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notesMasterIdLst>
    <p:notesMasterId r:id="rId38"/>
  </p:notesMasterIdLst>
  <p:sldIdLst>
    <p:sldId id="256" r:id="rId5"/>
    <p:sldId id="435" r:id="rId6"/>
    <p:sldId id="436" r:id="rId7"/>
    <p:sldId id="437" r:id="rId8"/>
    <p:sldId id="438" r:id="rId9"/>
    <p:sldId id="439" r:id="rId10"/>
    <p:sldId id="440" r:id="rId11"/>
    <p:sldId id="441" r:id="rId12"/>
    <p:sldId id="442" r:id="rId13"/>
    <p:sldId id="443" r:id="rId14"/>
    <p:sldId id="444" r:id="rId15"/>
    <p:sldId id="445" r:id="rId16"/>
    <p:sldId id="294" r:id="rId17"/>
    <p:sldId id="363" r:id="rId18"/>
    <p:sldId id="368" r:id="rId19"/>
    <p:sldId id="371" r:id="rId20"/>
    <p:sldId id="370" r:id="rId21"/>
    <p:sldId id="372" r:id="rId22"/>
    <p:sldId id="373" r:id="rId23"/>
    <p:sldId id="425" r:id="rId24"/>
    <p:sldId id="468" r:id="rId25"/>
    <p:sldId id="446" r:id="rId26"/>
    <p:sldId id="447" r:id="rId27"/>
    <p:sldId id="448" r:id="rId28"/>
    <p:sldId id="449" r:id="rId29"/>
    <p:sldId id="450" r:id="rId30"/>
    <p:sldId id="451" r:id="rId31"/>
    <p:sldId id="469" r:id="rId32"/>
    <p:sldId id="470" r:id="rId33"/>
    <p:sldId id="454" r:id="rId34"/>
    <p:sldId id="455" r:id="rId35"/>
    <p:sldId id="465" r:id="rId36"/>
    <p:sldId id="466" r:id="rId37"/>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NOX, Nick" initials="LN" lastIdx="6" clrIdx="0">
    <p:extLst>
      <p:ext uri="{19B8F6BF-5375-455C-9EA6-DF929625EA0E}">
        <p15:presenceInfo xmlns:p15="http://schemas.microsoft.com/office/powerpoint/2012/main" userId="S-1-5-21-6776287-205683911-1939875897-487062" providerId="AD"/>
      </p:ext>
    </p:extLst>
  </p:cmAuthor>
  <p:cmAuthor id="2" name="Liz Evans" initials="LE" lastIdx="52" clrIdx="1">
    <p:extLst>
      <p:ext uri="{19B8F6BF-5375-455C-9EA6-DF929625EA0E}">
        <p15:presenceInfo xmlns:p15="http://schemas.microsoft.com/office/powerpoint/2012/main" userId="Liz Evans" providerId="None"/>
      </p:ext>
    </p:extLst>
  </p:cmAuthor>
  <p:cmAuthor id="3" name="Karen Akehurst" initials="KA" lastIdx="6" clrIdx="2">
    <p:extLst>
      <p:ext uri="{19B8F6BF-5375-455C-9EA6-DF929625EA0E}">
        <p15:presenceInfo xmlns:p15="http://schemas.microsoft.com/office/powerpoint/2012/main" userId="S::karen@cid.org.au::38be9f75-b97a-4521-bc3e-7e76084e91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C6B6F-C3E2-871E-A31A-02FB25A21492}" v="112" dt="2021-12-15T04:38:10.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34779" autoAdjust="0"/>
  </p:normalViewPr>
  <p:slideViewPr>
    <p:cSldViewPr snapToGrid="0">
      <p:cViewPr varScale="1">
        <p:scale>
          <a:sx n="37" d="100"/>
          <a:sy n="37" d="100"/>
        </p:scale>
        <p:origin x="3010" y="3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133"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13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Garcia" userId="S::pablo@cid.org.au::08bcf985-deb2-44ea-8ed0-04c5a27385a5" providerId="AD" clId="Web-{175C6B6F-C3E2-871E-A31A-02FB25A21492}"/>
    <pc:docChg chg="addSld delSld modSld">
      <pc:chgData name="Pablo Garcia" userId="S::pablo@cid.org.au::08bcf985-deb2-44ea-8ed0-04c5a27385a5" providerId="AD" clId="Web-{175C6B6F-C3E2-871E-A31A-02FB25A21492}" dt="2021-12-15T04:38:10.728" v="397" actId="1076"/>
      <pc:docMkLst>
        <pc:docMk/>
      </pc:docMkLst>
      <pc:sldChg chg="modNotes">
        <pc:chgData name="Pablo Garcia" userId="S::pablo@cid.org.au::08bcf985-deb2-44ea-8ed0-04c5a27385a5" providerId="AD" clId="Web-{175C6B6F-C3E2-871E-A31A-02FB25A21492}" dt="2021-12-15T03:51:23.015" v="63"/>
        <pc:sldMkLst>
          <pc:docMk/>
          <pc:sldMk cId="2173739904" sldId="265"/>
        </pc:sldMkLst>
      </pc:sldChg>
      <pc:sldChg chg="modNotes">
        <pc:chgData name="Pablo Garcia" userId="S::pablo@cid.org.au::08bcf985-deb2-44ea-8ed0-04c5a27385a5" providerId="AD" clId="Web-{175C6B6F-C3E2-871E-A31A-02FB25A21492}" dt="2021-12-15T03:51:26.765" v="67"/>
        <pc:sldMkLst>
          <pc:docMk/>
          <pc:sldMk cId="3449493180" sldId="267"/>
        </pc:sldMkLst>
      </pc:sldChg>
      <pc:sldChg chg="modNotes">
        <pc:chgData name="Pablo Garcia" userId="S::pablo@cid.org.au::08bcf985-deb2-44ea-8ed0-04c5a27385a5" providerId="AD" clId="Web-{175C6B6F-C3E2-871E-A31A-02FB25A21492}" dt="2021-12-15T03:52:34.892" v="103"/>
        <pc:sldMkLst>
          <pc:docMk/>
          <pc:sldMk cId="3633224867" sldId="275"/>
        </pc:sldMkLst>
      </pc:sldChg>
      <pc:sldChg chg="modNotes">
        <pc:chgData name="Pablo Garcia" userId="S::pablo@cid.org.au::08bcf985-deb2-44ea-8ed0-04c5a27385a5" providerId="AD" clId="Web-{175C6B6F-C3E2-871E-A31A-02FB25A21492}" dt="2021-12-15T03:51:58.610" v="86"/>
        <pc:sldMkLst>
          <pc:docMk/>
          <pc:sldMk cId="3471733483" sldId="287"/>
        </pc:sldMkLst>
      </pc:sldChg>
      <pc:sldChg chg="modNotes">
        <pc:chgData name="Pablo Garcia" userId="S::pablo@cid.org.au::08bcf985-deb2-44ea-8ed0-04c5a27385a5" providerId="AD" clId="Web-{175C6B6F-C3E2-871E-A31A-02FB25A21492}" dt="2021-12-15T03:52:14.891" v="94"/>
        <pc:sldMkLst>
          <pc:docMk/>
          <pc:sldMk cId="786284274" sldId="290"/>
        </pc:sldMkLst>
      </pc:sldChg>
      <pc:sldChg chg="modNotes">
        <pc:chgData name="Pablo Garcia" userId="S::pablo@cid.org.au::08bcf985-deb2-44ea-8ed0-04c5a27385a5" providerId="AD" clId="Web-{175C6B6F-C3E2-871E-A31A-02FB25A21492}" dt="2021-12-15T03:52:17.720" v="97"/>
        <pc:sldMkLst>
          <pc:docMk/>
          <pc:sldMk cId="1970533574" sldId="291"/>
        </pc:sldMkLst>
      </pc:sldChg>
      <pc:sldChg chg="modNotes">
        <pc:chgData name="Pablo Garcia" userId="S::pablo@cid.org.au::08bcf985-deb2-44ea-8ed0-04c5a27385a5" providerId="AD" clId="Web-{175C6B6F-C3E2-871E-A31A-02FB25A21492}" dt="2021-12-15T03:50:50.170" v="52"/>
        <pc:sldMkLst>
          <pc:docMk/>
          <pc:sldMk cId="316438392" sldId="292"/>
        </pc:sldMkLst>
      </pc:sldChg>
      <pc:sldChg chg="modNotes">
        <pc:chgData name="Pablo Garcia" userId="S::pablo@cid.org.au::08bcf985-deb2-44ea-8ed0-04c5a27385a5" providerId="AD" clId="Web-{175C6B6F-C3E2-871E-A31A-02FB25A21492}" dt="2021-12-15T03:51:15.546" v="56"/>
        <pc:sldMkLst>
          <pc:docMk/>
          <pc:sldMk cId="259565152" sldId="293"/>
        </pc:sldMkLst>
      </pc:sldChg>
      <pc:sldChg chg="modNotes">
        <pc:chgData name="Pablo Garcia" userId="S::pablo@cid.org.au::08bcf985-deb2-44ea-8ed0-04c5a27385a5" providerId="AD" clId="Web-{175C6B6F-C3E2-871E-A31A-02FB25A21492}" dt="2021-12-15T03:54:22.020" v="161"/>
        <pc:sldMkLst>
          <pc:docMk/>
          <pc:sldMk cId="3852951730" sldId="319"/>
        </pc:sldMkLst>
      </pc:sldChg>
      <pc:sldChg chg="modNotes">
        <pc:chgData name="Pablo Garcia" userId="S::pablo@cid.org.au::08bcf985-deb2-44ea-8ed0-04c5a27385a5" providerId="AD" clId="Web-{175C6B6F-C3E2-871E-A31A-02FB25A21492}" dt="2021-12-15T03:54:26.926" v="165"/>
        <pc:sldMkLst>
          <pc:docMk/>
          <pc:sldMk cId="1890473483" sldId="320"/>
        </pc:sldMkLst>
      </pc:sldChg>
      <pc:sldChg chg="modNotes">
        <pc:chgData name="Pablo Garcia" userId="S::pablo@cid.org.au::08bcf985-deb2-44ea-8ed0-04c5a27385a5" providerId="AD" clId="Web-{175C6B6F-C3E2-871E-A31A-02FB25A21492}" dt="2021-12-15T03:54:31.254" v="168"/>
        <pc:sldMkLst>
          <pc:docMk/>
          <pc:sldMk cId="3858477493" sldId="321"/>
        </pc:sldMkLst>
      </pc:sldChg>
      <pc:sldChg chg="modNotes">
        <pc:chgData name="Pablo Garcia" userId="S::pablo@cid.org.au::08bcf985-deb2-44ea-8ed0-04c5a27385a5" providerId="AD" clId="Web-{175C6B6F-C3E2-871E-A31A-02FB25A21492}" dt="2021-12-15T03:54:45.973" v="177"/>
        <pc:sldMkLst>
          <pc:docMk/>
          <pc:sldMk cId="3138676769" sldId="324"/>
        </pc:sldMkLst>
      </pc:sldChg>
      <pc:sldChg chg="modNotes">
        <pc:chgData name="Pablo Garcia" userId="S::pablo@cid.org.au::08bcf985-deb2-44ea-8ed0-04c5a27385a5" providerId="AD" clId="Web-{175C6B6F-C3E2-871E-A31A-02FB25A21492}" dt="2021-12-15T03:55:00.927" v="186"/>
        <pc:sldMkLst>
          <pc:docMk/>
          <pc:sldMk cId="3816511066" sldId="327"/>
        </pc:sldMkLst>
      </pc:sldChg>
      <pc:sldChg chg="modNotes">
        <pc:chgData name="Pablo Garcia" userId="S::pablo@cid.org.au::08bcf985-deb2-44ea-8ed0-04c5a27385a5" providerId="AD" clId="Web-{175C6B6F-C3E2-871E-A31A-02FB25A21492}" dt="2021-12-15T03:55:15.209" v="191"/>
        <pc:sldMkLst>
          <pc:docMk/>
          <pc:sldMk cId="2956435293" sldId="329"/>
        </pc:sldMkLst>
      </pc:sldChg>
      <pc:sldChg chg="modNotes">
        <pc:chgData name="Pablo Garcia" userId="S::pablo@cid.org.au::08bcf985-deb2-44ea-8ed0-04c5a27385a5" providerId="AD" clId="Web-{175C6B6F-C3E2-871E-A31A-02FB25A21492}" dt="2021-12-15T03:55:21.849" v="195"/>
        <pc:sldMkLst>
          <pc:docMk/>
          <pc:sldMk cId="2115154966" sldId="330"/>
        </pc:sldMkLst>
      </pc:sldChg>
      <pc:sldChg chg="modNotes">
        <pc:chgData name="Pablo Garcia" userId="S::pablo@cid.org.au::08bcf985-deb2-44ea-8ed0-04c5a27385a5" providerId="AD" clId="Web-{175C6B6F-C3E2-871E-A31A-02FB25A21492}" dt="2021-12-15T03:54:41.505" v="174"/>
        <pc:sldMkLst>
          <pc:docMk/>
          <pc:sldMk cId="1278299675" sldId="332"/>
        </pc:sldMkLst>
      </pc:sldChg>
      <pc:sldChg chg="modNotes">
        <pc:chgData name="Pablo Garcia" userId="S::pablo@cid.org.au::08bcf985-deb2-44ea-8ed0-04c5a27385a5" providerId="AD" clId="Web-{175C6B6F-C3E2-871E-A31A-02FB25A21492}" dt="2021-12-15T03:55:08.615" v="188"/>
        <pc:sldMkLst>
          <pc:docMk/>
          <pc:sldMk cId="3050740589" sldId="333"/>
        </pc:sldMkLst>
      </pc:sldChg>
      <pc:sldChg chg="modNotes">
        <pc:chgData name="Pablo Garcia" userId="S::pablo@cid.org.au::08bcf985-deb2-44ea-8ed0-04c5a27385a5" providerId="AD" clId="Web-{175C6B6F-C3E2-871E-A31A-02FB25A21492}" dt="2021-12-15T03:54:17.863" v="158"/>
        <pc:sldMkLst>
          <pc:docMk/>
          <pc:sldMk cId="3808130788" sldId="334"/>
        </pc:sldMkLst>
      </pc:sldChg>
      <pc:sldChg chg="modNotes">
        <pc:chgData name="Pablo Garcia" userId="S::pablo@cid.org.au::08bcf985-deb2-44ea-8ed0-04c5a27385a5" providerId="AD" clId="Web-{175C6B6F-C3E2-871E-A31A-02FB25A21492}" dt="2021-12-15T03:54:49.802" v="180"/>
        <pc:sldMkLst>
          <pc:docMk/>
          <pc:sldMk cId="881814107" sldId="335"/>
        </pc:sldMkLst>
      </pc:sldChg>
      <pc:sldChg chg="modNotes">
        <pc:chgData name="Pablo Garcia" userId="S::pablo@cid.org.au::08bcf985-deb2-44ea-8ed0-04c5a27385a5" providerId="AD" clId="Web-{175C6B6F-C3E2-871E-A31A-02FB25A21492}" dt="2021-12-15T03:51:44.031" v="78"/>
        <pc:sldMkLst>
          <pc:docMk/>
          <pc:sldMk cId="2313594690" sldId="336"/>
        </pc:sldMkLst>
      </pc:sldChg>
      <pc:sldChg chg="modNotes">
        <pc:chgData name="Pablo Garcia" userId="S::pablo@cid.org.au::08bcf985-deb2-44ea-8ed0-04c5a27385a5" providerId="AD" clId="Web-{175C6B6F-C3E2-871E-A31A-02FB25A21492}" dt="2021-12-15T03:51:48.750" v="81"/>
        <pc:sldMkLst>
          <pc:docMk/>
          <pc:sldMk cId="138996825" sldId="337"/>
        </pc:sldMkLst>
      </pc:sldChg>
      <pc:sldChg chg="modNotes">
        <pc:chgData name="Pablo Garcia" userId="S::pablo@cid.org.au::08bcf985-deb2-44ea-8ed0-04c5a27385a5" providerId="AD" clId="Web-{175C6B6F-C3E2-871E-A31A-02FB25A21492}" dt="2021-12-15T03:51:53.406" v="84"/>
        <pc:sldMkLst>
          <pc:docMk/>
          <pc:sldMk cId="2602392599" sldId="338"/>
        </pc:sldMkLst>
      </pc:sldChg>
      <pc:sldChg chg="modNotes">
        <pc:chgData name="Pablo Garcia" userId="S::pablo@cid.org.au::08bcf985-deb2-44ea-8ed0-04c5a27385a5" providerId="AD" clId="Web-{175C6B6F-C3E2-871E-A31A-02FB25A21492}" dt="2021-12-15T03:54:55.552" v="183"/>
        <pc:sldMkLst>
          <pc:docMk/>
          <pc:sldMk cId="1205178151" sldId="339"/>
        </pc:sldMkLst>
      </pc:sldChg>
      <pc:sldChg chg="modNotes">
        <pc:chgData name="Pablo Garcia" userId="S::pablo@cid.org.au::08bcf985-deb2-44ea-8ed0-04c5a27385a5" providerId="AD" clId="Web-{175C6B6F-C3E2-871E-A31A-02FB25A21492}" dt="2021-12-15T03:51:19.171" v="59"/>
        <pc:sldMkLst>
          <pc:docMk/>
          <pc:sldMk cId="1734925795" sldId="346"/>
        </pc:sldMkLst>
      </pc:sldChg>
      <pc:sldChg chg="modNotes">
        <pc:chgData name="Pablo Garcia" userId="S::pablo@cid.org.au::08bcf985-deb2-44ea-8ed0-04c5a27385a5" providerId="AD" clId="Web-{175C6B6F-C3E2-871E-A31A-02FB25A21492}" dt="2021-12-15T03:54:35.583" v="171"/>
        <pc:sldMkLst>
          <pc:docMk/>
          <pc:sldMk cId="1869192452" sldId="360"/>
        </pc:sldMkLst>
      </pc:sldChg>
      <pc:sldChg chg="modNotes">
        <pc:chgData name="Pablo Garcia" userId="S::pablo@cid.org.au::08bcf985-deb2-44ea-8ed0-04c5a27385a5" providerId="AD" clId="Web-{175C6B6F-C3E2-871E-A31A-02FB25A21492}" dt="2021-12-15T03:55:41.334" v="204"/>
        <pc:sldMkLst>
          <pc:docMk/>
          <pc:sldMk cId="472413390" sldId="362"/>
        </pc:sldMkLst>
      </pc:sldChg>
      <pc:sldChg chg="modNotes">
        <pc:chgData name="Pablo Garcia" userId="S::pablo@cid.org.au::08bcf985-deb2-44ea-8ed0-04c5a27385a5" providerId="AD" clId="Web-{175C6B6F-C3E2-871E-A31A-02FB25A21492}" dt="2021-12-15T03:55:48.819" v="207"/>
        <pc:sldMkLst>
          <pc:docMk/>
          <pc:sldMk cId="2834683797" sldId="363"/>
        </pc:sldMkLst>
      </pc:sldChg>
      <pc:sldChg chg="modNotes">
        <pc:chgData name="Pablo Garcia" userId="S::pablo@cid.org.au::08bcf985-deb2-44ea-8ed0-04c5a27385a5" providerId="AD" clId="Web-{175C6B6F-C3E2-871E-A31A-02FB25A21492}" dt="2021-12-15T03:55:53.756" v="209"/>
        <pc:sldMkLst>
          <pc:docMk/>
          <pc:sldMk cId="1735650412" sldId="368"/>
        </pc:sldMkLst>
      </pc:sldChg>
      <pc:sldChg chg="modNotes">
        <pc:chgData name="Pablo Garcia" userId="S::pablo@cid.org.au::08bcf985-deb2-44ea-8ed0-04c5a27385a5" providerId="AD" clId="Web-{175C6B6F-C3E2-871E-A31A-02FB25A21492}" dt="2021-12-15T03:56:32.507" v="215"/>
        <pc:sldMkLst>
          <pc:docMk/>
          <pc:sldMk cId="3037989910" sldId="369"/>
        </pc:sldMkLst>
      </pc:sldChg>
      <pc:sldChg chg="modNotes">
        <pc:chgData name="Pablo Garcia" userId="S::pablo@cid.org.au::08bcf985-deb2-44ea-8ed0-04c5a27385a5" providerId="AD" clId="Web-{175C6B6F-C3E2-871E-A31A-02FB25A21492}" dt="2021-12-15T03:56:38.586" v="217"/>
        <pc:sldMkLst>
          <pc:docMk/>
          <pc:sldMk cId="2871069667" sldId="370"/>
        </pc:sldMkLst>
      </pc:sldChg>
      <pc:sldChg chg="modNotes">
        <pc:chgData name="Pablo Garcia" userId="S::pablo@cid.org.au::08bcf985-deb2-44ea-8ed0-04c5a27385a5" providerId="AD" clId="Web-{175C6B6F-C3E2-871E-A31A-02FB25A21492}" dt="2021-12-15T03:56:03.960" v="212"/>
        <pc:sldMkLst>
          <pc:docMk/>
          <pc:sldMk cId="594378111" sldId="371"/>
        </pc:sldMkLst>
      </pc:sldChg>
      <pc:sldChg chg="modNotes">
        <pc:chgData name="Pablo Garcia" userId="S::pablo@cid.org.au::08bcf985-deb2-44ea-8ed0-04c5a27385a5" providerId="AD" clId="Web-{175C6B6F-C3E2-871E-A31A-02FB25A21492}" dt="2021-12-15T03:56:44.070" v="219"/>
        <pc:sldMkLst>
          <pc:docMk/>
          <pc:sldMk cId="1537679309" sldId="372"/>
        </pc:sldMkLst>
      </pc:sldChg>
      <pc:sldChg chg="modNotes">
        <pc:chgData name="Pablo Garcia" userId="S::pablo@cid.org.au::08bcf985-deb2-44ea-8ed0-04c5a27385a5" providerId="AD" clId="Web-{175C6B6F-C3E2-871E-A31A-02FB25A21492}" dt="2021-12-15T03:56:49.086" v="222"/>
        <pc:sldMkLst>
          <pc:docMk/>
          <pc:sldMk cId="1907100750" sldId="373"/>
        </pc:sldMkLst>
      </pc:sldChg>
      <pc:sldChg chg="modNotes">
        <pc:chgData name="Pablo Garcia" userId="S::pablo@cid.org.au::08bcf985-deb2-44ea-8ed0-04c5a27385a5" providerId="AD" clId="Web-{175C6B6F-C3E2-871E-A31A-02FB25A21492}" dt="2021-12-15T04:08:23.026" v="317"/>
        <pc:sldMkLst>
          <pc:docMk/>
          <pc:sldMk cId="831073435" sldId="374"/>
        </pc:sldMkLst>
      </pc:sldChg>
      <pc:sldChg chg="modNotes">
        <pc:chgData name="Pablo Garcia" userId="S::pablo@cid.org.au::08bcf985-deb2-44ea-8ed0-04c5a27385a5" providerId="AD" clId="Web-{175C6B6F-C3E2-871E-A31A-02FB25A21492}" dt="2021-12-15T04:08:27.682" v="322"/>
        <pc:sldMkLst>
          <pc:docMk/>
          <pc:sldMk cId="2563850458" sldId="375"/>
        </pc:sldMkLst>
      </pc:sldChg>
      <pc:sldChg chg="modNotes">
        <pc:chgData name="Pablo Garcia" userId="S::pablo@cid.org.au::08bcf985-deb2-44ea-8ed0-04c5a27385a5" providerId="AD" clId="Web-{175C6B6F-C3E2-871E-A31A-02FB25A21492}" dt="2021-12-15T04:08:33.729" v="326"/>
        <pc:sldMkLst>
          <pc:docMk/>
          <pc:sldMk cId="3362672597" sldId="376"/>
        </pc:sldMkLst>
      </pc:sldChg>
      <pc:sldChg chg="modNotes">
        <pc:chgData name="Pablo Garcia" userId="S::pablo@cid.org.au::08bcf985-deb2-44ea-8ed0-04c5a27385a5" providerId="AD" clId="Web-{175C6B6F-C3E2-871E-A31A-02FB25A21492}" dt="2021-12-15T04:08:39.292" v="330"/>
        <pc:sldMkLst>
          <pc:docMk/>
          <pc:sldMk cId="2627888209" sldId="377"/>
        </pc:sldMkLst>
      </pc:sldChg>
      <pc:sldChg chg="modNotes">
        <pc:chgData name="Pablo Garcia" userId="S::pablo@cid.org.au::08bcf985-deb2-44ea-8ed0-04c5a27385a5" providerId="AD" clId="Web-{175C6B6F-C3E2-871E-A31A-02FB25A21492}" dt="2021-12-15T04:08:52.886" v="345"/>
        <pc:sldMkLst>
          <pc:docMk/>
          <pc:sldMk cId="2446433752" sldId="379"/>
        </pc:sldMkLst>
      </pc:sldChg>
      <pc:sldChg chg="modNotes">
        <pc:chgData name="Pablo Garcia" userId="S::pablo@cid.org.au::08bcf985-deb2-44ea-8ed0-04c5a27385a5" providerId="AD" clId="Web-{175C6B6F-C3E2-871E-A31A-02FB25A21492}" dt="2021-12-15T04:16:12.663" v="351"/>
        <pc:sldMkLst>
          <pc:docMk/>
          <pc:sldMk cId="137514317" sldId="380"/>
        </pc:sldMkLst>
      </pc:sldChg>
      <pc:sldChg chg="modNotes">
        <pc:chgData name="Pablo Garcia" userId="S::pablo@cid.org.au::08bcf985-deb2-44ea-8ed0-04c5a27385a5" providerId="AD" clId="Web-{175C6B6F-C3E2-871E-A31A-02FB25A21492}" dt="2021-12-15T04:16:21.085" v="353"/>
        <pc:sldMkLst>
          <pc:docMk/>
          <pc:sldMk cId="2958570506" sldId="381"/>
        </pc:sldMkLst>
      </pc:sldChg>
      <pc:sldChg chg="modNotes">
        <pc:chgData name="Pablo Garcia" userId="S::pablo@cid.org.au::08bcf985-deb2-44ea-8ed0-04c5a27385a5" providerId="AD" clId="Web-{175C6B6F-C3E2-871E-A31A-02FB25A21492}" dt="2021-12-15T04:08:43.089" v="335"/>
        <pc:sldMkLst>
          <pc:docMk/>
          <pc:sldMk cId="1616361145" sldId="395"/>
        </pc:sldMkLst>
      </pc:sldChg>
      <pc:sldChg chg="modNotes">
        <pc:chgData name="Pablo Garcia" userId="S::pablo@cid.org.au::08bcf985-deb2-44ea-8ed0-04c5a27385a5" providerId="AD" clId="Web-{175C6B6F-C3E2-871E-A31A-02FB25A21492}" dt="2021-12-15T03:55:32.693" v="198"/>
        <pc:sldMkLst>
          <pc:docMk/>
          <pc:sldMk cId="1759486361" sldId="396"/>
        </pc:sldMkLst>
      </pc:sldChg>
      <pc:sldChg chg="modNotes">
        <pc:chgData name="Pablo Garcia" userId="S::pablo@cid.org.au::08bcf985-deb2-44ea-8ed0-04c5a27385a5" providerId="AD" clId="Web-{175C6B6F-C3E2-871E-A31A-02FB25A21492}" dt="2021-12-15T03:52:43.330" v="109"/>
        <pc:sldMkLst>
          <pc:docMk/>
          <pc:sldMk cId="2215958746" sldId="398"/>
        </pc:sldMkLst>
      </pc:sldChg>
      <pc:sldChg chg="modNotes">
        <pc:chgData name="Pablo Garcia" userId="S::pablo@cid.org.au::08bcf985-deb2-44ea-8ed0-04c5a27385a5" providerId="AD" clId="Web-{175C6B6F-C3E2-871E-A31A-02FB25A21492}" dt="2021-12-15T03:53:17.831" v="130"/>
        <pc:sldMkLst>
          <pc:docMk/>
          <pc:sldMk cId="741729119" sldId="408"/>
        </pc:sldMkLst>
      </pc:sldChg>
      <pc:sldChg chg="modNotes">
        <pc:chgData name="Pablo Garcia" userId="S::pablo@cid.org.au::08bcf985-deb2-44ea-8ed0-04c5a27385a5" providerId="AD" clId="Web-{175C6B6F-C3E2-871E-A31A-02FB25A21492}" dt="2021-12-15T03:52:50.845" v="115"/>
        <pc:sldMkLst>
          <pc:docMk/>
          <pc:sldMk cId="2243646917" sldId="409"/>
        </pc:sldMkLst>
      </pc:sldChg>
      <pc:sldChg chg="modNotes">
        <pc:chgData name="Pablo Garcia" userId="S::pablo@cid.org.au::08bcf985-deb2-44ea-8ed0-04c5a27385a5" providerId="AD" clId="Web-{175C6B6F-C3E2-871E-A31A-02FB25A21492}" dt="2021-12-15T03:52:56.658" v="119"/>
        <pc:sldMkLst>
          <pc:docMk/>
          <pc:sldMk cId="1870954527" sldId="410"/>
        </pc:sldMkLst>
      </pc:sldChg>
      <pc:sldChg chg="modSp modNotes">
        <pc:chgData name="Pablo Garcia" userId="S::pablo@cid.org.au::08bcf985-deb2-44ea-8ed0-04c5a27385a5" providerId="AD" clId="Web-{175C6B6F-C3E2-871E-A31A-02FB25A21492}" dt="2021-12-15T04:35:48.240" v="377" actId="20577"/>
        <pc:sldMkLst>
          <pc:docMk/>
          <pc:sldMk cId="3444947447" sldId="411"/>
        </pc:sldMkLst>
        <pc:spChg chg="mod">
          <ac:chgData name="Pablo Garcia" userId="S::pablo@cid.org.au::08bcf985-deb2-44ea-8ed0-04c5a27385a5" providerId="AD" clId="Web-{175C6B6F-C3E2-871E-A31A-02FB25A21492}" dt="2021-12-15T04:35:48.240" v="377" actId="20577"/>
          <ac:spMkLst>
            <pc:docMk/>
            <pc:sldMk cId="3444947447" sldId="411"/>
            <ac:spMk id="2" creationId="{00000000-0000-0000-0000-000000000000}"/>
          </ac:spMkLst>
        </pc:spChg>
      </pc:sldChg>
      <pc:sldChg chg="modNotes">
        <pc:chgData name="Pablo Garcia" userId="S::pablo@cid.org.au::08bcf985-deb2-44ea-8ed0-04c5a27385a5" providerId="AD" clId="Web-{175C6B6F-C3E2-871E-A31A-02FB25A21492}" dt="2021-12-15T03:51:30.562" v="70"/>
        <pc:sldMkLst>
          <pc:docMk/>
          <pc:sldMk cId="4176962007" sldId="417"/>
        </pc:sldMkLst>
      </pc:sldChg>
      <pc:sldChg chg="modNotes">
        <pc:chgData name="Pablo Garcia" userId="S::pablo@cid.org.au::08bcf985-deb2-44ea-8ed0-04c5a27385a5" providerId="AD" clId="Web-{175C6B6F-C3E2-871E-A31A-02FB25A21492}" dt="2021-12-15T03:53:22.862" v="131"/>
        <pc:sldMkLst>
          <pc:docMk/>
          <pc:sldMk cId="1156908735" sldId="419"/>
        </pc:sldMkLst>
      </pc:sldChg>
      <pc:sldChg chg="modNotes">
        <pc:chgData name="Pablo Garcia" userId="S::pablo@cid.org.au::08bcf985-deb2-44ea-8ed0-04c5a27385a5" providerId="AD" clId="Web-{175C6B6F-C3E2-871E-A31A-02FB25A21492}" dt="2021-12-15T03:53:25.862" v="135"/>
        <pc:sldMkLst>
          <pc:docMk/>
          <pc:sldMk cId="2872525034" sldId="420"/>
        </pc:sldMkLst>
      </pc:sldChg>
      <pc:sldChg chg="modNotes">
        <pc:chgData name="Pablo Garcia" userId="S::pablo@cid.org.au::08bcf985-deb2-44ea-8ed0-04c5a27385a5" providerId="AD" clId="Web-{175C6B6F-C3E2-871E-A31A-02FB25A21492}" dt="2021-12-15T03:55:37.115" v="201"/>
        <pc:sldMkLst>
          <pc:docMk/>
          <pc:sldMk cId="2999611712" sldId="421"/>
        </pc:sldMkLst>
      </pc:sldChg>
      <pc:sldChg chg="modNotes">
        <pc:chgData name="Pablo Garcia" userId="S::pablo@cid.org.au::08bcf985-deb2-44ea-8ed0-04c5a27385a5" providerId="AD" clId="Web-{175C6B6F-C3E2-871E-A31A-02FB25A21492}" dt="2021-12-15T04:07:29.353" v="304"/>
        <pc:sldMkLst>
          <pc:docMk/>
          <pc:sldMk cId="1313383863" sldId="422"/>
        </pc:sldMkLst>
      </pc:sldChg>
      <pc:sldChg chg="modNotes">
        <pc:chgData name="Pablo Garcia" userId="S::pablo@cid.org.au::08bcf985-deb2-44ea-8ed0-04c5a27385a5" providerId="AD" clId="Web-{175C6B6F-C3E2-871E-A31A-02FB25A21492}" dt="2021-12-15T03:53:57.472" v="153"/>
        <pc:sldMkLst>
          <pc:docMk/>
          <pc:sldMk cId="2017982318" sldId="423"/>
        </pc:sldMkLst>
      </pc:sldChg>
      <pc:sldChg chg="modNotes">
        <pc:chgData name="Pablo Garcia" userId="S::pablo@cid.org.au::08bcf985-deb2-44ea-8ed0-04c5a27385a5" providerId="AD" clId="Web-{175C6B6F-C3E2-871E-A31A-02FB25A21492}" dt="2021-12-15T04:08:47.386" v="340"/>
        <pc:sldMkLst>
          <pc:docMk/>
          <pc:sldMk cId="244670623" sldId="424"/>
        </pc:sldMkLst>
      </pc:sldChg>
      <pc:sldChg chg="modNotes">
        <pc:chgData name="Pablo Garcia" userId="S::pablo@cid.org.au::08bcf985-deb2-44ea-8ed0-04c5a27385a5" providerId="AD" clId="Web-{175C6B6F-C3E2-871E-A31A-02FB25A21492}" dt="2021-12-15T03:56:57.477" v="225"/>
        <pc:sldMkLst>
          <pc:docMk/>
          <pc:sldMk cId="940047363" sldId="425"/>
        </pc:sldMkLst>
      </pc:sldChg>
      <pc:sldChg chg="modNotes">
        <pc:chgData name="Pablo Garcia" userId="S::pablo@cid.org.au::08bcf985-deb2-44ea-8ed0-04c5a27385a5" providerId="AD" clId="Web-{175C6B6F-C3E2-871E-A31A-02FB25A21492}" dt="2021-12-15T03:51:34.547" v="72"/>
        <pc:sldMkLst>
          <pc:docMk/>
          <pc:sldMk cId="81458669" sldId="426"/>
        </pc:sldMkLst>
      </pc:sldChg>
      <pc:sldChg chg="modNotes">
        <pc:chgData name="Pablo Garcia" userId="S::pablo@cid.org.au::08bcf985-deb2-44ea-8ed0-04c5a27385a5" providerId="AD" clId="Web-{175C6B6F-C3E2-871E-A31A-02FB25A21492}" dt="2021-12-15T03:53:31.878" v="138"/>
        <pc:sldMkLst>
          <pc:docMk/>
          <pc:sldMk cId="207624033" sldId="427"/>
        </pc:sldMkLst>
      </pc:sldChg>
      <pc:sldChg chg="modNotes">
        <pc:chgData name="Pablo Garcia" userId="S::pablo@cid.org.au::08bcf985-deb2-44ea-8ed0-04c5a27385a5" providerId="AD" clId="Web-{175C6B6F-C3E2-871E-A31A-02FB25A21492}" dt="2021-12-15T03:53:13.018" v="126"/>
        <pc:sldMkLst>
          <pc:docMk/>
          <pc:sldMk cId="2555515898" sldId="428"/>
        </pc:sldMkLst>
      </pc:sldChg>
      <pc:sldChg chg="modNotes">
        <pc:chgData name="Pablo Garcia" userId="S::pablo@cid.org.au::08bcf985-deb2-44ea-8ed0-04c5a27385a5" providerId="AD" clId="Web-{175C6B6F-C3E2-871E-A31A-02FB25A21492}" dt="2021-12-15T03:52:39.251" v="106"/>
        <pc:sldMkLst>
          <pc:docMk/>
          <pc:sldMk cId="3670536332" sldId="430"/>
        </pc:sldMkLst>
      </pc:sldChg>
      <pc:sldChg chg="modNotes">
        <pc:chgData name="Pablo Garcia" userId="S::pablo@cid.org.au::08bcf985-deb2-44ea-8ed0-04c5a27385a5" providerId="AD" clId="Web-{175C6B6F-C3E2-871E-A31A-02FB25A21492}" dt="2021-12-15T03:52:30.611" v="100"/>
        <pc:sldMkLst>
          <pc:docMk/>
          <pc:sldMk cId="677836279" sldId="431"/>
        </pc:sldMkLst>
      </pc:sldChg>
      <pc:sldChg chg="modNotes">
        <pc:chgData name="Pablo Garcia" userId="S::pablo@cid.org.au::08bcf985-deb2-44ea-8ed0-04c5a27385a5" providerId="AD" clId="Web-{175C6B6F-C3E2-871E-A31A-02FB25A21492}" dt="2021-12-15T04:16:44.492" v="358"/>
        <pc:sldMkLst>
          <pc:docMk/>
          <pc:sldMk cId="970058509" sldId="432"/>
        </pc:sldMkLst>
      </pc:sldChg>
      <pc:sldChg chg="modNotes">
        <pc:chgData name="Pablo Garcia" userId="S::pablo@cid.org.au::08bcf985-deb2-44ea-8ed0-04c5a27385a5" providerId="AD" clId="Web-{175C6B6F-C3E2-871E-A31A-02FB25A21492}" dt="2021-12-15T03:50:37.795" v="47"/>
        <pc:sldMkLst>
          <pc:docMk/>
          <pc:sldMk cId="2107828651" sldId="434"/>
        </pc:sldMkLst>
      </pc:sldChg>
      <pc:sldChg chg="modNotes">
        <pc:chgData name="Pablo Garcia" userId="S::pablo@cid.org.au::08bcf985-deb2-44ea-8ed0-04c5a27385a5" providerId="AD" clId="Web-{175C6B6F-C3E2-871E-A31A-02FB25A21492}" dt="2021-12-15T03:53:40.253" v="141"/>
        <pc:sldMkLst>
          <pc:docMk/>
          <pc:sldMk cId="2902158385" sldId="459"/>
        </pc:sldMkLst>
      </pc:sldChg>
      <pc:sldChg chg="modNotes">
        <pc:chgData name="Pablo Garcia" userId="S::pablo@cid.org.au::08bcf985-deb2-44ea-8ed0-04c5a27385a5" providerId="AD" clId="Web-{175C6B6F-C3E2-871E-A31A-02FB25A21492}" dt="2021-12-15T03:53:45.784" v="144"/>
        <pc:sldMkLst>
          <pc:docMk/>
          <pc:sldMk cId="575665882" sldId="460"/>
        </pc:sldMkLst>
      </pc:sldChg>
      <pc:sldChg chg="modNotes">
        <pc:chgData name="Pablo Garcia" userId="S::pablo@cid.org.au::08bcf985-deb2-44ea-8ed0-04c5a27385a5" providerId="AD" clId="Web-{175C6B6F-C3E2-871E-A31A-02FB25A21492}" dt="2021-12-15T03:53:53.222" v="150"/>
        <pc:sldMkLst>
          <pc:docMk/>
          <pc:sldMk cId="1074298229" sldId="461"/>
        </pc:sldMkLst>
      </pc:sldChg>
      <pc:sldChg chg="modNotes">
        <pc:chgData name="Pablo Garcia" userId="S::pablo@cid.org.au::08bcf985-deb2-44ea-8ed0-04c5a27385a5" providerId="AD" clId="Web-{175C6B6F-C3E2-871E-A31A-02FB25A21492}" dt="2021-12-15T03:53:49.347" v="147"/>
        <pc:sldMkLst>
          <pc:docMk/>
          <pc:sldMk cId="637763476" sldId="462"/>
        </pc:sldMkLst>
      </pc:sldChg>
      <pc:sldChg chg="modNotes">
        <pc:chgData name="Pablo Garcia" userId="S::pablo@cid.org.au::08bcf985-deb2-44ea-8ed0-04c5a27385a5" providerId="AD" clId="Web-{175C6B6F-C3E2-871E-A31A-02FB25A21492}" dt="2021-12-15T04:07:11.477" v="292"/>
        <pc:sldMkLst>
          <pc:docMk/>
          <pc:sldMk cId="3997660279" sldId="465"/>
        </pc:sldMkLst>
      </pc:sldChg>
      <pc:sldChg chg="modNotes">
        <pc:chgData name="Pablo Garcia" userId="S::pablo@cid.org.au::08bcf985-deb2-44ea-8ed0-04c5a27385a5" providerId="AD" clId="Web-{175C6B6F-C3E2-871E-A31A-02FB25A21492}" dt="2021-12-15T04:08:13.276" v="313"/>
        <pc:sldMkLst>
          <pc:docMk/>
          <pc:sldMk cId="2020142736" sldId="466"/>
        </pc:sldMkLst>
      </pc:sldChg>
      <pc:sldChg chg="modNotes">
        <pc:chgData name="Pablo Garcia" userId="S::pablo@cid.org.au::08bcf985-deb2-44ea-8ed0-04c5a27385a5" providerId="AD" clId="Web-{175C6B6F-C3E2-871E-A31A-02FB25A21492}" dt="2021-12-15T04:07:58.760" v="310"/>
        <pc:sldMkLst>
          <pc:docMk/>
          <pc:sldMk cId="1669306308" sldId="467"/>
        </pc:sldMkLst>
      </pc:sldChg>
      <pc:sldChg chg="addSp delSp modSp modNotes">
        <pc:chgData name="Pablo Garcia" userId="S::pablo@cid.org.au::08bcf985-deb2-44ea-8ed0-04c5a27385a5" providerId="AD" clId="Web-{175C6B6F-C3E2-871E-A31A-02FB25A21492}" dt="2021-12-15T04:37:36.118" v="385" actId="1076"/>
        <pc:sldMkLst>
          <pc:docMk/>
          <pc:sldMk cId="594072303" sldId="468"/>
        </pc:sldMkLst>
        <pc:spChg chg="mod">
          <ac:chgData name="Pablo Garcia" userId="S::pablo@cid.org.au::08bcf985-deb2-44ea-8ed0-04c5a27385a5" providerId="AD" clId="Web-{175C6B6F-C3E2-871E-A31A-02FB25A21492}" dt="2021-12-15T04:37:36.118" v="385" actId="1076"/>
          <ac:spMkLst>
            <pc:docMk/>
            <pc:sldMk cId="594072303" sldId="468"/>
            <ac:spMk id="2" creationId="{00000000-0000-0000-0000-000000000000}"/>
          </ac:spMkLst>
        </pc:spChg>
        <pc:spChg chg="add del">
          <ac:chgData name="Pablo Garcia" userId="S::pablo@cid.org.au::08bcf985-deb2-44ea-8ed0-04c5a27385a5" providerId="AD" clId="Web-{175C6B6F-C3E2-871E-A31A-02FB25A21492}" dt="2021-12-15T04:37:33.446" v="384"/>
          <ac:spMkLst>
            <pc:docMk/>
            <pc:sldMk cId="594072303" sldId="468"/>
            <ac:spMk id="4" creationId="{6616FBFD-94E6-4136-AA89-0DB0930E0D9B}"/>
          </ac:spMkLst>
        </pc:spChg>
      </pc:sldChg>
      <pc:sldChg chg="addSp delSp modSp modNotes">
        <pc:chgData name="Pablo Garcia" userId="S::pablo@cid.org.au::08bcf985-deb2-44ea-8ed0-04c5a27385a5" providerId="AD" clId="Web-{175C6B6F-C3E2-871E-A31A-02FB25A21492}" dt="2021-12-15T04:37:42.118" v="387"/>
        <pc:sldMkLst>
          <pc:docMk/>
          <pc:sldMk cId="2502298019" sldId="469"/>
        </pc:sldMkLst>
        <pc:spChg chg="add mod">
          <ac:chgData name="Pablo Garcia" userId="S::pablo@cid.org.au::08bcf985-deb2-44ea-8ed0-04c5a27385a5" providerId="AD" clId="Web-{175C6B6F-C3E2-871E-A31A-02FB25A21492}" dt="2021-12-15T04:36:58.992" v="380" actId="20577"/>
          <ac:spMkLst>
            <pc:docMk/>
            <pc:sldMk cId="2502298019" sldId="469"/>
            <ac:spMk id="2" creationId="{2B8C83C0-DD77-4D05-B929-147AA9819020}"/>
          </ac:spMkLst>
        </pc:spChg>
        <pc:spChg chg="add del">
          <ac:chgData name="Pablo Garcia" userId="S::pablo@cid.org.au::08bcf985-deb2-44ea-8ed0-04c5a27385a5" providerId="AD" clId="Web-{175C6B6F-C3E2-871E-A31A-02FB25A21492}" dt="2021-12-15T04:37:42.118" v="387"/>
          <ac:spMkLst>
            <pc:docMk/>
            <pc:sldMk cId="2502298019" sldId="469"/>
            <ac:spMk id="5" creationId="{3B661496-9BCE-7B41-9243-672120597F4D}"/>
          </ac:spMkLst>
        </pc:spChg>
      </pc:sldChg>
      <pc:sldChg chg="addSp delSp modSp modNotes">
        <pc:chgData name="Pablo Garcia" userId="S::pablo@cid.org.au::08bcf985-deb2-44ea-8ed0-04c5a27385a5" providerId="AD" clId="Web-{175C6B6F-C3E2-871E-A31A-02FB25A21492}" dt="2021-12-15T04:38:10.728" v="397" actId="1076"/>
        <pc:sldMkLst>
          <pc:docMk/>
          <pc:sldMk cId="69864826" sldId="470"/>
        </pc:sldMkLst>
        <pc:spChg chg="add mod">
          <ac:chgData name="Pablo Garcia" userId="S::pablo@cid.org.au::08bcf985-deb2-44ea-8ed0-04c5a27385a5" providerId="AD" clId="Web-{175C6B6F-C3E2-871E-A31A-02FB25A21492}" dt="2021-12-15T04:38:10.728" v="397" actId="1076"/>
          <ac:spMkLst>
            <pc:docMk/>
            <pc:sldMk cId="69864826" sldId="470"/>
            <ac:spMk id="4" creationId="{BCC713B9-2F9B-4D52-98DD-A5B08EDAFF32}"/>
          </ac:spMkLst>
        </pc:spChg>
        <pc:spChg chg="del">
          <ac:chgData name="Pablo Garcia" userId="S::pablo@cid.org.au::08bcf985-deb2-44ea-8ed0-04c5a27385a5" providerId="AD" clId="Web-{175C6B6F-C3E2-871E-A31A-02FB25A21492}" dt="2021-12-15T04:38:04.837" v="396"/>
          <ac:spMkLst>
            <pc:docMk/>
            <pc:sldMk cId="69864826" sldId="470"/>
            <ac:spMk id="5" creationId="{3B661496-9BCE-7B41-9243-672120597F4D}"/>
          </ac:spMkLst>
        </pc:spChg>
      </pc:sldChg>
      <pc:sldChg chg="modNotes">
        <pc:chgData name="Pablo Garcia" userId="S::pablo@cid.org.au::08bcf985-deb2-44ea-8ed0-04c5a27385a5" providerId="AD" clId="Web-{175C6B6F-C3E2-871E-A31A-02FB25A21492}" dt="2021-12-15T03:57:27.509" v="239"/>
        <pc:sldMkLst>
          <pc:docMk/>
          <pc:sldMk cId="2977730867" sldId="471"/>
        </pc:sldMkLst>
      </pc:sldChg>
      <pc:sldChg chg="modNotes">
        <pc:chgData name="Pablo Garcia" userId="S::pablo@cid.org.au::08bcf985-deb2-44ea-8ed0-04c5a27385a5" providerId="AD" clId="Web-{175C6B6F-C3E2-871E-A31A-02FB25A21492}" dt="2021-12-15T04:18:57.714" v="370"/>
        <pc:sldMkLst>
          <pc:docMk/>
          <pc:sldMk cId="1159606653" sldId="473"/>
        </pc:sldMkLst>
      </pc:sldChg>
      <pc:sldChg chg="modNotes">
        <pc:chgData name="Pablo Garcia" userId="S::pablo@cid.org.au::08bcf985-deb2-44ea-8ed0-04c5a27385a5" providerId="AD" clId="Web-{175C6B6F-C3E2-871E-A31A-02FB25A21492}" dt="2021-12-15T04:19:09.839" v="375"/>
        <pc:sldMkLst>
          <pc:docMk/>
          <pc:sldMk cId="1918527525" sldId="474"/>
        </pc:sldMkLst>
      </pc:sldChg>
      <pc:sldChg chg="modNotes">
        <pc:chgData name="Pablo Garcia" userId="S::pablo@cid.org.au::08bcf985-deb2-44ea-8ed0-04c5a27385a5" providerId="AD" clId="Web-{175C6B6F-C3E2-871E-A31A-02FB25A21492}" dt="2021-12-15T04:16:50.633" v="362"/>
        <pc:sldMkLst>
          <pc:docMk/>
          <pc:sldMk cId="518496969" sldId="475"/>
        </pc:sldMkLst>
      </pc:sldChg>
      <pc:sldChg chg="modNotes">
        <pc:chgData name="Pablo Garcia" userId="S::pablo@cid.org.au::08bcf985-deb2-44ea-8ed0-04c5a27385a5" providerId="AD" clId="Web-{175C6B6F-C3E2-871E-A31A-02FB25A21492}" dt="2021-12-15T03:48:32.714" v="3"/>
        <pc:sldMkLst>
          <pc:docMk/>
          <pc:sldMk cId="2822378300" sldId="476"/>
        </pc:sldMkLst>
      </pc:sldChg>
      <pc:sldChg chg="modNotes">
        <pc:chgData name="Pablo Garcia" userId="S::pablo@cid.org.au::08bcf985-deb2-44ea-8ed0-04c5a27385a5" providerId="AD" clId="Web-{175C6B6F-C3E2-871E-A31A-02FB25A21492}" dt="2021-12-15T03:48:37.167" v="6"/>
        <pc:sldMkLst>
          <pc:docMk/>
          <pc:sldMk cId="1543237181" sldId="477"/>
        </pc:sldMkLst>
      </pc:sldChg>
      <pc:sldChg chg="modNotes">
        <pc:chgData name="Pablo Garcia" userId="S::pablo@cid.org.au::08bcf985-deb2-44ea-8ed0-04c5a27385a5" providerId="AD" clId="Web-{175C6B6F-C3E2-871E-A31A-02FB25A21492}" dt="2021-12-15T03:49:17.527" v="15"/>
        <pc:sldMkLst>
          <pc:docMk/>
          <pc:sldMk cId="1070784235" sldId="478"/>
        </pc:sldMkLst>
      </pc:sldChg>
      <pc:sldChg chg="modNotes">
        <pc:chgData name="Pablo Garcia" userId="S::pablo@cid.org.au::08bcf985-deb2-44ea-8ed0-04c5a27385a5" providerId="AD" clId="Web-{175C6B6F-C3E2-871E-A31A-02FB25A21492}" dt="2021-12-15T03:49:20.840" v="18"/>
        <pc:sldMkLst>
          <pc:docMk/>
          <pc:sldMk cId="696496183" sldId="479"/>
        </pc:sldMkLst>
      </pc:sldChg>
      <pc:sldChg chg="modNotes">
        <pc:chgData name="Pablo Garcia" userId="S::pablo@cid.org.au::08bcf985-deb2-44ea-8ed0-04c5a27385a5" providerId="AD" clId="Web-{175C6B6F-C3E2-871E-A31A-02FB25A21492}" dt="2021-12-15T03:49:26.496" v="22"/>
        <pc:sldMkLst>
          <pc:docMk/>
          <pc:sldMk cId="2167295988" sldId="480"/>
        </pc:sldMkLst>
      </pc:sldChg>
      <pc:sldChg chg="modNotes">
        <pc:chgData name="Pablo Garcia" userId="S::pablo@cid.org.au::08bcf985-deb2-44ea-8ed0-04c5a27385a5" providerId="AD" clId="Web-{175C6B6F-C3E2-871E-A31A-02FB25A21492}" dt="2021-12-15T03:49:30.903" v="26"/>
        <pc:sldMkLst>
          <pc:docMk/>
          <pc:sldMk cId="1986339888" sldId="481"/>
        </pc:sldMkLst>
      </pc:sldChg>
      <pc:sldChg chg="modNotes">
        <pc:chgData name="Pablo Garcia" userId="S::pablo@cid.org.au::08bcf985-deb2-44ea-8ed0-04c5a27385a5" providerId="AD" clId="Web-{175C6B6F-C3E2-871E-A31A-02FB25A21492}" dt="2021-12-15T03:49:36.840" v="30"/>
        <pc:sldMkLst>
          <pc:docMk/>
          <pc:sldMk cId="3661812434" sldId="482"/>
        </pc:sldMkLst>
      </pc:sldChg>
      <pc:sldChg chg="modNotes">
        <pc:chgData name="Pablo Garcia" userId="S::pablo@cid.org.au::08bcf985-deb2-44ea-8ed0-04c5a27385a5" providerId="AD" clId="Web-{175C6B6F-C3E2-871E-A31A-02FB25A21492}" dt="2021-12-15T03:49:43.372" v="33"/>
        <pc:sldMkLst>
          <pc:docMk/>
          <pc:sldMk cId="3984998225" sldId="483"/>
        </pc:sldMkLst>
      </pc:sldChg>
      <pc:sldChg chg="modNotes">
        <pc:chgData name="Pablo Garcia" userId="S::pablo@cid.org.au::08bcf985-deb2-44ea-8ed0-04c5a27385a5" providerId="AD" clId="Web-{175C6B6F-C3E2-871E-A31A-02FB25A21492}" dt="2021-12-15T03:49:47.903" v="37"/>
        <pc:sldMkLst>
          <pc:docMk/>
          <pc:sldMk cId="4026344008" sldId="484"/>
        </pc:sldMkLst>
      </pc:sldChg>
      <pc:sldChg chg="modNotes">
        <pc:chgData name="Pablo Garcia" userId="S::pablo@cid.org.au::08bcf985-deb2-44ea-8ed0-04c5a27385a5" providerId="AD" clId="Web-{175C6B6F-C3E2-871E-A31A-02FB25A21492}" dt="2021-12-15T03:49:52.997" v="41"/>
        <pc:sldMkLst>
          <pc:docMk/>
          <pc:sldMk cId="1772786479" sldId="485"/>
        </pc:sldMkLst>
      </pc:sldChg>
      <pc:sldChg chg="modNotes">
        <pc:chgData name="Pablo Garcia" userId="S::pablo@cid.org.au::08bcf985-deb2-44ea-8ed0-04c5a27385a5" providerId="AD" clId="Web-{175C6B6F-C3E2-871E-A31A-02FB25A21492}" dt="2021-12-15T03:49:57.935" v="43"/>
        <pc:sldMkLst>
          <pc:docMk/>
          <pc:sldMk cId="3153763535" sldId="486"/>
        </pc:sldMkLst>
      </pc:sldChg>
      <pc:sldChg chg="modNotes">
        <pc:chgData name="Pablo Garcia" userId="S::pablo@cid.org.au::08bcf985-deb2-44ea-8ed0-04c5a27385a5" providerId="AD" clId="Web-{175C6B6F-C3E2-871E-A31A-02FB25A21492}" dt="2021-12-15T03:50:43.514" v="50"/>
        <pc:sldMkLst>
          <pc:docMk/>
          <pc:sldMk cId="3939422728" sldId="487"/>
        </pc:sldMkLst>
      </pc:sldChg>
      <pc:sldChg chg="modNotes">
        <pc:chgData name="Pablo Garcia" userId="S::pablo@cid.org.au::08bcf985-deb2-44ea-8ed0-04c5a27385a5" providerId="AD" clId="Web-{175C6B6F-C3E2-871E-A31A-02FB25A21492}" dt="2021-12-15T03:51:38.234" v="75"/>
        <pc:sldMkLst>
          <pc:docMk/>
          <pc:sldMk cId="3090306085" sldId="488"/>
        </pc:sldMkLst>
      </pc:sldChg>
      <pc:sldChg chg="modNotes">
        <pc:chgData name="Pablo Garcia" userId="S::pablo@cid.org.au::08bcf985-deb2-44ea-8ed0-04c5a27385a5" providerId="AD" clId="Web-{175C6B6F-C3E2-871E-A31A-02FB25A21492}" dt="2021-12-15T03:52:03.969" v="89"/>
        <pc:sldMkLst>
          <pc:docMk/>
          <pc:sldMk cId="4024499553" sldId="489"/>
        </pc:sldMkLst>
      </pc:sldChg>
      <pc:sldChg chg="modNotes">
        <pc:chgData name="Pablo Garcia" userId="S::pablo@cid.org.au::08bcf985-deb2-44ea-8ed0-04c5a27385a5" providerId="AD" clId="Web-{175C6B6F-C3E2-871E-A31A-02FB25A21492}" dt="2021-12-15T03:52:47.002" v="112"/>
        <pc:sldMkLst>
          <pc:docMk/>
          <pc:sldMk cId="2229587752" sldId="490"/>
        </pc:sldMkLst>
      </pc:sldChg>
      <pc:sldChg chg="new del">
        <pc:chgData name="Pablo Garcia" userId="S::pablo@cid.org.au::08bcf985-deb2-44ea-8ed0-04c5a27385a5" providerId="AD" clId="Web-{175C6B6F-C3E2-871E-A31A-02FB25A21492}" dt="2021-12-15T04:15:59.397" v="347"/>
        <pc:sldMkLst>
          <pc:docMk/>
          <pc:sldMk cId="1918207482" sldId="4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93070-6453-46CC-9957-B07669372DB1}" type="datetimeFigureOut">
              <a:rPr lang="en-AU" smtClean="0"/>
              <a:t>18/03/2022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F620E-BD1C-4F16-AF7B-7849DBAB030F}" type="slidenum">
              <a:rPr lang="en-AU" smtClean="0"/>
              <a:t>‹#›</a:t>
            </a:fld>
            <a:endParaRPr lang="en-AU" dirty="0"/>
          </a:p>
        </p:txBody>
      </p:sp>
    </p:spTree>
    <p:extLst>
      <p:ext uri="{BB962C8B-B14F-4D97-AF65-F5344CB8AC3E}">
        <p14:creationId xmlns:p14="http://schemas.microsoft.com/office/powerpoint/2010/main" val="317239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u="none" dirty="0"/>
              <a:t>S1C</a:t>
            </a:r>
            <a:r>
              <a:rPr lang="en-AU" sz="1800" b="1" u="none" baseline="0" dirty="0"/>
              <a:t> </a:t>
            </a:r>
            <a:r>
              <a:rPr lang="en-AU" sz="1800" b="1" u="none" dirty="0"/>
              <a:t>Explanatory slide </a:t>
            </a:r>
            <a:r>
              <a:rPr lang="en-AU" sz="1800" b="1" u="none" baseline="0" dirty="0"/>
              <a:t>– </a:t>
            </a:r>
            <a:r>
              <a:rPr lang="en-AU" sz="1800" b="1" u="none" dirty="0"/>
              <a:t>How to use these slides and the speaker notes</a:t>
            </a:r>
          </a:p>
          <a:p>
            <a:endParaRPr lang="en-AU" sz="1600" b="1" u="sng" dirty="0"/>
          </a:p>
          <a:p>
            <a:r>
              <a:rPr lang="en-AU" sz="1600" b="1" u="sng" dirty="0"/>
              <a:t>Do</a:t>
            </a:r>
            <a:r>
              <a:rPr lang="en-AU" sz="1600" b="1" u="sng" baseline="0" dirty="0"/>
              <a:t> not include this slide in your presentation.  </a:t>
            </a:r>
            <a:endParaRPr lang="en-AU" sz="1600" b="1" u="sng" dirty="0"/>
          </a:p>
          <a:p>
            <a:endParaRPr lang="en-AU" dirty="0"/>
          </a:p>
          <a:p>
            <a:pPr marL="171450" indent="-171450">
              <a:buFont typeface="Arial" panose="020B0604020202020204" pitchFamily="34" charset="0"/>
              <a:buChar char="•"/>
            </a:pPr>
            <a:r>
              <a:rPr lang="en-AU" baseline="0" dirty="0"/>
              <a:t>Ensure you have read the training manual which accompanies these slides. It gives valuable information to assist you in preparing to facilitate the workshop, including tips on how to support a person with intellectual disability to co-facilitate the workshop. </a:t>
            </a:r>
            <a:endParaRPr lang="en-AU" baseline="0" dirty="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There is also an Easy Read co-facilitator guide for the co-facilitator with intellectual disability and a supporter to work through to understand the material.</a:t>
            </a:r>
            <a:endParaRPr lang="en-AU" baseline="0" dirty="0"/>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dirty="0"/>
              <a:t>This file is password protected.</a:t>
            </a:r>
            <a:r>
              <a:rPr lang="en-AU" baseline="0" dirty="0"/>
              <a:t> You must save a new copy </a:t>
            </a:r>
            <a:r>
              <a:rPr lang="en-AU" dirty="0"/>
              <a:t>before</a:t>
            </a:r>
            <a:r>
              <a:rPr lang="en-AU" baseline="0" dirty="0"/>
              <a:t> you make any changes to it. </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dirty="0"/>
              <a:t>This PowerPoint file</a:t>
            </a:r>
            <a:r>
              <a:rPr lang="en-AU" baseline="0" dirty="0"/>
              <a:t> contains slides for multiple audiences in the one master file. Separate files for different workshops are also available.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All materials can be used flexibly.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Some slides have animations. If a slide has animations, there is a little star next to it in the left hand slides menu. </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baseline="0" dirty="0"/>
              <a:t>If you prefer to present without animations, follow these instructions to turn them off:</a:t>
            </a:r>
          </a:p>
          <a:p>
            <a:pPr marL="628650" lvl="1" indent="-171450">
              <a:buFont typeface="Arial" panose="020B0604020202020204" pitchFamily="34" charset="0"/>
              <a:buChar char="•"/>
            </a:pPr>
            <a:r>
              <a:rPr lang="en-AU" baseline="0" dirty="0"/>
              <a:t>Go to Slide show menu at the top of the screen</a:t>
            </a:r>
          </a:p>
          <a:p>
            <a:pPr marL="628650" lvl="1" indent="-171450">
              <a:buFont typeface="Arial" panose="020B0604020202020204" pitchFamily="34" charset="0"/>
              <a:buChar char="•"/>
            </a:pPr>
            <a:r>
              <a:rPr lang="en-AU" baseline="0" dirty="0"/>
              <a:t>Select the Set up Slide Show button</a:t>
            </a:r>
          </a:p>
          <a:p>
            <a:pPr marL="628650" lvl="1" indent="-171450">
              <a:buFont typeface="Arial" panose="020B0604020202020204" pitchFamily="34" charset="0"/>
              <a:buChar char="•"/>
            </a:pPr>
            <a:r>
              <a:rPr lang="en-AU" baseline="0" dirty="0"/>
              <a:t>Check the box that says “Show without animation”. </a:t>
            </a:r>
          </a:p>
          <a:p>
            <a:pPr marL="457200" lvl="1" indent="0">
              <a:buFont typeface="Arial" panose="020B0604020202020204" pitchFamily="34" charset="0"/>
              <a:buNone/>
            </a:pPr>
            <a:endParaRPr lang="en-AU" baseline="0" dirty="0"/>
          </a:p>
          <a:p>
            <a:pPr marL="0" lvl="0" indent="0">
              <a:buFont typeface="Arial" panose="020B0604020202020204" pitchFamily="34" charset="0"/>
              <a:buNone/>
            </a:pPr>
            <a:r>
              <a:rPr lang="en-AU" baseline="0" dirty="0"/>
              <a:t>To turn animation back on just uncheck the box.</a:t>
            </a:r>
          </a:p>
          <a:p>
            <a:pPr marL="171450" lvl="0" indent="-171450">
              <a:buFont typeface="Arial" panose="020B0604020202020204" pitchFamily="34" charset="0"/>
              <a:buChar char="•"/>
            </a:pPr>
            <a:endParaRPr lang="en-AU" baseline="0" dirty="0"/>
          </a:p>
          <a:p>
            <a:pPr marL="0" lvl="0" indent="0">
              <a:buFont typeface="Arial" panose="020B0604020202020204" pitchFamily="34" charset="0"/>
              <a:buNone/>
            </a:pPr>
            <a:r>
              <a:rPr lang="en-AU" baseline="0" dirty="0"/>
              <a:t>To turn off animation on a single slide, select everything on the slide, then go to Animations menu and select “None”.</a:t>
            </a:r>
          </a:p>
          <a:p>
            <a:pPr marL="171450" lvl="0" indent="-171450">
              <a:buFont typeface="Arial" panose="020B0604020202020204" pitchFamily="34" charset="0"/>
              <a:buChar char="•"/>
            </a:pPr>
            <a:endParaRPr lang="en-AU" baseline="0" dirty="0"/>
          </a:p>
          <a:p>
            <a:pPr marL="0" lvl="0" indent="0">
              <a:buFont typeface="Arial" panose="020B0604020202020204" pitchFamily="34" charset="0"/>
              <a:buNone/>
            </a:pPr>
            <a:r>
              <a:rPr lang="en-AU" baseline="0" dirty="0"/>
              <a:t>Videos of how to do this are here: https://www.howtogeek.com/407396/how-to-disable-or-delete-powerpoint-animations/ </a:t>
            </a:r>
          </a:p>
          <a:p>
            <a:pPr marL="0" lvl="0" indent="0">
              <a:buFont typeface="Arial" panose="020B0604020202020204" pitchFamily="34" charset="0"/>
              <a:buNone/>
            </a:pPr>
            <a:r>
              <a:rPr lang="en-AU" baseline="0" dirty="0"/>
              <a:t>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Some slides are “hidden”. This means they will not show on a presentation. To unhide a slide, right click on it and select “Unhide”. To hide a different slide, right click and select “hide”.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You must tailor some slides with images of the workshop facilitators. If you have a co-facilitator who has intellectual disability, there is a space to include their photo in the corner of most slides. This serves as a reminder to participants to speak in an accessible manner for these sections of the training.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The suggested time for each slide is on the slide. If aiming for a 1 hour workshop, keep to the shorter the amount of time participants can share in small groups on each case study, remove the small group discussions for at least one case study (i.e. go straight to larger group sharing) and choose shorter options for any videos used.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Another approach to allow more time for all 3 case studies is a 1.5 hour workshop which includes a 10 - 15 minute panel discussion and a 10 minute break.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sz="1400" b="1" u="sng" baseline="0" dirty="0"/>
              <a:t>Format of the speaker notes:</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baseline="0" dirty="0"/>
              <a:t>For most slides, the notes page includes both brief speaker notes and an optional suggested script.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It is suggested that you read through the script in full when preparing to run the session, to ensure you understand the slide content. When presenting, you may edit the script as you please. One approach to ensure a natural style for facilitation is to use the full script to understand the content but then work from the key points, using your own words.  </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baseline="0" dirty="0"/>
              <a:t>Case examples should be read </a:t>
            </a:r>
            <a:r>
              <a:rPr lang="en-AU" baseline="0" dirty="0" smtClean="0"/>
              <a:t>as it is written </a:t>
            </a:r>
            <a:r>
              <a:rPr lang="en-AU" baseline="0" dirty="0"/>
              <a:t>(in full) to ensure all the clinical information is conveyed. </a:t>
            </a:r>
            <a:r>
              <a:rPr lang="en-AU" i="0" baseline="0" dirty="0"/>
              <a:t>These parts are written </a:t>
            </a:r>
            <a:r>
              <a:rPr lang="en-AU" i="1" baseline="0" dirty="0"/>
              <a:t>in italics</a:t>
            </a:r>
            <a:r>
              <a:rPr lang="en-AU" baseline="0" dirty="0"/>
              <a:t>. </a:t>
            </a:r>
          </a:p>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1</a:t>
            </a:fld>
            <a:endParaRPr lang="en-AU" dirty="0"/>
          </a:p>
        </p:txBody>
      </p:sp>
    </p:spTree>
    <p:extLst>
      <p:ext uri="{BB962C8B-B14F-4D97-AF65-F5344CB8AC3E}">
        <p14:creationId xmlns:p14="http://schemas.microsoft.com/office/powerpoint/2010/main" val="215030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S10C  Health</a:t>
            </a:r>
            <a:r>
              <a:rPr lang="en-AU" sz="1200" b="1" kern="1200" baseline="0" dirty="0">
                <a:solidFill>
                  <a:schemeClr val="tx1"/>
                </a:solidFill>
                <a:effectLst/>
                <a:latin typeface="+mn-lt"/>
                <a:ea typeface="+mn-ea"/>
                <a:cs typeface="+mn-cs"/>
              </a:rPr>
              <a:t> care for people with intellectual disability: Introductory information</a:t>
            </a:r>
            <a:endParaRPr lang="en-AU" sz="1200" kern="1200" baseline="0" dirty="0">
              <a:solidFill>
                <a:schemeClr val="tx1"/>
              </a:solidFill>
              <a:effectLst/>
              <a:latin typeface="+mn-lt"/>
              <a:ea typeface="+mn-ea"/>
              <a:cs typeface="+mn-cs"/>
            </a:endParaRPr>
          </a:p>
          <a:p>
            <a:endParaRPr lang="en-AU" sz="1200" b="1" kern="1200" baseline="0" dirty="0">
              <a:solidFill>
                <a:schemeClr val="tx1"/>
              </a:solidFill>
              <a:effectLst/>
              <a:latin typeface="+mn-lt"/>
              <a:ea typeface="+mn-ea"/>
              <a:cs typeface="+mn-cs"/>
            </a:endParaRPr>
          </a:p>
          <a:p>
            <a:r>
              <a:rPr lang="en-AU" sz="1200" b="1" kern="1200" baseline="0" dirty="0">
                <a:solidFill>
                  <a:schemeClr val="tx1"/>
                </a:solidFill>
                <a:effectLst/>
                <a:latin typeface="+mn-lt"/>
                <a:ea typeface="+mn-ea"/>
                <a:cs typeface="+mn-cs"/>
              </a:rPr>
              <a:t>Suggested time: 1-2 minutes</a:t>
            </a:r>
          </a:p>
          <a:p>
            <a:endParaRPr lang="en-AU" sz="1200" kern="1200" baseline="0" dirty="0">
              <a:solidFill>
                <a:schemeClr val="tx1"/>
              </a:solidFill>
              <a:effectLst/>
              <a:latin typeface="+mn-lt"/>
              <a:ea typeface="+mn-ea"/>
              <a:cs typeface="+mn-cs"/>
            </a:endParaRPr>
          </a:p>
          <a:p>
            <a:r>
              <a:rPr lang="en-AU" sz="1200" b="0" u="sng" kern="1200" baseline="0" dirty="0">
                <a:solidFill>
                  <a:schemeClr val="tx1"/>
                </a:solidFill>
                <a:effectLst/>
                <a:latin typeface="+mn-lt"/>
                <a:ea typeface="+mn-ea"/>
                <a:cs typeface="+mn-cs"/>
              </a:rPr>
              <a:t>Notes: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baseline="0" dirty="0">
              <a:solidFill>
                <a:schemeClr val="tx1"/>
              </a:solidFill>
              <a:effectLst/>
              <a:latin typeface="+mn-lt"/>
              <a:ea typeface="+mn-ea"/>
              <a:cs typeface="+mn-cs"/>
            </a:endParaRPr>
          </a:p>
          <a:p>
            <a:r>
              <a:rPr lang="en-AU" sz="1200" b="1" kern="1200" baseline="0" dirty="0">
                <a:solidFill>
                  <a:schemeClr val="tx1"/>
                </a:solidFill>
                <a:effectLst/>
                <a:latin typeface="+mn-lt"/>
                <a:ea typeface="+mn-ea"/>
                <a:cs typeface="+mn-cs"/>
              </a:rPr>
              <a:t>Key points: </a:t>
            </a:r>
            <a:endParaRPr lang="en-AU" sz="1200" b="0" kern="1200" baseline="0" dirty="0" smtClean="0">
              <a:solidFill>
                <a:schemeClr val="tx1"/>
              </a:solidFill>
              <a:effectLst/>
              <a:latin typeface="+mn-lt"/>
              <a:ea typeface="+mn-ea"/>
              <a:cs typeface="+mn-cs"/>
            </a:endParaRPr>
          </a:p>
          <a:p>
            <a:endParaRPr lang="en-AU"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1 – 2 % of people have intellectual disability. </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Health outcomes are not equal</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Barriers in health care access</a:t>
            </a:r>
          </a:p>
          <a:p>
            <a:endParaRPr lang="en-AU" sz="1200" kern="1200" baseline="0" dirty="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What you can say:</a:t>
            </a:r>
            <a:r>
              <a:rPr lang="en-AU" sz="1200" b="1" kern="1200" baseline="0" dirty="0" smtClean="0">
                <a:solidFill>
                  <a:schemeClr val="tx1"/>
                </a:solidFill>
                <a:effectLst/>
                <a:latin typeface="+mn-lt"/>
                <a:ea typeface="+mn-ea"/>
                <a:cs typeface="+mn-cs"/>
              </a:rPr>
              <a:t> </a:t>
            </a:r>
          </a:p>
          <a:p>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Australia’s health system is one of the best in the world.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Most Australians </a:t>
            </a:r>
            <a:r>
              <a:rPr lang="en-AU" sz="1200" kern="1200" dirty="0" smtClean="0">
                <a:solidFill>
                  <a:schemeClr val="tx1"/>
                </a:solidFill>
                <a:effectLst/>
                <a:latin typeface="+mn-lt"/>
                <a:ea typeface="+mn-ea"/>
                <a:cs typeface="+mn-cs"/>
              </a:rPr>
              <a:t>feel they have </a:t>
            </a:r>
            <a:r>
              <a:rPr lang="en-AU" sz="1200" kern="1200" dirty="0">
                <a:solidFill>
                  <a:schemeClr val="tx1"/>
                </a:solidFill>
                <a:effectLst/>
                <a:latin typeface="+mn-lt"/>
                <a:ea typeface="+mn-ea"/>
                <a:cs typeface="+mn-cs"/>
              </a:rPr>
              <a:t>good health,</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But health outcomes are </a:t>
            </a:r>
            <a:r>
              <a:rPr lang="en-AU" sz="1200" kern="1200" dirty="0" smtClean="0">
                <a:solidFill>
                  <a:schemeClr val="tx1"/>
                </a:solidFill>
                <a:effectLst/>
                <a:latin typeface="+mn-lt"/>
                <a:ea typeface="+mn-ea"/>
                <a:cs typeface="+mn-cs"/>
              </a:rPr>
              <a:t>much </a:t>
            </a:r>
            <a:r>
              <a:rPr lang="en-AU" sz="1200" kern="1200" dirty="0">
                <a:solidFill>
                  <a:schemeClr val="tx1"/>
                </a:solidFill>
                <a:effectLst/>
                <a:latin typeface="+mn-lt"/>
                <a:ea typeface="+mn-ea"/>
                <a:cs typeface="+mn-cs"/>
              </a:rPr>
              <a:t>worse for people like me, living with intellectual disability</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1 to 2 percent of people have intellectual disability</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have worse </a:t>
            </a:r>
            <a:r>
              <a:rPr lang="en-AU" sz="1200" kern="1200" dirty="0">
                <a:solidFill>
                  <a:schemeClr val="tx1"/>
                </a:solidFill>
                <a:effectLst/>
                <a:latin typeface="+mn-lt"/>
                <a:ea typeface="+mn-ea"/>
                <a:cs typeface="+mn-cs"/>
              </a:rPr>
              <a:t>physical and mental health</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Many of us use </a:t>
            </a:r>
            <a:r>
              <a:rPr lang="en-AU" sz="1200" kern="1200" dirty="0" smtClean="0">
                <a:solidFill>
                  <a:schemeClr val="tx1"/>
                </a:solidFill>
                <a:effectLst/>
                <a:latin typeface="+mn-lt"/>
                <a:ea typeface="+mn-ea"/>
                <a:cs typeface="+mn-cs"/>
              </a:rPr>
              <a:t>lots of </a:t>
            </a:r>
            <a:r>
              <a:rPr lang="en-AU" sz="1200" kern="1200" dirty="0">
                <a:solidFill>
                  <a:schemeClr val="tx1"/>
                </a:solidFill>
                <a:effectLst/>
                <a:latin typeface="+mn-lt"/>
                <a:ea typeface="+mn-ea"/>
                <a:cs typeface="+mn-cs"/>
              </a:rPr>
              <a:t>medications</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have double the number of deaths</a:t>
            </a:r>
            <a:r>
              <a:rPr lang="en-AU" sz="1200" kern="1200" baseline="0" dirty="0" smtClean="0">
                <a:solidFill>
                  <a:schemeClr val="tx1"/>
                </a:solidFill>
                <a:effectLst/>
                <a:latin typeface="+mn-lt"/>
                <a:ea typeface="+mn-ea"/>
                <a:cs typeface="+mn-cs"/>
              </a:rPr>
              <a:t> that could be avoided.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 Australian study found that on average we die 27 years younger.</a:t>
            </a:r>
          </a:p>
          <a:p>
            <a:r>
              <a:rPr lang="en-AU" sz="1200" kern="1200" dirty="0" smtClean="0">
                <a:solidFill>
                  <a:schemeClr val="tx1"/>
                </a:solidFill>
                <a:effectLst/>
                <a:latin typeface="+mn-lt"/>
                <a:ea typeface="+mn-ea"/>
                <a:cs typeface="+mn-cs"/>
              </a:rPr>
              <a:t> </a:t>
            </a: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We can have trouble getting good health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have lower rates of thing like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Many of us have complex health conditions that are difficult to diagnose</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And sometimes the signs of illness are not so clear</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Communication can be harder in both directions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But we want to be </a:t>
            </a:r>
            <a:r>
              <a:rPr lang="en-AU" sz="1200" kern="1200" dirty="0" smtClean="0">
                <a:solidFill>
                  <a:schemeClr val="tx1"/>
                </a:solidFill>
                <a:effectLst/>
                <a:latin typeface="+mn-lt"/>
                <a:ea typeface="+mn-ea"/>
                <a:cs typeface="+mn-cs"/>
              </a:rPr>
              <a:t>healthy.</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a:t>
            </a:r>
            <a:r>
              <a:rPr lang="en-AU" sz="1200" kern="1200" dirty="0">
                <a:solidFill>
                  <a:schemeClr val="tx1"/>
                </a:solidFill>
                <a:effectLst/>
                <a:latin typeface="+mn-lt"/>
                <a:ea typeface="+mn-ea"/>
                <a:cs typeface="+mn-cs"/>
              </a:rPr>
              <a:t>have right to good healthcare.</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10</a:t>
            </a:fld>
            <a:endParaRPr lang="en-AU" dirty="0"/>
          </a:p>
        </p:txBody>
      </p:sp>
    </p:spTree>
    <p:extLst>
      <p:ext uri="{BB962C8B-B14F-4D97-AF65-F5344CB8AC3E}">
        <p14:creationId xmlns:p14="http://schemas.microsoft.com/office/powerpoint/2010/main" val="193575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S11V  Health care for people with intellectual disability - Video placeholder</a:t>
            </a:r>
            <a:endParaRPr lang="en-AU" sz="1200" kern="1200" dirty="0">
              <a:solidFill>
                <a:schemeClr val="tx1"/>
              </a:solidFill>
              <a:effectLst/>
              <a:latin typeface="+mn-lt"/>
              <a:ea typeface="+mn-ea"/>
              <a:cs typeface="+mn-cs"/>
            </a:endParaRPr>
          </a:p>
          <a:p>
            <a:endParaRPr lang="en-AU" sz="1200" b="1" kern="1200" baseline="0" dirty="0">
              <a:solidFill>
                <a:schemeClr val="tx1"/>
              </a:solidFill>
              <a:effectLst/>
              <a:latin typeface="+mn-lt"/>
              <a:ea typeface="+mn-ea"/>
              <a:cs typeface="+mn-cs"/>
            </a:endParaRPr>
          </a:p>
          <a:p>
            <a:r>
              <a:rPr lang="en-AU" sz="1200" b="1" kern="1200" baseline="0" dirty="0">
                <a:solidFill>
                  <a:schemeClr val="tx1"/>
                </a:solidFill>
                <a:effectLst/>
                <a:latin typeface="+mn-lt"/>
                <a:ea typeface="+mn-ea"/>
                <a:cs typeface="+mn-cs"/>
              </a:rPr>
              <a:t>Suggested time: 1-2 minutes</a:t>
            </a:r>
          </a:p>
          <a:p>
            <a:endParaRPr lang="en-AU" sz="1200" kern="1200" baseline="0" dirty="0">
              <a:solidFill>
                <a:schemeClr val="tx1"/>
              </a:solidFill>
              <a:effectLst/>
              <a:latin typeface="+mn-lt"/>
              <a:ea typeface="+mn-ea"/>
              <a:cs typeface="+mn-cs"/>
            </a:endParaRPr>
          </a:p>
          <a:p>
            <a:r>
              <a:rPr lang="en-AU" sz="1200" b="0" u="sng" kern="1200" baseline="0" dirty="0">
                <a:solidFill>
                  <a:schemeClr val="tx1"/>
                </a:solidFill>
                <a:effectLst/>
                <a:latin typeface="+mn-lt"/>
                <a:ea typeface="+mn-ea"/>
                <a:cs typeface="+mn-cs"/>
              </a:rPr>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This is a video </a:t>
            </a:r>
            <a:r>
              <a:rPr lang="en-AU" sz="1200" kern="1200" baseline="0" dirty="0" smtClean="0">
                <a:solidFill>
                  <a:schemeClr val="tx1"/>
                </a:solidFill>
                <a:effectLst/>
                <a:latin typeface="+mn-lt"/>
                <a:ea typeface="+mn-ea"/>
                <a:cs typeface="+mn-cs"/>
              </a:rPr>
              <a:t>placeholder. If your co-facilitator with intellectual disability does not want to deliver this content, you may use a video instead. </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Links to suitable videos made by CID are in the Training Guide. </a:t>
            </a:r>
            <a:endParaRPr lang="en-AU"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Alternately</a:t>
            </a:r>
            <a:r>
              <a:rPr lang="en-AU" sz="1200" kern="1200" baseline="0" dirty="0">
                <a:solidFill>
                  <a:schemeClr val="tx1"/>
                </a:solidFill>
                <a:effectLst/>
                <a:latin typeface="+mn-lt"/>
                <a:ea typeface="+mn-ea"/>
                <a:cs typeface="+mn-cs"/>
              </a:rPr>
              <a:t>, you can deliver this content yourself and use a video for the next part (a personal health care story). </a:t>
            </a:r>
          </a:p>
          <a:p>
            <a:pPr mar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indent="0">
              <a:buFont typeface="Arial" panose="020B0604020202020204" pitchFamily="34" charset="0"/>
              <a:buNone/>
            </a:pPr>
            <a:r>
              <a:rPr lang="en-AU" sz="1200" b="1" kern="1200" baseline="0" dirty="0">
                <a:solidFill>
                  <a:schemeClr val="tx1"/>
                </a:solidFill>
                <a:effectLst/>
                <a:latin typeface="+mn-lt"/>
                <a:ea typeface="+mn-ea"/>
                <a:cs typeface="+mn-cs"/>
              </a:rPr>
              <a:t>Key points</a:t>
            </a:r>
            <a:r>
              <a:rPr lang="en-AU" sz="1200" b="1" kern="1200" baseline="0" dirty="0" smtClean="0">
                <a:solidFill>
                  <a:schemeClr val="tx1"/>
                </a:solidFill>
                <a:effectLst/>
                <a:latin typeface="+mn-lt"/>
                <a:ea typeface="+mn-ea"/>
                <a:cs typeface="+mn-cs"/>
              </a:rPr>
              <a:t>:</a:t>
            </a:r>
          </a:p>
          <a:p>
            <a:pPr marL="0" indent="0">
              <a:buFont typeface="Arial" panose="020B0604020202020204" pitchFamily="34" charset="0"/>
              <a:buNone/>
            </a:pPr>
            <a:endParaRPr lang="en-AU"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1 – 2 % of people have intellectual disability. </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Health outcomes are not equal</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Barriers in health care </a:t>
            </a:r>
            <a:r>
              <a:rPr lang="en-AU" sz="1200" kern="1200" baseline="0" dirty="0" smtClean="0">
                <a:solidFill>
                  <a:schemeClr val="tx1"/>
                </a:solidFill>
                <a:effectLst/>
                <a:latin typeface="+mn-lt"/>
                <a:ea typeface="+mn-ea"/>
                <a:cs typeface="+mn-cs"/>
              </a:rPr>
              <a:t>access exist</a:t>
            </a:r>
            <a:endParaRPr lang="en-AU" sz="1200" kern="1200" baseline="0" dirty="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11</a:t>
            </a:fld>
            <a:endParaRPr lang="en-AU" dirty="0"/>
          </a:p>
        </p:txBody>
      </p:sp>
    </p:spTree>
    <p:extLst>
      <p:ext uri="{BB962C8B-B14F-4D97-AF65-F5344CB8AC3E}">
        <p14:creationId xmlns:p14="http://schemas.microsoft.com/office/powerpoint/2010/main" val="132647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S12C  Good health care</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Suggested time: 1-2 minutes</a:t>
            </a:r>
          </a:p>
          <a:p>
            <a:endParaRPr lang="en-AU" dirty="0"/>
          </a:p>
          <a:p>
            <a:r>
              <a:rPr lang="en-AU" u="sng" dirty="0"/>
              <a:t>Notes:</a:t>
            </a:r>
          </a:p>
          <a:p>
            <a:endParaRPr lang="en-AU" dirty="0"/>
          </a:p>
          <a:p>
            <a:pPr marL="171450" indent="-171450">
              <a:buFont typeface="Arial" panose="020B0604020202020204" pitchFamily="34" charset="0"/>
              <a:buChar char="•"/>
            </a:pPr>
            <a:r>
              <a:rPr lang="en-AU" dirty="0"/>
              <a:t>This can be a personal story from the co-presenter with intellectual disability, or a </a:t>
            </a:r>
            <a:r>
              <a:rPr lang="en-AU" dirty="0" smtClean="0"/>
              <a:t>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Links to suitable videos made by CID are in the Training Guide. </a:t>
            </a:r>
          </a:p>
          <a:p>
            <a:pPr marL="171450" indent="-171450">
              <a:buFont typeface="Arial" panose="020B0604020202020204" pitchFamily="34" charset="0"/>
              <a:buChar char="•"/>
            </a:pPr>
            <a:r>
              <a:rPr lang="en-AU" dirty="0" smtClean="0"/>
              <a:t>If </a:t>
            </a:r>
            <a:r>
              <a:rPr lang="en-AU" dirty="0"/>
              <a:t>using a personal story, you</a:t>
            </a:r>
            <a:r>
              <a:rPr lang="en-AU" baseline="0" dirty="0"/>
              <a:t> can put in a picture or some key </a:t>
            </a:r>
            <a:r>
              <a:rPr lang="en-AU" baseline="0" dirty="0" smtClean="0"/>
              <a:t>words</a:t>
            </a:r>
          </a:p>
          <a:p>
            <a:pPr marL="171450" indent="-171450">
              <a:buFont typeface="Arial" panose="020B0604020202020204" pitchFamily="34" charset="0"/>
              <a:buChar char="•"/>
            </a:pPr>
            <a:r>
              <a:rPr lang="en-AU" baseline="0" dirty="0" smtClean="0"/>
              <a:t>The PHN co-facilitator should work with the co-facilitator with intellectual disability to create a suitable script. The Easy Read co-facilitator guide includes information about choosing to tell your story and what makes a good story. </a:t>
            </a:r>
            <a:endParaRPr lang="en-AU" dirty="0"/>
          </a:p>
          <a:p>
            <a:pPr marL="171450" indent="-171450">
              <a:buFont typeface="Arial" panose="020B0604020202020204" pitchFamily="34" charset="0"/>
              <a:buChar char="•"/>
            </a:pPr>
            <a:r>
              <a:rPr lang="en-AU" dirty="0" smtClean="0"/>
              <a:t>The point is to:</a:t>
            </a:r>
          </a:p>
          <a:p>
            <a:pPr marL="628650" lvl="1" indent="-171450">
              <a:buFont typeface="Arial" panose="020B0604020202020204" pitchFamily="34" charset="0"/>
              <a:buChar char="•"/>
            </a:pPr>
            <a:r>
              <a:rPr lang="en-AU" dirty="0" smtClean="0"/>
              <a:t>Give a person-centred account of a health journey</a:t>
            </a:r>
          </a:p>
          <a:p>
            <a:pPr marL="628650" lvl="1" indent="-171450">
              <a:buFont typeface="Arial" panose="020B0604020202020204" pitchFamily="34" charset="0"/>
              <a:buChar char="•"/>
            </a:pPr>
            <a:r>
              <a:rPr lang="en-AU" dirty="0" smtClean="0"/>
              <a:t>Showcase that good health care is possible to achieve for people with intellectual disability</a:t>
            </a:r>
          </a:p>
          <a:p>
            <a:endParaRPr lang="en-AU" dirty="0"/>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a:t>
            </a:r>
            <a:r>
              <a:rPr lang="en-AU" sz="1200" b="1" kern="1200" dirty="0">
                <a:solidFill>
                  <a:schemeClr val="tx1"/>
                </a:solidFill>
                <a:effectLst/>
                <a:latin typeface="+mn-lt"/>
                <a:ea typeface="+mn-ea"/>
                <a:cs typeface="+mn-cs"/>
              </a:rPr>
              <a:t>point:</a:t>
            </a:r>
          </a:p>
          <a:p>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Even though there are the barriers to health</a:t>
            </a:r>
            <a:r>
              <a:rPr lang="en-AU" sz="1200" kern="1200" baseline="0" dirty="0" smtClean="0">
                <a:solidFill>
                  <a:schemeClr val="tx1"/>
                </a:solidFill>
                <a:effectLst/>
                <a:latin typeface="+mn-lt"/>
                <a:ea typeface="+mn-ea"/>
                <a:cs typeface="+mn-cs"/>
              </a:rPr>
              <a:t> care</a:t>
            </a:r>
            <a:r>
              <a:rPr lang="en-AU" sz="1200" kern="1200" dirty="0" smtClean="0">
                <a:solidFill>
                  <a:schemeClr val="tx1"/>
                </a:solidFill>
                <a:effectLst/>
                <a:latin typeface="+mn-lt"/>
                <a:ea typeface="+mn-ea"/>
                <a:cs typeface="+mn-cs"/>
              </a:rPr>
              <a:t>, good health care is still</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possible.</a:t>
            </a:r>
          </a:p>
          <a:p>
            <a:endParaRPr lang="en-AU" b="1" dirty="0" smtClean="0"/>
          </a:p>
          <a:p>
            <a:endParaRPr lang="en-AU" dirty="0"/>
          </a:p>
          <a:p>
            <a:endParaRPr lang="en-AU" dirty="0"/>
          </a:p>
          <a:p>
            <a:r>
              <a:rPr lang="en-AU" b="1" dirty="0" smtClean="0"/>
              <a:t>What you can say:</a:t>
            </a:r>
            <a:endParaRPr lang="en-AU" b="1" baseline="0" dirty="0"/>
          </a:p>
          <a:p>
            <a:endParaRPr lang="en-AU" baseline="0" dirty="0"/>
          </a:p>
          <a:p>
            <a:r>
              <a:rPr lang="en-AU" baseline="0" dirty="0" smtClean="0"/>
              <a:t>But </a:t>
            </a:r>
            <a:r>
              <a:rPr lang="en-AU" baseline="0" dirty="0"/>
              <a:t>it is possible </a:t>
            </a:r>
            <a:r>
              <a:rPr lang="en-AU" baseline="0" dirty="0" smtClean="0"/>
              <a:t>to </a:t>
            </a:r>
            <a:r>
              <a:rPr lang="en-AU" baseline="0" dirty="0"/>
              <a:t>get good health care. </a:t>
            </a:r>
          </a:p>
          <a:p>
            <a:endParaRPr lang="en-AU" baseline="0" dirty="0"/>
          </a:p>
          <a:p>
            <a:r>
              <a:rPr lang="en-AU" dirty="0"/>
              <a:t>Here is my</a:t>
            </a:r>
            <a:r>
              <a:rPr lang="en-AU" baseline="0" dirty="0"/>
              <a:t> story of getting good health care. </a:t>
            </a:r>
            <a:endParaRPr lang="en-AU" baseline="0" dirty="0" smtClean="0"/>
          </a:p>
          <a:p>
            <a:endParaRPr lang="en-AU" baseline="0" dirty="0" smtClean="0"/>
          </a:p>
          <a:p>
            <a:r>
              <a:rPr lang="en-AU" i="1" baseline="0" dirty="0" smtClean="0"/>
              <a:t>Then tell the story. </a:t>
            </a:r>
          </a:p>
          <a:p>
            <a:endParaRPr lang="en-AU" i="1" baseline="0" dirty="0" smtClean="0"/>
          </a:p>
          <a:p>
            <a:r>
              <a:rPr lang="en-AU" i="1" baseline="0" dirty="0" smtClean="0"/>
              <a:t>Put your own notes here.</a:t>
            </a:r>
          </a:p>
          <a:p>
            <a:endParaRPr lang="en-AU" i="1" baseline="0" dirty="0" smtClean="0"/>
          </a:p>
          <a:p>
            <a:endParaRPr lang="en-AU" i="1" baseline="0" dirty="0"/>
          </a:p>
          <a:p>
            <a:r>
              <a:rPr lang="en-AU" b="1" baseline="0" dirty="0" smtClean="0"/>
              <a:t>Or you can say:</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But it is possible to get good health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r>
              <a:rPr lang="en-AU" baseline="0" dirty="0" smtClean="0"/>
              <a:t>Here </a:t>
            </a:r>
            <a:r>
              <a:rPr lang="en-AU" baseline="0" dirty="0"/>
              <a:t>is [person in video’s name] talking about their experience of good health care. </a:t>
            </a:r>
          </a:p>
        </p:txBody>
      </p:sp>
      <p:sp>
        <p:nvSpPr>
          <p:cNvPr id="4" name="Slide Number Placeholder 3"/>
          <p:cNvSpPr>
            <a:spLocks noGrp="1"/>
          </p:cNvSpPr>
          <p:nvPr>
            <p:ph type="sldNum" sz="quarter" idx="10"/>
          </p:nvPr>
        </p:nvSpPr>
        <p:spPr/>
        <p:txBody>
          <a:bodyPr/>
          <a:lstStyle/>
          <a:p>
            <a:fld id="{9C144191-19F3-4C29-8CA1-7BC847EEE867}" type="slidenum">
              <a:rPr lang="en-AU" smtClean="0"/>
              <a:t>12</a:t>
            </a:fld>
            <a:endParaRPr lang="en-AU" dirty="0"/>
          </a:p>
        </p:txBody>
      </p:sp>
    </p:spTree>
    <p:extLst>
      <p:ext uri="{BB962C8B-B14F-4D97-AF65-F5344CB8AC3E}">
        <p14:creationId xmlns:p14="http://schemas.microsoft.com/office/powerpoint/2010/main" val="287197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S13C  Intro to case examples</a:t>
            </a:r>
            <a:endParaRPr lang="en-AU" sz="1200" kern="1200" dirty="0">
              <a:solidFill>
                <a:schemeClr val="tx1"/>
              </a:solidFill>
              <a:effectLst/>
              <a:latin typeface="+mn-lt"/>
              <a:ea typeface="+mn-ea"/>
              <a:cs typeface="+mn-cs"/>
            </a:endParaRPr>
          </a:p>
          <a:p>
            <a:endParaRPr lang="en-AU" b="1" baseline="0" dirty="0"/>
          </a:p>
          <a:p>
            <a:r>
              <a:rPr lang="en-AU" b="1" baseline="0" dirty="0"/>
              <a:t>Suggested Time: </a:t>
            </a:r>
            <a:r>
              <a:rPr lang="en-AU" b="1" baseline="0" dirty="0" smtClean="0"/>
              <a:t>1 </a:t>
            </a:r>
            <a:r>
              <a:rPr lang="en-AU" b="1" baseline="0" dirty="0"/>
              <a:t>minute</a:t>
            </a:r>
          </a:p>
          <a:p>
            <a:endParaRPr lang="en-AU" b="1" baseline="0" dirty="0"/>
          </a:p>
          <a:p>
            <a:r>
              <a:rPr lang="en-AU" b="0" u="sng" baseline="0" dirty="0"/>
              <a:t>Notes: </a:t>
            </a:r>
          </a:p>
          <a:p>
            <a:endParaRPr lang="en-AU" b="1" baseline="0" dirty="0"/>
          </a:p>
          <a:p>
            <a:pPr marL="171450" indent="-171450">
              <a:buFont typeface="Arial" panose="020B0604020202020204" pitchFamily="34" charset="0"/>
              <a:buChar char="•"/>
            </a:pPr>
            <a:r>
              <a:rPr lang="en-AU" dirty="0" smtClean="0"/>
              <a:t>This</a:t>
            </a:r>
            <a:r>
              <a:rPr lang="en-AU" baseline="0" dirty="0" smtClean="0"/>
              <a:t> divider slide is useful for orienting participants to the change from co-facilitator-led slides to case based learning.</a:t>
            </a:r>
          </a:p>
          <a:p>
            <a:pPr marL="171450" indent="-171450">
              <a:buFont typeface="Arial" panose="020B0604020202020204" pitchFamily="34" charset="0"/>
              <a:buChar char="•"/>
            </a:pPr>
            <a:endParaRPr lang="en-AU"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co-facilitator with intellectual disability is not involved in presenting the case studies. The Trainer’s guide and Easy Read co-facilitator guide gives details to understand this. The co-facilitator with intellectual disability can take a break during this time.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171450" indent="-171450">
              <a:buFont typeface="Arial" panose="020B0604020202020204" pitchFamily="34" charset="0"/>
              <a:buChar char="•"/>
            </a:pPr>
            <a:r>
              <a:rPr lang="en-AU" baseline="0" dirty="0" smtClean="0"/>
              <a:t>In </a:t>
            </a:r>
            <a:r>
              <a:rPr lang="en-AU" baseline="0" dirty="0"/>
              <a:t>the </a:t>
            </a:r>
            <a:r>
              <a:rPr lang="en-AU" baseline="0" dirty="0" smtClean="0"/>
              <a:t>Trainer’s guide appendices are notes </a:t>
            </a:r>
            <a:r>
              <a:rPr lang="en-AU" baseline="0" dirty="0"/>
              <a:t>for each </a:t>
            </a:r>
            <a:r>
              <a:rPr lang="en-AU" baseline="0" dirty="0" smtClean="0"/>
              <a:t>case study. Within the slides, </a:t>
            </a:r>
            <a:r>
              <a:rPr lang="en-AU" baseline="0" dirty="0"/>
              <a:t>we have suggested suitable audiences for that </a:t>
            </a:r>
            <a:r>
              <a:rPr lang="en-AU" baseline="0" dirty="0" smtClean="0"/>
              <a:t>case study. Where </a:t>
            </a:r>
            <a:r>
              <a:rPr lang="en-AU" baseline="0" dirty="0"/>
              <a:t>the same case example is used for multiple audiences, the specific information given has been tailored to that audience.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smtClean="0"/>
              <a:t>You may wish to send the case descriptions to your participants ahead of the workshop. See the appendix to the Trainers guide, which includes this as a handout. </a:t>
            </a:r>
            <a:endParaRPr lang="en-AU" baseline="0" dirty="0"/>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Breaking people into small groups (2 or 3) for the first case is likely to result in greater sharing than keeping them in larger groups. Break out rooms can be used if in a Webinar. </a:t>
            </a:r>
            <a:endParaRPr lang="en-AU" baseline="0" dirty="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endParaRPr lang="en-AU" baseline="0" dirty="0" smtClean="0"/>
          </a:p>
          <a:p>
            <a:pPr marL="0" indent="0">
              <a:buFont typeface="Arial" panose="020B0604020202020204" pitchFamily="34" charset="0"/>
              <a:buNone/>
            </a:pPr>
            <a:endParaRPr lang="en-AU" b="1" baseline="0" dirty="0"/>
          </a:p>
          <a:p>
            <a:r>
              <a:rPr lang="en-AU" sz="1200" b="1" kern="1200" dirty="0">
                <a:solidFill>
                  <a:schemeClr val="tx1"/>
                </a:solidFill>
                <a:effectLst/>
                <a:latin typeface="+mn-lt"/>
                <a:ea typeface="+mn-ea"/>
                <a:cs typeface="+mn-cs"/>
              </a:rPr>
              <a:t>Key points:</a:t>
            </a:r>
          </a:p>
          <a:p>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If the co-facilitator with intellectual disability prefers to take a break during the case examples, thank them for their introduction to the topic and tell people that they will be back later, before they leave the room.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Encourage participants to </a:t>
            </a:r>
            <a:r>
              <a:rPr lang="en-AU" sz="1200" kern="1200" dirty="0" smtClean="0">
                <a:solidFill>
                  <a:schemeClr val="tx1"/>
                </a:solidFill>
                <a:effectLst/>
                <a:latin typeface="+mn-lt"/>
                <a:ea typeface="+mn-ea"/>
                <a:cs typeface="+mn-cs"/>
              </a:rPr>
              <a:t>contribute to the discussion, </a:t>
            </a:r>
            <a:r>
              <a:rPr lang="en-AU" sz="1200" kern="1200" dirty="0">
                <a:solidFill>
                  <a:schemeClr val="tx1"/>
                </a:solidFill>
                <a:effectLst/>
                <a:latin typeface="+mn-lt"/>
                <a:ea typeface="+mn-ea"/>
                <a:cs typeface="+mn-cs"/>
              </a:rPr>
              <a:t>emphasise there is no one correct </a:t>
            </a:r>
            <a:r>
              <a:rPr lang="en-AU" sz="1200" kern="1200" dirty="0" smtClean="0">
                <a:solidFill>
                  <a:schemeClr val="tx1"/>
                </a:solidFill>
                <a:effectLst/>
                <a:latin typeface="+mn-lt"/>
                <a:ea typeface="+mn-ea"/>
                <a:cs typeface="+mn-cs"/>
              </a:rPr>
              <a:t>answer in most instances.</a:t>
            </a:r>
            <a:r>
              <a:rPr lang="en-AU" sz="12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T</a:t>
            </a:r>
            <a:r>
              <a:rPr lang="en-AU" b="0" baseline="0" dirty="0" smtClean="0"/>
              <a:t>he </a:t>
            </a:r>
            <a:r>
              <a:rPr lang="en-AU" b="0" baseline="0" dirty="0"/>
              <a:t>point is to discuss the </a:t>
            </a:r>
            <a:r>
              <a:rPr lang="en-AU" b="0" i="1" baseline="0" dirty="0" smtClean="0"/>
              <a:t>types</a:t>
            </a:r>
            <a:r>
              <a:rPr lang="en-AU" b="0" baseline="0" dirty="0" smtClean="0"/>
              <a:t> </a:t>
            </a:r>
            <a:r>
              <a:rPr lang="en-AU" b="0" baseline="0" dirty="0"/>
              <a:t>of issues that can arise and what we can learn through reflecting on both positive aspects of the care provided and the challenges.</a:t>
            </a:r>
          </a:p>
          <a:p>
            <a:pPr marL="171450" indent="-171450">
              <a:buFont typeface="Arial" panose="020B0604020202020204" pitchFamily="34" charset="0"/>
              <a:buChar char="•"/>
            </a:pPr>
            <a:r>
              <a:rPr lang="en-AU" b="0" baseline="0" dirty="0" smtClean="0"/>
              <a:t>Many </a:t>
            </a:r>
            <a:r>
              <a:rPr lang="en-AU" b="0" baseline="0" dirty="0"/>
              <a:t>of the examples are conglomerates across several similar, real-life cases. </a:t>
            </a:r>
            <a:r>
              <a:rPr lang="en-AU" b="0" baseline="0" dirty="0" smtClean="0"/>
              <a:t>In all cases, identifying </a:t>
            </a:r>
            <a:r>
              <a:rPr lang="en-AU" b="0" baseline="0" dirty="0"/>
              <a:t>information has been changed. The photos are not of these specific people.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endParaRPr lang="en-AU" b="0"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13</a:t>
            </a:fld>
            <a:endParaRPr lang="en-AU" dirty="0"/>
          </a:p>
        </p:txBody>
      </p:sp>
    </p:spTree>
    <p:extLst>
      <p:ext uri="{BB962C8B-B14F-4D97-AF65-F5344CB8AC3E}">
        <p14:creationId xmlns:p14="http://schemas.microsoft.com/office/powerpoint/2010/main" val="289918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S93P </a:t>
            </a:r>
            <a:r>
              <a:rPr lang="en-AU" sz="1200" b="1" kern="1200" dirty="0">
                <a:solidFill>
                  <a:schemeClr val="tx1"/>
                </a:solidFill>
                <a:effectLst/>
                <a:latin typeface="+mn-lt"/>
                <a:ea typeface="+mn-ea"/>
                <a:cs typeface="+mn-cs"/>
              </a:rPr>
              <a:t> Stacey - Dentists</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1.5 minutes:</a:t>
            </a:r>
            <a:endParaRPr lang="en-AU" b="1" dirty="0">
              <a:cs typeface="Calibri"/>
            </a:endParaRPr>
          </a:p>
          <a:p>
            <a:endParaRPr lang="en-AU" baseline="0" dirty="0"/>
          </a:p>
          <a:p>
            <a:r>
              <a:rPr lang="en-AU" i="0" u="sng" baseline="0" dirty="0"/>
              <a:t>Notes</a:t>
            </a:r>
            <a:r>
              <a:rPr lang="en-AU" i="0" baseline="0" dirty="0"/>
              <a:t>:</a:t>
            </a:r>
            <a:endParaRPr lang="en-AU" dirty="0">
              <a:cs typeface="Calibri"/>
            </a:endParaRPr>
          </a:p>
          <a:p>
            <a:pPr marL="171450" indent="-171450">
              <a:buFont typeface="Arial" panose="020B0604020202020204" pitchFamily="34" charset="0"/>
              <a:buChar char="•"/>
            </a:pPr>
            <a:endParaRPr lang="en-AU" i="0" baseline="0" dirty="0"/>
          </a:p>
          <a:p>
            <a:pPr marL="171450" indent="-171450">
              <a:buFont typeface="Arial" panose="020B0604020202020204" pitchFamily="34" charset="0"/>
              <a:buChar char="•"/>
            </a:pPr>
            <a:r>
              <a:rPr lang="en-AU" i="0" baseline="0" dirty="0"/>
              <a:t>Read the case study </a:t>
            </a:r>
            <a:r>
              <a:rPr lang="en-AU" i="0" baseline="0" dirty="0" smtClean="0"/>
              <a:t>as it is written.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See the appendix to the Training guide for detailed information about this case and the clinical and practical points it highlights, including appropriate reasonable adjustments. </a:t>
            </a:r>
            <a:endParaRPr lang="en-AU" dirty="0">
              <a:cs typeface="Calibri"/>
            </a:endParaRPr>
          </a:p>
          <a:p>
            <a:pPr marL="171450" indent="-171450">
              <a:buFont typeface="Arial" panose="020B0604020202020204" pitchFamily="34" charset="0"/>
              <a:buChar char="•"/>
            </a:pPr>
            <a:r>
              <a:rPr lang="en-AU" i="0" baseline="0" dirty="0"/>
              <a:t>Remind participants that the case is also available in their notes pack</a:t>
            </a:r>
            <a:r>
              <a:rPr lang="en-AU" dirty="0"/>
              <a:t>.</a:t>
            </a:r>
            <a:endParaRPr lang="en-AU" dirty="0">
              <a:cs typeface="Calibri"/>
            </a:endParaRPr>
          </a:p>
          <a:p>
            <a:endParaRPr lang="en-AU" i="1" baseline="0" dirty="0"/>
          </a:p>
          <a:p>
            <a:r>
              <a:rPr lang="en-AU" b="1" i="0" baseline="0" dirty="0"/>
              <a:t>Suggested script:</a:t>
            </a:r>
            <a:endParaRPr lang="en-AU" b="1" dirty="0">
              <a:cs typeface="Calibri"/>
            </a:endParaRPr>
          </a:p>
          <a:p>
            <a:pPr marL="0" indent="0">
              <a:buFontTx/>
              <a:buNone/>
            </a:pPr>
            <a:endParaRPr lang="en-AU" i="1" baseline="0" dirty="0"/>
          </a:p>
          <a:p>
            <a:r>
              <a:rPr lang="en-AU" sz="1200"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Stacey is a young woman who lives with her family and has a companion dog. She works as a mail clerk and occasionally as an actor. She has an intellectual disability and needs support across several areas of life.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Stacey communicates using simple speech and can mostly be understood well. She is well supported by her mum, Anna, who attends all appointments with Stacey.</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Stacey is a mouth breather and often gags. She also has bruxism but cannot wear a splint due to gagging. She has a phobia of needles and so won’t tolerate regular muscle relaxant injections, they make her extremely anxious.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Recently, she had a vertical root fracture of an unrestored premolar tooth.</a:t>
            </a:r>
          </a:p>
          <a:p>
            <a:pPr marL="0" indent="0">
              <a:buFontTx/>
              <a:buNone/>
            </a:pPr>
            <a:r>
              <a:rPr lang="en-AU" i="1" dirty="0"/>
              <a:t> </a:t>
            </a:r>
            <a:endParaRPr lang="en-AU" i="1" dirty="0">
              <a:cs typeface="Calibri"/>
            </a:endParaRPr>
          </a:p>
          <a:p>
            <a:endParaRPr lang="en-AU" i="1" baseline="0" dirty="0"/>
          </a:p>
          <a:p>
            <a:endParaRPr lang="en-AU" i="1" dirty="0">
              <a:cs typeface="Calibri"/>
            </a:endParaRPr>
          </a:p>
          <a:p>
            <a:pPr marL="171450" indent="-171450">
              <a:buFontTx/>
              <a:buChar char="-"/>
            </a:pPr>
            <a:endParaRPr lang="en-AU" sz="1200" i="1" kern="1200" baseline="0" dirty="0">
              <a:solidFill>
                <a:schemeClr val="tx1"/>
              </a:solidFill>
              <a:effectLst/>
              <a:latin typeface="+mn-lt"/>
              <a:ea typeface="+mn-ea"/>
              <a:cs typeface="+mn-cs"/>
            </a:endParaRPr>
          </a:p>
          <a:p>
            <a:endParaRPr lang="en-AU" i="1" dirty="0"/>
          </a:p>
        </p:txBody>
      </p:sp>
      <p:sp>
        <p:nvSpPr>
          <p:cNvPr id="4" name="Slide Number Placeholder 3"/>
          <p:cNvSpPr>
            <a:spLocks noGrp="1"/>
          </p:cNvSpPr>
          <p:nvPr>
            <p:ph type="sldNum" sz="quarter" idx="10"/>
          </p:nvPr>
        </p:nvSpPr>
        <p:spPr/>
        <p:txBody>
          <a:bodyPr/>
          <a:lstStyle/>
          <a:p>
            <a:fld id="{BE9163C6-BBF9-487A-BA36-3DF7C33AA6E7}" type="slidenum">
              <a:rPr lang="en-AU" smtClean="0"/>
              <a:t>14</a:t>
            </a:fld>
            <a:endParaRPr lang="en-AU" dirty="0"/>
          </a:p>
        </p:txBody>
      </p:sp>
    </p:spTree>
    <p:extLst>
      <p:ext uri="{BB962C8B-B14F-4D97-AF65-F5344CB8AC3E}">
        <p14:creationId xmlns:p14="http://schemas.microsoft.com/office/powerpoint/2010/main" val="2914247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S94P </a:t>
            </a:r>
            <a:r>
              <a:rPr lang="en-AU" sz="1200" b="1" kern="1200" dirty="0">
                <a:solidFill>
                  <a:schemeClr val="tx1"/>
                </a:solidFill>
                <a:effectLst/>
                <a:latin typeface="+mn-lt"/>
                <a:ea typeface="+mn-ea"/>
                <a:cs typeface="+mn-cs"/>
              </a:rPr>
              <a:t> Stacey – Dentists, your turn</a:t>
            </a:r>
          </a:p>
          <a:p>
            <a:endParaRPr lang="en-AU" sz="1200" kern="1200" dirty="0">
              <a:solidFill>
                <a:schemeClr val="tx1"/>
              </a:solidFill>
              <a:effectLst/>
              <a:latin typeface="+mn-lt"/>
              <a:ea typeface="+mn-ea"/>
              <a:cs typeface="+mn-cs"/>
            </a:endParaRPr>
          </a:p>
          <a:p>
            <a:r>
              <a:rPr lang="en-AU" b="1" dirty="0"/>
              <a:t>Suggested</a:t>
            </a:r>
            <a:r>
              <a:rPr lang="en-AU" b="1" baseline="0" dirty="0"/>
              <a:t> time: 8 minutes:</a:t>
            </a:r>
            <a:endParaRPr lang="en-AU" b="1" dirty="0">
              <a:cs typeface="Calibri"/>
            </a:endParaRPr>
          </a:p>
          <a:p>
            <a:endParaRPr lang="en-AU" baseline="0" dirty="0"/>
          </a:p>
          <a:p>
            <a:r>
              <a:rPr lang="en-AU" i="0" u="sng" baseline="0" dirty="0"/>
              <a:t>Notes</a:t>
            </a:r>
            <a:r>
              <a:rPr lang="en-AU" i="0" baseline="0" dirty="0"/>
              <a:t>:</a:t>
            </a:r>
            <a:endParaRPr lang="en-AU" dirty="0">
              <a:cs typeface="Calibri"/>
            </a:endParaRPr>
          </a:p>
          <a:p>
            <a:endParaRPr lang="en-AU" b="1" baseline="0" dirty="0"/>
          </a:p>
          <a:p>
            <a:pPr marL="171450" indent="-171450">
              <a:buFont typeface="Arial" panose="020B0604020202020204" pitchFamily="34" charset="0"/>
              <a:buChar char="•"/>
            </a:pPr>
            <a:r>
              <a:rPr lang="en-AU" b="0" baseline="0" dirty="0"/>
              <a:t>Give people around 4 minutes to discuss in small groups with a 30 second warning </a:t>
            </a:r>
            <a:r>
              <a:rPr lang="en-AU" dirty="0"/>
              <a:t>before </a:t>
            </a:r>
            <a:r>
              <a:rPr lang="en-AU" b="0" baseline="0" dirty="0"/>
              <a:t>you end.</a:t>
            </a:r>
            <a:r>
              <a:rPr lang="en-AU" dirty="0"/>
              <a:t> </a:t>
            </a:r>
            <a:endParaRPr lang="en-AU" dirty="0">
              <a:cs typeface="Calibri"/>
            </a:endParaRP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defRPr/>
            </a:pPr>
            <a:r>
              <a:rPr lang="en-AU" b="0" baseline="0" dirty="0"/>
              <a:t>Then ask the groups to share some of the insights they shared. (2 - 4 minutes</a:t>
            </a:r>
            <a:r>
              <a:rPr lang="en-AU" dirty="0"/>
              <a:t>).</a:t>
            </a:r>
            <a:endParaRPr lang="en-AU"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a:t>The next slide is about communication and reasonable adjustments. If groups raise these topics in response here, encourage it and simply summarise additional points in the next slide.</a:t>
            </a:r>
            <a:r>
              <a:rPr lang="en-AU" dirty="0"/>
              <a:t> </a:t>
            </a:r>
            <a:endParaRPr lang="en-AU" b="0" baseline="0" dirty="0"/>
          </a:p>
          <a:p>
            <a:pPr marL="171450" indent="-171450">
              <a:buFont typeface="Arial" panose="020B0604020202020204" pitchFamily="34" charset="0"/>
              <a:buChar char="•"/>
              <a:defRPr/>
            </a:pPr>
            <a:endParaRPr lang="en-AU" i="1" dirty="0">
              <a:cs typeface="Calibri" panose="020F0502020204030204"/>
            </a:endParaRPr>
          </a:p>
          <a:p>
            <a:pPr marL="0" indent="0">
              <a:buFont typeface="Arial" panose="020B0604020202020204" pitchFamily="34" charset="0"/>
              <a:buNone/>
              <a:defRPr/>
            </a:pPr>
            <a:r>
              <a:rPr lang="en-AU" b="1" i="0" baseline="0" dirty="0" smtClean="0"/>
              <a:t>Key points:</a:t>
            </a:r>
          </a:p>
          <a:p>
            <a:pPr marL="171450" indent="-171450">
              <a:buFont typeface="Arial" panose="020B0604020202020204" pitchFamily="34" charset="0"/>
              <a:buChar char="•"/>
              <a:defRPr/>
            </a:pPr>
            <a:r>
              <a:rPr lang="en-AU" b="0" i="0" baseline="0" dirty="0" smtClean="0">
                <a:cs typeface="Calibri"/>
              </a:rPr>
              <a:t>Regular scaling</a:t>
            </a:r>
          </a:p>
          <a:p>
            <a:pPr marL="171450" indent="-171450">
              <a:buFont typeface="Arial" panose="020B0604020202020204" pitchFamily="34" charset="0"/>
              <a:buChar char="•"/>
              <a:defRPr/>
            </a:pPr>
            <a:r>
              <a:rPr lang="en-AU" b="0" i="0" baseline="0" dirty="0" smtClean="0">
                <a:cs typeface="Calibri"/>
              </a:rPr>
              <a:t>Breaks</a:t>
            </a:r>
          </a:p>
          <a:p>
            <a:pPr marL="171450" indent="-171450">
              <a:buFont typeface="Arial" panose="020B0604020202020204" pitchFamily="34" charset="0"/>
              <a:buChar char="•"/>
              <a:defRPr/>
            </a:pPr>
            <a:r>
              <a:rPr lang="en-AU" b="0" i="0" baseline="0" dirty="0" smtClean="0">
                <a:cs typeface="Calibri"/>
              </a:rPr>
              <a:t>Relaxation techniques including calming things from home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Manage the risk of vomiting through scheduling</a:t>
            </a:r>
            <a:endParaRPr lang="en-AU" dirty="0" smtClean="0">
              <a:effectLst/>
            </a:endParaRPr>
          </a:p>
          <a:p>
            <a:endParaRPr lang="en-AU" i="1" baseline="0" dirty="0" smtClean="0"/>
          </a:p>
          <a:p>
            <a:endParaRPr lang="en-AU" i="1" baseline="0" dirty="0" smtClean="0"/>
          </a:p>
          <a:p>
            <a:r>
              <a:rPr lang="en-US" b="1" baseline="0" dirty="0" smtClean="0"/>
              <a:t>Optional script: (what to say when depends on what answers arise, but potential answers to </a:t>
            </a:r>
            <a:r>
              <a:rPr lang="en-US" b="1" baseline="0" dirty="0" err="1" smtClean="0"/>
              <a:t>emphasise</a:t>
            </a:r>
            <a:r>
              <a:rPr lang="en-US" b="1" baseline="0" dirty="0" smtClean="0"/>
              <a:t> are below)</a:t>
            </a:r>
          </a:p>
          <a:p>
            <a:pPr marL="171450" indent="-171450">
              <a:buFont typeface="Arial" panose="020B0604020202020204" pitchFamily="34" charset="0"/>
              <a:buChar char="•"/>
            </a:pPr>
            <a:r>
              <a:rPr lang="en-AU" sz="1200" i="0" kern="1200" baseline="0" dirty="0" smtClean="0">
                <a:solidFill>
                  <a:schemeClr val="tx1"/>
                </a:solidFill>
                <a:effectLst/>
                <a:latin typeface="+mn-lt"/>
                <a:ea typeface="+mn-ea"/>
                <a:cs typeface="+mn-cs"/>
              </a:rPr>
              <a:t>Ask </a:t>
            </a:r>
            <a:r>
              <a:rPr lang="en-AU" sz="1200" i="0" kern="1200" baseline="0" dirty="0">
                <a:solidFill>
                  <a:schemeClr val="tx1"/>
                </a:solidFill>
                <a:effectLst/>
                <a:latin typeface="+mn-lt"/>
                <a:ea typeface="+mn-ea"/>
                <a:cs typeface="+mn-cs"/>
              </a:rPr>
              <a:t>people to get into small groups (2 – 4 people) to discuss:</a:t>
            </a:r>
            <a:endParaRPr lang="en-AU" dirty="0">
              <a:cs typeface="Calibri"/>
            </a:endParaRPr>
          </a:p>
          <a:p>
            <a:pPr marL="628650" lvl="1" indent="-171450">
              <a:buFont typeface="Courier New" panose="02070309020205020404" pitchFamily="49" charset="0"/>
              <a:buChar char="o"/>
            </a:pPr>
            <a:r>
              <a:rPr lang="en-AU" sz="1200" i="0" kern="1200" baseline="0" dirty="0">
                <a:solidFill>
                  <a:schemeClr val="tx1"/>
                </a:solidFill>
                <a:effectLst/>
                <a:latin typeface="+mn-lt"/>
                <a:ea typeface="+mn-ea"/>
                <a:cs typeface="+mn-cs"/>
              </a:rPr>
              <a:t>How you would address Stacey’s oral health needs?</a:t>
            </a:r>
            <a:endParaRPr lang="en-AU" dirty="0">
              <a:cs typeface="Calibri"/>
            </a:endParaRPr>
          </a:p>
          <a:p>
            <a:pPr marL="628650" lvl="1" indent="-171450">
              <a:buFont typeface="Courier New" panose="02070309020205020404" pitchFamily="49" charset="0"/>
              <a:buChar char="o"/>
            </a:pPr>
            <a:r>
              <a:rPr lang="en-AU" sz="1200" i="0" kern="1200" baseline="0" dirty="0">
                <a:solidFill>
                  <a:schemeClr val="tx1"/>
                </a:solidFill>
                <a:effectLst/>
                <a:latin typeface="+mn-lt"/>
                <a:ea typeface="+mn-ea"/>
                <a:cs typeface="+mn-cs"/>
              </a:rPr>
              <a:t>Come up with ideas of what might help Stacey to cope with dental work?</a:t>
            </a:r>
            <a:endParaRPr lang="en-AU" dirty="0">
              <a:cs typeface="Calibri"/>
            </a:endParaRPr>
          </a:p>
          <a:p>
            <a:pPr marL="628650" lvl="1" indent="-171450">
              <a:buFontTx/>
              <a:buChar char="-"/>
            </a:pPr>
            <a:endParaRPr lang="en-AU" sz="1200" i="0" kern="1200" baseline="0" dirty="0">
              <a:solidFill>
                <a:schemeClr val="tx1"/>
              </a:solidFill>
              <a:effectLst/>
              <a:latin typeface="+mn-lt"/>
              <a:ea typeface="+mn-ea"/>
              <a:cs typeface="+mn-cs"/>
            </a:endParaRPr>
          </a:p>
          <a:p>
            <a:r>
              <a:rPr lang="en-AU" sz="1200" i="0" u="sng" kern="1200" baseline="0" dirty="0">
                <a:solidFill>
                  <a:schemeClr val="tx1"/>
                </a:solidFill>
                <a:effectLst/>
                <a:latin typeface="+mn-lt"/>
                <a:ea typeface="+mn-ea"/>
                <a:cs typeface="+mn-cs"/>
              </a:rPr>
              <a:t>Answers to highlight:</a:t>
            </a:r>
            <a:endParaRPr lang="en-AU" i="0" u="sng" dirty="0">
              <a:cs typeface="Calibri"/>
            </a:endParaRPr>
          </a:p>
          <a:p>
            <a:r>
              <a:rPr lang="en-AU" sz="1200" i="0" kern="1200" baseline="0" dirty="0">
                <a:solidFill>
                  <a:schemeClr val="tx1"/>
                </a:solidFill>
                <a:effectLst/>
                <a:latin typeface="+mn-lt"/>
                <a:ea typeface="+mn-ea"/>
                <a:cs typeface="+mn-cs"/>
              </a:rPr>
              <a:t>How would you address Stacey’s oral health needs?</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Focus on regular scaling in small sections, with regular breaks</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Schedule appointments at least 2 hours after food to reduce risk of vomiting</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Ask the GP for a care plan summary (the one from the GP Management plan or GP Team Care arrangement plan) to appraise yourself of any relevant medical issues and medications.</a:t>
            </a:r>
            <a:r>
              <a:rPr lang="en-AU" dirty="0"/>
              <a:t> </a:t>
            </a:r>
            <a:endParaRPr lang="en-AU" dirty="0">
              <a:cs typeface="Calibri"/>
            </a:endParaRPr>
          </a:p>
          <a:p>
            <a:pPr marL="171450" lvl="0" indent="-171450">
              <a:buFont typeface="Arial" panose="020B0604020202020204" pitchFamily="34" charset="0"/>
              <a:buChar char="•"/>
            </a:pPr>
            <a:endParaRPr lang="en-AU" sz="1200" i="0" kern="1200" baseline="0" dirty="0">
              <a:solidFill>
                <a:schemeClr val="tx1"/>
              </a:solidFill>
              <a:effectLst/>
              <a:latin typeface="+mn-lt"/>
              <a:ea typeface="+mn-ea"/>
              <a:cs typeface="+mn-cs"/>
            </a:endParaRPr>
          </a:p>
          <a:p>
            <a:r>
              <a:rPr lang="en-AU" sz="1200" i="0" kern="1200" baseline="0" dirty="0">
                <a:solidFill>
                  <a:schemeClr val="tx1"/>
                </a:solidFill>
                <a:effectLst/>
                <a:latin typeface="+mn-lt"/>
                <a:ea typeface="+mn-ea"/>
                <a:cs typeface="+mn-cs"/>
              </a:rPr>
              <a:t>Would people suggest a maxillary splint to combat bruxing?</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She is unlikely to tolerate it due to gagging (the real life Stacey does not tolerate it</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Focus on good maintenance and refer to a psychologist for further assistance if bruxing increases</a:t>
            </a:r>
            <a:r>
              <a:rPr lang="en-AU" dirty="0"/>
              <a:t>.</a:t>
            </a:r>
            <a:endParaRPr lang="en-AU" dirty="0">
              <a:cs typeface="Calibri"/>
            </a:endParaRPr>
          </a:p>
          <a:p>
            <a:pPr marL="0" lvl="0" indent="0">
              <a:buFontTx/>
              <a:buNone/>
            </a:pPr>
            <a:endParaRPr lang="en-AU" sz="1200" i="0" kern="1200" baseline="0" dirty="0">
              <a:solidFill>
                <a:schemeClr val="tx1"/>
              </a:solidFill>
              <a:effectLst/>
              <a:latin typeface="+mn-lt"/>
              <a:ea typeface="+mn-ea"/>
              <a:cs typeface="+mn-cs"/>
            </a:endParaRPr>
          </a:p>
          <a:p>
            <a:r>
              <a:rPr lang="en-AU" sz="1200" i="0" kern="1200" baseline="0" dirty="0">
                <a:solidFill>
                  <a:schemeClr val="tx1"/>
                </a:solidFill>
                <a:effectLst/>
                <a:latin typeface="+mn-lt"/>
                <a:ea typeface="+mn-ea"/>
                <a:cs typeface="+mn-cs"/>
              </a:rPr>
              <a:t>What things might help her to cope?</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Schedule appointments that minimise waiting times and even allow her to wait away from other patients where she may be more relaxed</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Give her time to settle in at the start of the appointment</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Make conversation – ask about other things in her life (get to know her a bit</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Regular breaks focused on breathing</a:t>
            </a:r>
            <a:r>
              <a:rPr lang="en-AU" dirty="0"/>
              <a:t> and </a:t>
            </a:r>
            <a:r>
              <a:rPr lang="en-AU" sz="1200" i="0" kern="1200" baseline="0" dirty="0">
                <a:solidFill>
                  <a:schemeClr val="tx1"/>
                </a:solidFill>
                <a:effectLst/>
                <a:latin typeface="+mn-lt"/>
                <a:ea typeface="+mn-ea"/>
                <a:cs typeface="+mn-cs"/>
              </a:rPr>
              <a:t>relaxation exercises</a:t>
            </a:r>
            <a:r>
              <a:rPr lang="en-AU" dirty="0"/>
              <a:t>, the</a:t>
            </a:r>
            <a:r>
              <a:rPr lang="en-AU" sz="1200" i="0" kern="1200" baseline="0" dirty="0">
                <a:solidFill>
                  <a:schemeClr val="tx1"/>
                </a:solidFill>
                <a:effectLst/>
                <a:latin typeface="+mn-lt"/>
                <a:ea typeface="+mn-ea"/>
                <a:cs typeface="+mn-cs"/>
              </a:rPr>
              <a:t> dentist can do this along with her</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Have a way for her to communicate the need to stop (due to gagging or for any reason</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Count upwards or downwards to indicate when she will next get a break (and stick to it</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Allow her to bring things from home that assist her to relax, </a:t>
            </a:r>
            <a:r>
              <a:rPr lang="en-AU" dirty="0"/>
              <a:t>e.g. </a:t>
            </a:r>
            <a:r>
              <a:rPr lang="en-AU" sz="1200" i="0" kern="1200" baseline="0" dirty="0">
                <a:solidFill>
                  <a:schemeClr val="tx1"/>
                </a:solidFill>
                <a:effectLst/>
                <a:latin typeface="+mn-lt"/>
                <a:ea typeface="+mn-ea"/>
                <a:cs typeface="+mn-cs"/>
              </a:rPr>
              <a:t>a weighted blanket or any sensory toys that help relax her</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Tell and show her what you are going to do</a:t>
            </a:r>
            <a:r>
              <a:rPr lang="en-AU" dirty="0"/>
              <a:t>,</a:t>
            </a:r>
            <a:r>
              <a:rPr lang="en-AU" sz="1200" i="0" kern="1200" baseline="0" dirty="0">
                <a:solidFill>
                  <a:schemeClr val="tx1"/>
                </a:solidFill>
                <a:effectLst/>
                <a:latin typeface="+mn-lt"/>
                <a:ea typeface="+mn-ea"/>
                <a:cs typeface="+mn-cs"/>
              </a:rPr>
              <a:t> use models, images</a:t>
            </a:r>
            <a:r>
              <a:rPr lang="en-AU" dirty="0"/>
              <a:t> and </a:t>
            </a:r>
            <a:r>
              <a:rPr lang="en-AU" sz="1200" i="0" kern="1200" baseline="0" dirty="0">
                <a:solidFill>
                  <a:schemeClr val="tx1"/>
                </a:solidFill>
                <a:effectLst/>
                <a:latin typeface="+mn-lt"/>
                <a:ea typeface="+mn-ea"/>
                <a:cs typeface="+mn-cs"/>
              </a:rPr>
              <a:t>videos</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Good communication – covered in more detail in the next slide</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Ask her how it went at the end so you can adjust things next time if something could be better</a:t>
            </a:r>
            <a:r>
              <a:rPr lang="en-AU" dirty="0"/>
              <a:t>.</a:t>
            </a:r>
            <a:endParaRPr lang="en-AU" dirty="0">
              <a:cs typeface="Calibri"/>
            </a:endParaRPr>
          </a:p>
          <a:p>
            <a:pPr marL="457200" lvl="1" indent="0">
              <a:buFontTx/>
              <a:buNone/>
            </a:pPr>
            <a:endParaRPr lang="en-AU" sz="1200" i="0" kern="1200" baseline="0" dirty="0">
              <a:solidFill>
                <a:schemeClr val="tx1"/>
              </a:solidFill>
              <a:effectLst/>
              <a:latin typeface="+mn-lt"/>
              <a:ea typeface="+mn-ea"/>
              <a:cs typeface="+mn-cs"/>
            </a:endParaRPr>
          </a:p>
          <a:p>
            <a:pPr marL="457200" lvl="1" indent="0">
              <a:buFontTx/>
              <a:buNone/>
            </a:pPr>
            <a:endParaRPr lang="en-AU" sz="1200" i="0" kern="1200" baseline="0" dirty="0">
              <a:solidFill>
                <a:schemeClr val="tx1"/>
              </a:solidFill>
              <a:effectLst/>
              <a:latin typeface="+mn-lt"/>
              <a:ea typeface="+mn-ea"/>
              <a:cs typeface="+mn-cs"/>
            </a:endParaRPr>
          </a:p>
          <a:p>
            <a:r>
              <a:rPr lang="en-AU" sz="1200" i="0" u="sng" kern="1200" baseline="0" dirty="0">
                <a:solidFill>
                  <a:schemeClr val="tx1"/>
                </a:solidFill>
                <a:effectLst/>
                <a:latin typeface="+mn-lt"/>
                <a:ea typeface="+mn-ea"/>
                <a:cs typeface="+mn-cs"/>
              </a:rPr>
              <a:t>Other answers you can share from the real life Stacey:</a:t>
            </a:r>
            <a:endParaRPr lang="en-AU" u="sng"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Salt on her tongue helped her tolerate scaling without gagging</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Counting down from 20 to the next break</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Instruct her to relax her shoulders (</a:t>
            </a:r>
            <a:r>
              <a:rPr lang="en-AU" dirty="0"/>
              <a:t>the </a:t>
            </a:r>
            <a:r>
              <a:rPr lang="en-AU" sz="1200" i="0" kern="1200" baseline="0" dirty="0">
                <a:solidFill>
                  <a:schemeClr val="tx1"/>
                </a:solidFill>
                <a:effectLst/>
                <a:latin typeface="+mn-lt"/>
                <a:ea typeface="+mn-ea"/>
                <a:cs typeface="+mn-cs"/>
              </a:rPr>
              <a:t>dentist does it too</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Bringing in a weighted blanket</a:t>
            </a:r>
            <a:r>
              <a:rPr lang="en-AU" dirty="0"/>
              <a:t>.</a:t>
            </a:r>
            <a:endParaRPr lang="en-AU" dirty="0">
              <a:cs typeface="Calibri"/>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Stacey raises her finger if she needs to stop for any reason.</a:t>
            </a:r>
            <a:endParaRPr lang="en-AU" dirty="0">
              <a:cs typeface="Calibri"/>
            </a:endParaRPr>
          </a:p>
          <a:p>
            <a:pPr marL="0" indent="0">
              <a:buFontTx/>
              <a:buNone/>
            </a:pPr>
            <a:endParaRPr lang="en-AU" sz="1200" i="1" kern="1200" baseline="0" dirty="0">
              <a:solidFill>
                <a:schemeClr val="tx1"/>
              </a:solidFill>
              <a:effectLst/>
              <a:latin typeface="+mn-lt"/>
              <a:ea typeface="+mn-ea"/>
              <a:cs typeface="+mn-cs"/>
            </a:endParaRPr>
          </a:p>
          <a:p>
            <a:pPr marL="171450" indent="-171450">
              <a:buFontTx/>
              <a:buChar char="-"/>
            </a:pPr>
            <a:endParaRPr lang="en-AU" sz="1200" i="1" kern="1200" baseline="0" dirty="0">
              <a:solidFill>
                <a:schemeClr val="tx1"/>
              </a:solidFill>
              <a:effectLst/>
              <a:latin typeface="+mn-lt"/>
              <a:ea typeface="+mn-ea"/>
              <a:cs typeface="+mn-cs"/>
            </a:endParaRPr>
          </a:p>
          <a:p>
            <a:pPr marL="171450" indent="-171450">
              <a:buFontTx/>
              <a:buChar char="-"/>
            </a:pPr>
            <a:endParaRPr lang="en-AU" sz="1200" i="1" kern="1200" baseline="0" dirty="0">
              <a:solidFill>
                <a:schemeClr val="tx1"/>
              </a:solidFill>
              <a:effectLst/>
              <a:latin typeface="+mn-lt"/>
              <a:ea typeface="+mn-ea"/>
              <a:cs typeface="+mn-cs"/>
            </a:endParaRPr>
          </a:p>
          <a:p>
            <a:endParaRPr lang="en-AU" i="1" dirty="0"/>
          </a:p>
        </p:txBody>
      </p:sp>
      <p:sp>
        <p:nvSpPr>
          <p:cNvPr id="4" name="Slide Number Placeholder 3"/>
          <p:cNvSpPr>
            <a:spLocks noGrp="1"/>
          </p:cNvSpPr>
          <p:nvPr>
            <p:ph type="sldNum" sz="quarter" idx="10"/>
          </p:nvPr>
        </p:nvSpPr>
        <p:spPr/>
        <p:txBody>
          <a:bodyPr/>
          <a:lstStyle/>
          <a:p>
            <a:fld id="{BE9163C6-BBF9-487A-BA36-3DF7C33AA6E7}" type="slidenum">
              <a:rPr lang="en-AU" smtClean="0"/>
              <a:t>15</a:t>
            </a:fld>
            <a:endParaRPr lang="en-AU" dirty="0"/>
          </a:p>
        </p:txBody>
      </p:sp>
    </p:spTree>
    <p:extLst>
      <p:ext uri="{BB962C8B-B14F-4D97-AF65-F5344CB8AC3E}">
        <p14:creationId xmlns:p14="http://schemas.microsoft.com/office/powerpoint/2010/main" val="3666365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S95P </a:t>
            </a:r>
            <a:r>
              <a:rPr lang="en-AU" sz="1200" b="1" kern="1200" dirty="0">
                <a:solidFill>
                  <a:schemeClr val="tx1"/>
                </a:solidFill>
                <a:effectLst/>
                <a:latin typeface="+mn-lt"/>
                <a:ea typeface="+mn-ea"/>
                <a:cs typeface="+mn-cs"/>
              </a:rPr>
              <a:t> Stacey – Dentists – Further reflections</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6 minutes:</a:t>
            </a:r>
            <a:endParaRPr lang="en-AU" b="1" dirty="0">
              <a:cs typeface="Calibri"/>
            </a:endParaRPr>
          </a:p>
          <a:p>
            <a:endParaRPr lang="en-AU" baseline="0" dirty="0"/>
          </a:p>
          <a:p>
            <a:r>
              <a:rPr lang="en-AU" i="0" u="sng" baseline="0" dirty="0"/>
              <a:t>Notes</a:t>
            </a:r>
            <a:r>
              <a:rPr lang="en-AU" i="0" baseline="0" dirty="0"/>
              <a:t>:</a:t>
            </a:r>
            <a:endParaRPr lang="en-AU" dirty="0">
              <a:cs typeface="Calibri"/>
            </a:endParaRPr>
          </a:p>
          <a:p>
            <a:pPr marL="171450" indent="-171450">
              <a:buFont typeface="Arial" panose="020B0604020202020204" pitchFamily="34" charset="0"/>
              <a:buChar char="•"/>
            </a:pPr>
            <a:r>
              <a:rPr lang="en-AU" i="0" baseline="0" dirty="0"/>
              <a:t>These points may have already come out through group feedback from the last slide. If that is the case, direct workshop participants to consider and discuss other adjustments, or simply summarise any additional points not yet discussed.</a:t>
            </a:r>
            <a:r>
              <a:rPr lang="en-AU" dirty="0"/>
              <a:t> </a:t>
            </a:r>
            <a:endParaRPr lang="en-AU" i="0" baseline="0" dirty="0"/>
          </a:p>
          <a:p>
            <a:pPr marL="171450" indent="-171450">
              <a:buFont typeface="Arial" panose="020B0604020202020204" pitchFamily="34" charset="0"/>
              <a:buChar char="•"/>
            </a:pPr>
            <a:endParaRPr lang="en-AU" dirty="0">
              <a:cs typeface="Calibri" panose="020F0502020204030204"/>
            </a:endParaRPr>
          </a:p>
          <a:p>
            <a:r>
              <a:rPr lang="en-AU" sz="1200" b="1" kern="1200" dirty="0">
                <a:solidFill>
                  <a:schemeClr val="tx1"/>
                </a:solidFill>
                <a:effectLst/>
                <a:latin typeface="+mn-lt"/>
                <a:ea typeface="+mn-ea"/>
                <a:cs typeface="+mn-cs"/>
              </a:rPr>
              <a:t>Key points:</a:t>
            </a:r>
            <a:endParaRPr lang="en-AU"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Tell </a:t>
            </a:r>
            <a:r>
              <a:rPr lang="en-AU" sz="1200" kern="1200" dirty="0">
                <a:solidFill>
                  <a:schemeClr val="tx1"/>
                </a:solidFill>
                <a:effectLst/>
                <a:latin typeface="+mn-lt"/>
                <a:ea typeface="+mn-ea"/>
                <a:cs typeface="+mn-cs"/>
              </a:rPr>
              <a:t>her what you are going to do; check she is OK</a:t>
            </a:r>
            <a:endParaRPr lang="en-AU" dirty="0">
              <a:effectLst/>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Pay </a:t>
            </a:r>
            <a:r>
              <a:rPr lang="en-AU" sz="1200" kern="1200" dirty="0">
                <a:solidFill>
                  <a:schemeClr val="tx1"/>
                </a:solidFill>
                <a:effectLst/>
                <a:latin typeface="+mn-lt"/>
                <a:ea typeface="+mn-ea"/>
                <a:cs typeface="+mn-cs"/>
              </a:rPr>
              <a:t>attention to communication and reasonable adjustments</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Speak to Stacey</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Quiet space</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One thing at a time, simple words</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Give time to think</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Scheduling – let her mum know the date and time too</a:t>
            </a:r>
            <a:endParaRPr lang="en-AU" dirty="0">
              <a:effectLst/>
            </a:endParaRPr>
          </a:p>
          <a:p>
            <a:endParaRPr lang="en-AU" i="1" dirty="0">
              <a:cs typeface="Calibri" panose="020F0502020204030204"/>
            </a:endParaRPr>
          </a:p>
          <a:p>
            <a:r>
              <a:rPr lang="en-US" b="1" baseline="0" dirty="0" smtClean="0"/>
              <a:t>Optional script: (what to say when depends on what answers arise, but potential answers to </a:t>
            </a:r>
            <a:r>
              <a:rPr lang="en-US" b="1" baseline="0" dirty="0" err="1" smtClean="0"/>
              <a:t>emphasise</a:t>
            </a:r>
            <a:r>
              <a:rPr lang="en-US" b="1" baseline="0" dirty="0" smtClean="0"/>
              <a:t> are below)</a:t>
            </a:r>
          </a:p>
          <a:p>
            <a:pPr marL="171450" indent="-171450">
              <a:buFont typeface="Arial" panose="020B0604020202020204" pitchFamily="34" charset="0"/>
              <a:buChar char="•"/>
            </a:pPr>
            <a:r>
              <a:rPr lang="en-AU" sz="1200" i="0" kern="1200" baseline="0" dirty="0" smtClean="0">
                <a:solidFill>
                  <a:schemeClr val="tx1"/>
                </a:solidFill>
                <a:effectLst/>
                <a:latin typeface="+mn-lt"/>
                <a:ea typeface="+mn-ea"/>
                <a:cs typeface="+mn-cs"/>
              </a:rPr>
              <a:t>Get </a:t>
            </a:r>
            <a:r>
              <a:rPr lang="en-AU" sz="1200" i="0" kern="1200" baseline="0" dirty="0">
                <a:solidFill>
                  <a:schemeClr val="tx1"/>
                </a:solidFill>
                <a:effectLst/>
                <a:latin typeface="+mn-lt"/>
                <a:ea typeface="+mn-ea"/>
                <a:cs typeface="+mn-cs"/>
              </a:rPr>
              <a:t>people to share in pairs or groups again</a:t>
            </a:r>
            <a:r>
              <a:rPr lang="en-AU" dirty="0"/>
              <a:t>, discussion about</a:t>
            </a:r>
            <a:r>
              <a:rPr lang="en-AU" sz="1200" i="0" kern="1200" baseline="0" dirty="0">
                <a:solidFill>
                  <a:schemeClr val="tx1"/>
                </a:solidFill>
                <a:effectLst/>
                <a:latin typeface="+mn-lt"/>
                <a:ea typeface="+mn-ea"/>
                <a:cs typeface="+mn-cs"/>
              </a:rPr>
              <a:t> how they would adjust their communication.</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Would you need to adjust communication? If yes, what are some ideas for enhancing communication?</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What else would you do for someone like Stacey to maximise the success of the appointment?</a:t>
            </a:r>
            <a:endParaRPr lang="en-AU" dirty="0">
              <a:cs typeface="Calibri"/>
            </a:endParaRPr>
          </a:p>
          <a:p>
            <a:pPr marL="171450" indent="-171450">
              <a:buFontTx/>
              <a:buChar char="-"/>
            </a:pPr>
            <a:endParaRPr lang="en-AU" sz="1200" i="0" kern="1200" baseline="0" dirty="0">
              <a:solidFill>
                <a:schemeClr val="tx1"/>
              </a:solidFill>
              <a:effectLst/>
              <a:latin typeface="+mn-lt"/>
              <a:ea typeface="+mn-ea"/>
              <a:cs typeface="+mn-cs"/>
            </a:endParaRPr>
          </a:p>
          <a:p>
            <a:r>
              <a:rPr lang="en-AU" sz="1200" i="1" kern="1200" baseline="0" dirty="0">
                <a:solidFill>
                  <a:schemeClr val="tx1"/>
                </a:solidFill>
                <a:effectLst/>
                <a:latin typeface="+mn-lt"/>
                <a:ea typeface="+mn-ea"/>
                <a:cs typeface="+mn-cs"/>
              </a:rPr>
              <a:t>Answers to emphasise:</a:t>
            </a:r>
            <a:endParaRPr lang="en-AU" i="1" dirty="0">
              <a:cs typeface="Calibri"/>
            </a:endParaRPr>
          </a:p>
          <a:p>
            <a:pPr marL="0" indent="0">
              <a:buFontTx/>
              <a:buNone/>
            </a:pPr>
            <a:endParaRPr lang="en-AU" sz="1200" i="0" kern="1200" baseline="0" dirty="0">
              <a:solidFill>
                <a:schemeClr val="tx1"/>
              </a:solidFill>
              <a:effectLst/>
              <a:latin typeface="+mn-lt"/>
              <a:ea typeface="+mn-ea"/>
              <a:cs typeface="+mn-cs"/>
            </a:endParaRPr>
          </a:p>
          <a:p>
            <a:r>
              <a:rPr lang="en-AU" sz="1200" i="0" kern="1200" baseline="0" dirty="0">
                <a:solidFill>
                  <a:schemeClr val="tx1"/>
                </a:solidFill>
                <a:effectLst/>
                <a:latin typeface="+mn-lt"/>
                <a:ea typeface="+mn-ea"/>
                <a:cs typeface="+mn-cs"/>
              </a:rPr>
              <a:t>Communication:</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Speak to Stacey – not her mum, unless she says it is OK to. (And then still involve Stacey too – respect that she is an adult</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Make sure you ask questions of Stacey, not her mum</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Give her information in a quiet place when she is ready to listen</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Talk about one thing at a time</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Use plain, everyday language</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Give Stacey time to think about what you have said. Be comfortable with silence</a:t>
            </a:r>
            <a:r>
              <a:rPr lang="en-AU" dirty="0"/>
              <a:t>,</a:t>
            </a:r>
            <a:r>
              <a:rPr lang="en-AU" sz="1200" i="0" kern="1200" baseline="0" dirty="0">
                <a:solidFill>
                  <a:schemeClr val="tx1"/>
                </a:solidFill>
                <a:effectLst/>
                <a:latin typeface="+mn-lt"/>
                <a:ea typeface="+mn-ea"/>
                <a:cs typeface="+mn-cs"/>
              </a:rPr>
              <a:t> don’t feel the need to fill it</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Especially important to give time if Stacey needs to make a decision</a:t>
            </a:r>
            <a:r>
              <a:rPr lang="en-AU" dirty="0"/>
              <a:t>.</a:t>
            </a:r>
            <a:endParaRPr lang="en-AU" dirty="0">
              <a:cs typeface="Calibri"/>
            </a:endParaRPr>
          </a:p>
          <a:p>
            <a:pPr marL="171450" indent="-171450">
              <a:buFont typeface="Arial" panose="020B0604020202020204" pitchFamily="34" charset="0"/>
              <a:buChar char="•"/>
            </a:pPr>
            <a:endParaRPr lang="en-AU" sz="120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Always tell and show her what will happen, then</a:t>
            </a:r>
            <a:r>
              <a:rPr lang="en-AU" dirty="0"/>
              <a:t> </a:t>
            </a:r>
            <a:endParaRPr lang="en-AU" dirty="0">
              <a:cs typeface="Calibri"/>
            </a:endParaRPr>
          </a:p>
          <a:p>
            <a:pPr marL="171450" indent="-171450">
              <a:buFont typeface="Arial" panose="020B0604020202020204" pitchFamily="34" charset="0"/>
              <a:buChar char="•"/>
            </a:pPr>
            <a:r>
              <a:rPr lang="en-AU" dirty="0"/>
              <a:t>Check </a:t>
            </a:r>
            <a:r>
              <a:rPr lang="en-AU" sz="1200" i="0" kern="1200" baseline="0" dirty="0">
                <a:solidFill>
                  <a:schemeClr val="tx1"/>
                </a:solidFill>
                <a:effectLst/>
                <a:latin typeface="+mn-lt"/>
                <a:ea typeface="+mn-ea"/>
                <a:cs typeface="+mn-cs"/>
              </a:rPr>
              <a:t>understanding both ways</a:t>
            </a:r>
            <a:r>
              <a:rPr lang="en-AU" dirty="0"/>
              <a:t>. Use</a:t>
            </a:r>
            <a:r>
              <a:rPr lang="en-AU" sz="1200" i="0" kern="1200" baseline="0" dirty="0">
                <a:solidFill>
                  <a:schemeClr val="tx1"/>
                </a:solidFill>
                <a:effectLst/>
                <a:latin typeface="+mn-lt"/>
                <a:ea typeface="+mn-ea"/>
                <a:cs typeface="+mn-cs"/>
              </a:rPr>
              <a:t> the teach-back method</a:t>
            </a:r>
            <a:r>
              <a:rPr lang="en-AU" dirty="0"/>
              <a:t>.</a:t>
            </a:r>
            <a:endParaRPr lang="en-AU" dirty="0">
              <a:cs typeface="Calibri"/>
            </a:endParaRPr>
          </a:p>
          <a:p>
            <a:pPr marL="171450" indent="-171450">
              <a:buFont typeface="Arial" panose="020B0604020202020204" pitchFamily="34" charset="0"/>
              <a:buChar char="•"/>
            </a:pPr>
            <a:endParaRPr lang="en-AU" sz="1200" i="0" kern="1200" baseline="0" dirty="0">
              <a:solidFill>
                <a:schemeClr val="tx1"/>
              </a:solidFill>
              <a:effectLst/>
              <a:latin typeface="+mn-lt"/>
              <a:ea typeface="+mn-ea"/>
              <a:cs typeface="+mn-cs"/>
            </a:endParaRPr>
          </a:p>
          <a:p>
            <a:pPr marL="171450" indent="-171450">
              <a:buFont typeface="Arial" panose="020B0604020202020204" pitchFamily="34" charset="0"/>
              <a:buChar char="•"/>
              <a:defRPr/>
            </a:pPr>
            <a:r>
              <a:rPr lang="en-AU" sz="1200" i="0" kern="1200" baseline="0" dirty="0">
                <a:solidFill>
                  <a:schemeClr val="tx1"/>
                </a:solidFill>
                <a:effectLst/>
                <a:latin typeface="+mn-lt"/>
                <a:ea typeface="+mn-ea"/>
                <a:cs typeface="+mn-cs"/>
              </a:rPr>
              <a:t>Listen carefully when Stacey speaks to you</a:t>
            </a:r>
            <a:r>
              <a:rPr lang="en-AU" dirty="0"/>
              <a:t>.</a:t>
            </a:r>
            <a:endParaRPr lang="en-AU" dirty="0">
              <a:cs typeface="Calibri"/>
            </a:endParaRPr>
          </a:p>
          <a:p>
            <a:pPr marL="171450" indent="-171450">
              <a:buFont typeface="Arial" panose="020B0604020202020204" pitchFamily="34" charset="0"/>
              <a:buChar char="•"/>
              <a:defRPr/>
            </a:pPr>
            <a:r>
              <a:rPr lang="en-AU" sz="1200" i="0" kern="1200" baseline="0" dirty="0">
                <a:solidFill>
                  <a:schemeClr val="tx1"/>
                </a:solidFill>
                <a:effectLst/>
                <a:latin typeface="+mn-lt"/>
                <a:ea typeface="+mn-ea"/>
                <a:cs typeface="+mn-cs"/>
              </a:rPr>
              <a:t>Give her time to think if she has any questions</a:t>
            </a:r>
            <a:r>
              <a:rPr lang="en-AU" dirty="0"/>
              <a:t>.</a:t>
            </a:r>
            <a:endParaRPr lang="en-AU" dirty="0">
              <a:cs typeface="Calibri"/>
            </a:endParaRPr>
          </a:p>
          <a:p>
            <a:pPr marL="171450" indent="-171450">
              <a:buFont typeface="Arial" panose="020B0604020202020204" pitchFamily="34" charset="0"/>
              <a:buChar char="•"/>
              <a:defRPr/>
            </a:pPr>
            <a:r>
              <a:rPr lang="en-AU" sz="1200" i="0" kern="1200" baseline="0" dirty="0">
                <a:solidFill>
                  <a:schemeClr val="tx1"/>
                </a:solidFill>
                <a:effectLst/>
                <a:latin typeface="+mn-lt"/>
                <a:ea typeface="+mn-ea"/>
                <a:cs typeface="+mn-cs"/>
              </a:rPr>
              <a:t>If recommending that Stacey does something, ask if she would like you to give the information to her mum too. You can provide it in writing or verbally.</a:t>
            </a:r>
            <a:r>
              <a:rPr lang="en-AU" dirty="0"/>
              <a:t> </a:t>
            </a:r>
            <a:endParaRPr lang="en-AU" dirty="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200" i="0" kern="1200" baseline="0" dirty="0">
              <a:solidFill>
                <a:schemeClr val="tx1"/>
              </a:solidFill>
              <a:effectLst/>
              <a:latin typeface="+mn-lt"/>
              <a:ea typeface="+mn-ea"/>
              <a:cs typeface="+mn-cs"/>
            </a:endParaRPr>
          </a:p>
          <a:p>
            <a:pPr marL="0" indent="0">
              <a:buFontTx/>
              <a:buNone/>
            </a:pPr>
            <a:endParaRPr lang="en-AU" sz="1200" i="0" kern="1200" baseline="0" dirty="0">
              <a:solidFill>
                <a:schemeClr val="tx1"/>
              </a:solidFill>
              <a:effectLst/>
              <a:latin typeface="+mn-lt"/>
              <a:ea typeface="+mn-ea"/>
              <a:cs typeface="+mn-cs"/>
            </a:endParaRPr>
          </a:p>
          <a:p>
            <a:r>
              <a:rPr lang="en-AU" sz="1200" i="0" kern="1200" baseline="0" dirty="0">
                <a:solidFill>
                  <a:schemeClr val="tx1"/>
                </a:solidFill>
                <a:effectLst/>
                <a:latin typeface="+mn-lt"/>
                <a:ea typeface="+mn-ea"/>
                <a:cs typeface="+mn-cs"/>
              </a:rPr>
              <a:t>What about when you are making appointments for Stacey?</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Give her a phone call</a:t>
            </a:r>
            <a:r>
              <a:rPr lang="en-AU" dirty="0"/>
              <a:t>,</a:t>
            </a:r>
            <a:r>
              <a:rPr lang="en-AU" sz="1200" i="0" kern="1200" baseline="0" dirty="0">
                <a:solidFill>
                  <a:schemeClr val="tx1"/>
                </a:solidFill>
                <a:effectLst/>
                <a:latin typeface="+mn-lt"/>
                <a:ea typeface="+mn-ea"/>
                <a:cs typeface="+mn-cs"/>
              </a:rPr>
              <a:t> not a reminder letter</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If she asks you to, tell mum when the appointment is too</a:t>
            </a:r>
            <a:r>
              <a:rPr lang="en-AU" dirty="0"/>
              <a:t>.</a:t>
            </a:r>
            <a:endParaRPr lang="en-AU" dirty="0">
              <a:cs typeface="Calibri"/>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Asking your reception staff to ask someone how they prefer to receive reminders and if there is anyone else they’d like you to communicate with about appointments, is a really easy and practical adjustment to make.</a:t>
            </a:r>
            <a:r>
              <a:rPr lang="en-AU" dirty="0"/>
              <a:t> </a:t>
            </a:r>
            <a:endParaRPr lang="en-AU" dirty="0">
              <a:cs typeface="Calibri" panose="020F0502020204030204"/>
            </a:endParaRPr>
          </a:p>
          <a:p>
            <a:pPr marL="171450" lvl="0" indent="-171450">
              <a:buFont typeface="Arial" panose="020B0604020202020204" pitchFamily="34" charset="0"/>
              <a:buChar char="•"/>
            </a:pPr>
            <a:endParaRPr lang="en-AU" sz="1200" i="0" kern="1200" baseline="0" dirty="0">
              <a:solidFill>
                <a:schemeClr val="tx1"/>
              </a:solidFill>
              <a:effectLst/>
              <a:latin typeface="+mn-lt"/>
              <a:ea typeface="+mn-ea"/>
              <a:cs typeface="+mn-cs"/>
            </a:endParaRPr>
          </a:p>
          <a:p>
            <a:pPr marL="0" indent="0">
              <a:buFontTx/>
              <a:buNone/>
            </a:pPr>
            <a:endParaRPr lang="en-AU" sz="1200" i="0" kern="1200" baseline="0" dirty="0">
              <a:solidFill>
                <a:schemeClr val="tx1"/>
              </a:solidFill>
              <a:effectLst/>
              <a:latin typeface="+mn-lt"/>
              <a:ea typeface="+mn-ea"/>
              <a:cs typeface="+mn-cs"/>
            </a:endParaRPr>
          </a:p>
          <a:p>
            <a:pPr marL="171450" indent="-171450">
              <a:buFontTx/>
              <a:buChar char="-"/>
            </a:pPr>
            <a:endParaRPr lang="en-AU" sz="1200" i="1" kern="1200" baseline="0" dirty="0">
              <a:solidFill>
                <a:schemeClr val="tx1"/>
              </a:solidFill>
              <a:effectLst/>
              <a:latin typeface="+mn-lt"/>
              <a:ea typeface="+mn-ea"/>
              <a:cs typeface="+mn-cs"/>
            </a:endParaRPr>
          </a:p>
          <a:p>
            <a:endParaRPr lang="en-AU" i="1" dirty="0"/>
          </a:p>
        </p:txBody>
      </p:sp>
      <p:sp>
        <p:nvSpPr>
          <p:cNvPr id="4" name="Slide Number Placeholder 3"/>
          <p:cNvSpPr>
            <a:spLocks noGrp="1"/>
          </p:cNvSpPr>
          <p:nvPr>
            <p:ph type="sldNum" sz="quarter" idx="10"/>
          </p:nvPr>
        </p:nvSpPr>
        <p:spPr/>
        <p:txBody>
          <a:bodyPr/>
          <a:lstStyle/>
          <a:p>
            <a:fld id="{BE9163C6-BBF9-487A-BA36-3DF7C33AA6E7}" type="slidenum">
              <a:rPr lang="en-AU" smtClean="0"/>
              <a:t>16</a:t>
            </a:fld>
            <a:endParaRPr lang="en-AU" dirty="0"/>
          </a:p>
        </p:txBody>
      </p:sp>
    </p:spTree>
    <p:extLst>
      <p:ext uri="{BB962C8B-B14F-4D97-AF65-F5344CB8AC3E}">
        <p14:creationId xmlns:p14="http://schemas.microsoft.com/office/powerpoint/2010/main" val="33416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S97P </a:t>
            </a:r>
            <a:r>
              <a:rPr lang="en-AU" sz="1200" b="1" kern="1200" dirty="0">
                <a:solidFill>
                  <a:schemeClr val="tx1"/>
                </a:solidFill>
                <a:effectLst/>
                <a:latin typeface="+mn-lt"/>
                <a:ea typeface="+mn-ea"/>
                <a:cs typeface="+mn-cs"/>
              </a:rPr>
              <a:t> Leon - Dentists</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1.5 minutes:</a:t>
            </a:r>
          </a:p>
          <a:p>
            <a:endParaRPr lang="en-AU" baseline="0" dirty="0"/>
          </a:p>
          <a:p>
            <a:r>
              <a:rPr lang="en-AU" i="0" u="sng" baseline="0" dirty="0"/>
              <a:t>Notes</a:t>
            </a:r>
            <a:r>
              <a:rPr lang="en-AU" i="0" baseline="0" dirty="0"/>
              <a:t>:</a:t>
            </a:r>
          </a:p>
          <a:p>
            <a:pPr marL="171450" indent="-171450">
              <a:buFont typeface="Arial" panose="020B0604020202020204" pitchFamily="34" charset="0"/>
              <a:buChar char="•"/>
            </a:pPr>
            <a:endParaRPr lang="en-AU" i="0" baseline="0" dirty="0"/>
          </a:p>
          <a:p>
            <a:pPr marL="171450" indent="-171450">
              <a:buFont typeface="Arial" panose="020B0604020202020204" pitchFamily="34" charset="0"/>
              <a:buChar char="•"/>
            </a:pPr>
            <a:r>
              <a:rPr lang="en-AU" i="0" baseline="0" dirty="0"/>
              <a:t>Read the case study </a:t>
            </a:r>
            <a:r>
              <a:rPr lang="en-AU" i="0" baseline="0" dirty="0" smtClean="0"/>
              <a:t>as it is written.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See the appendix to the Training guide for detailed information about this case and the clinical and practical points it highlights, including appropriate reasonable adjustments. </a:t>
            </a:r>
            <a:endParaRPr lang="en-AU" i="0" baseline="0" dirty="0"/>
          </a:p>
          <a:p>
            <a:pPr marL="171450" indent="-171450">
              <a:buFont typeface="Arial" panose="020B0604020202020204" pitchFamily="34" charset="0"/>
              <a:buChar char="•"/>
            </a:pPr>
            <a:r>
              <a:rPr lang="en-AU" dirty="0"/>
              <a:t>Bisphosphonates are</a:t>
            </a:r>
            <a:r>
              <a:rPr lang="en-AU" baseline="0" dirty="0"/>
              <a:t> a type of drug used to treat osteoporosis. They can place a person at a higher risk of adverse effects following tooth extraction. </a:t>
            </a:r>
            <a:endParaRPr lang="en-AU" i="0" baseline="0" dirty="0"/>
          </a:p>
          <a:p>
            <a:endParaRPr lang="en-AU" i="1" baseline="0" dirty="0"/>
          </a:p>
          <a:p>
            <a:r>
              <a:rPr lang="en-AU" b="1" i="0" baseline="0" dirty="0"/>
              <a:t>Suggested script:</a:t>
            </a:r>
          </a:p>
          <a:p>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Leon is a man in his late 30’s who enjoys watching home videos. He has a severe intellectual disability and requires support for most activities. Leon relies on non-verbal forms of communication. He also has a physical disability and uses a wheelchair.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He lives in a group home but stays with his father every second weekend.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Leon’s medical history includes dysphagia and epilepsy which is not well controlled. He tolerates having someone brush his teeth. His tolerance for dental work is lower – in the past he’s been able to manage small sections of scaling with good suctioning. However, he opens his mouth very wide making it hard to access the buccal surfaces.</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His last comprehensive dental evaluation was 6 years ago, under general anaesthetic.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His GP has referred him to you for an assessment and possible extractions prior to commencing bisphosphonates.</a:t>
            </a:r>
          </a:p>
          <a:p>
            <a:endParaRPr lang="en-AU" i="1" baseline="0" dirty="0"/>
          </a:p>
        </p:txBody>
      </p:sp>
      <p:sp>
        <p:nvSpPr>
          <p:cNvPr id="4" name="Slide Number Placeholder 3"/>
          <p:cNvSpPr>
            <a:spLocks noGrp="1"/>
          </p:cNvSpPr>
          <p:nvPr>
            <p:ph type="sldNum" sz="quarter" idx="10"/>
          </p:nvPr>
        </p:nvSpPr>
        <p:spPr/>
        <p:txBody>
          <a:bodyPr/>
          <a:lstStyle/>
          <a:p>
            <a:fld id="{BE9163C6-BBF9-487A-BA36-3DF7C33AA6E7}" type="slidenum">
              <a:rPr lang="en-AU" smtClean="0"/>
              <a:t>17</a:t>
            </a:fld>
            <a:endParaRPr lang="en-AU" dirty="0"/>
          </a:p>
        </p:txBody>
      </p:sp>
    </p:spTree>
    <p:extLst>
      <p:ext uri="{BB962C8B-B14F-4D97-AF65-F5344CB8AC3E}">
        <p14:creationId xmlns:p14="http://schemas.microsoft.com/office/powerpoint/2010/main" val="2075490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S98P </a:t>
            </a:r>
            <a:r>
              <a:rPr lang="en-AU" sz="1200" b="1" kern="1200" dirty="0">
                <a:solidFill>
                  <a:schemeClr val="tx1"/>
                </a:solidFill>
                <a:effectLst/>
                <a:latin typeface="+mn-lt"/>
                <a:ea typeface="+mn-ea"/>
                <a:cs typeface="+mn-cs"/>
              </a:rPr>
              <a:t> Leon – Dentists – Your turn</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6-7 minutes:</a:t>
            </a:r>
          </a:p>
          <a:p>
            <a:endParaRPr lang="en-AU" baseline="0" dirty="0"/>
          </a:p>
          <a:p>
            <a:r>
              <a:rPr lang="en-AU" i="0" u="sng" baseline="0" dirty="0"/>
              <a:t>Notes</a:t>
            </a:r>
            <a:r>
              <a:rPr lang="en-AU" i="0" baseline="0" dirty="0"/>
              <a:t>:</a:t>
            </a:r>
          </a:p>
          <a:p>
            <a:pPr marL="171450" indent="-171450">
              <a:buFont typeface="Arial" panose="020B0604020202020204" pitchFamily="34" charset="0"/>
              <a:buChar char="•"/>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a:t>An </a:t>
            </a:r>
            <a:r>
              <a:rPr lang="en-AU" sz="1200" b="0" i="0" kern="1200" dirty="0">
                <a:solidFill>
                  <a:schemeClr val="tx1"/>
                </a:solidFill>
                <a:effectLst/>
                <a:latin typeface="+mn-lt"/>
                <a:ea typeface="+mn-ea"/>
                <a:cs typeface="+mn-cs"/>
              </a:rPr>
              <a:t>Orthopantomagram is</a:t>
            </a:r>
            <a:r>
              <a:rPr lang="en-AU" sz="1200" b="0" i="0" kern="1200" baseline="0" dirty="0">
                <a:solidFill>
                  <a:schemeClr val="tx1"/>
                </a:solidFill>
                <a:effectLst/>
                <a:latin typeface="+mn-lt"/>
                <a:ea typeface="+mn-ea"/>
                <a:cs typeface="+mn-cs"/>
              </a:rPr>
              <a:t> an x-ray of the whole jaw, upper and lower, in one 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baseline="0" dirty="0">
                <a:solidFill>
                  <a:schemeClr val="tx1"/>
                </a:solidFill>
                <a:effectLst/>
                <a:latin typeface="+mn-lt"/>
                <a:ea typeface="+mn-ea"/>
                <a:cs typeface="+mn-cs"/>
              </a:rPr>
              <a:t>This </a:t>
            </a:r>
            <a:r>
              <a:rPr lang="en-AU" sz="1200" b="0" i="0" kern="1200" baseline="0" dirty="0" smtClean="0">
                <a:solidFill>
                  <a:schemeClr val="tx1"/>
                </a:solidFill>
                <a:effectLst/>
                <a:latin typeface="+mn-lt"/>
                <a:ea typeface="+mn-ea"/>
                <a:cs typeface="+mn-cs"/>
              </a:rPr>
              <a:t>case, and the answers, </a:t>
            </a:r>
            <a:r>
              <a:rPr lang="en-AU" sz="1200" b="0" i="0" kern="1200" baseline="0" dirty="0">
                <a:solidFill>
                  <a:schemeClr val="tx1"/>
                </a:solidFill>
                <a:effectLst/>
                <a:latin typeface="+mn-lt"/>
                <a:ea typeface="+mn-ea"/>
                <a:cs typeface="+mn-cs"/>
              </a:rPr>
              <a:t>came from a special care dentist and is based on a real case. If people find it challenging (you will know because small groups will be very quiet), use the answers below to prompt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baseline="0" dirty="0">
                <a:solidFill>
                  <a:schemeClr val="tx1"/>
                </a:solidFill>
                <a:effectLst/>
                <a:latin typeface="+mn-lt"/>
                <a:ea typeface="+mn-ea"/>
                <a:cs typeface="+mn-cs"/>
              </a:rPr>
              <a:t>Give people about 5 minutes to discuss and 4 to share</a:t>
            </a:r>
            <a:endParaRPr lang="en-AU" i="0" baseline="0" dirty="0"/>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points:</a:t>
            </a:r>
          </a:p>
          <a:p>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Focus on what Leon can tolerate – a toothbrush examination</a:t>
            </a:r>
            <a:endParaRPr lang="en-AU" dirty="0" smtClean="0">
              <a:effectLst/>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Demonstrate, check in, give breaks</a:t>
            </a:r>
            <a:endParaRPr lang="en-AU" dirty="0" smtClean="0">
              <a:effectLst/>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Consider scheduling to suit the person and minimise waiting</a:t>
            </a:r>
            <a:endParaRPr lang="en-AU" dirty="0" smtClean="0">
              <a:effectLst/>
            </a:endParaRPr>
          </a:p>
          <a:p>
            <a:pPr marL="0" indent="0">
              <a:buFont typeface="Arial" panose="020B0604020202020204" pitchFamily="34" charset="0"/>
              <a:buNone/>
            </a:pPr>
            <a:endParaRPr lang="en-AU" i="0" baseline="0" dirty="0"/>
          </a:p>
          <a:p>
            <a:endParaRPr lang="en-AU" i="1" baseline="0" dirty="0"/>
          </a:p>
          <a:p>
            <a:endParaRPr lang="en-AU" i="1" baseline="0" dirty="0" smtClean="0"/>
          </a:p>
          <a:p>
            <a:r>
              <a:rPr lang="en-US" b="1" baseline="0" dirty="0" smtClean="0"/>
              <a:t>Optional script: (what to say when depends on what answers arise, but potential answers to </a:t>
            </a:r>
            <a:r>
              <a:rPr lang="en-US" b="1" baseline="0" dirty="0" err="1" smtClean="0"/>
              <a:t>emphasise</a:t>
            </a:r>
            <a:r>
              <a:rPr lang="en-US" b="1" baseline="0" dirty="0" smtClean="0"/>
              <a:t> are below)</a:t>
            </a:r>
          </a:p>
          <a:p>
            <a:endParaRPr lang="en-AU" b="0" i="0" baseline="0" dirty="0"/>
          </a:p>
          <a:p>
            <a:r>
              <a:rPr lang="en-AU" b="0" i="0" baseline="0" dirty="0"/>
              <a:t>In the same small groups, discuss the following questions:</a:t>
            </a:r>
          </a:p>
          <a:p>
            <a:endParaRPr lang="en-AU" b="0" i="0" baseline="0" dirty="0"/>
          </a:p>
          <a:p>
            <a:r>
              <a:rPr lang="en-AU" b="0" i="0" baseline="0" dirty="0"/>
              <a:t>How would you assess Leon’s oral health? </a:t>
            </a:r>
          </a:p>
          <a:p>
            <a:endParaRPr lang="en-AU" b="0" i="0" baseline="0" dirty="0"/>
          </a:p>
          <a:p>
            <a:pPr marL="171450" indent="-171450">
              <a:buFont typeface="Arial" panose="020B0604020202020204" pitchFamily="34" charset="0"/>
              <a:buChar char="•"/>
            </a:pPr>
            <a:r>
              <a:rPr lang="en-AU" b="0" i="0" baseline="0" dirty="0"/>
              <a:t>Would you go straight to general anaesthetic? </a:t>
            </a:r>
          </a:p>
          <a:p>
            <a:pPr marL="171450" indent="-171450">
              <a:buFont typeface="Arial" panose="020B0604020202020204" pitchFamily="34" charset="0"/>
              <a:buChar char="•"/>
            </a:pPr>
            <a:r>
              <a:rPr lang="en-AU" b="0" i="0" baseline="0" dirty="0"/>
              <a:t>Is there anything else you could try? How would you work out what to do?</a:t>
            </a:r>
          </a:p>
          <a:p>
            <a:pPr marL="171450" indent="-171450">
              <a:buFontTx/>
              <a:buChar char="-"/>
            </a:pPr>
            <a:endParaRPr lang="en-AU" b="0" i="0" baseline="0" dirty="0"/>
          </a:p>
          <a:p>
            <a:pPr marL="171450" indent="-171450">
              <a:buFontTx/>
              <a:buChar char="-"/>
            </a:pPr>
            <a:endParaRPr lang="en-AU" b="0" i="0" baseline="0" dirty="0"/>
          </a:p>
          <a:p>
            <a:pPr marL="0" indent="0">
              <a:buFontTx/>
              <a:buNone/>
            </a:pPr>
            <a:r>
              <a:rPr lang="en-AU" b="0" i="0" baseline="0" dirty="0"/>
              <a:t>How would you address his dental needs?</a:t>
            </a:r>
          </a:p>
          <a:p>
            <a:pPr marL="171450" indent="-171450">
              <a:buFont typeface="Arial" panose="020B0604020202020204" pitchFamily="34" charset="0"/>
              <a:buChar char="•"/>
            </a:pPr>
            <a:r>
              <a:rPr lang="en-AU" b="0" i="0" baseline="0" dirty="0"/>
              <a:t>Are there risks you need to manage?</a:t>
            </a:r>
          </a:p>
          <a:p>
            <a:pPr marL="171450" indent="-171450">
              <a:buFont typeface="Arial" panose="020B0604020202020204" pitchFamily="34" charset="0"/>
              <a:buChar char="•"/>
            </a:pPr>
            <a:r>
              <a:rPr lang="en-AU" b="0" i="0" baseline="0" dirty="0"/>
              <a:t>Are there any adjustments you could make to your standard practice?</a:t>
            </a:r>
          </a:p>
          <a:p>
            <a:pPr marL="171450" indent="-171450">
              <a:buFont typeface="Arial" panose="020B0604020202020204" pitchFamily="34" charset="0"/>
              <a:buChar char="•"/>
            </a:pPr>
            <a:r>
              <a:rPr lang="en-AU" b="0" i="0" baseline="0" dirty="0"/>
              <a:t>How to do you about communicating with Leon?</a:t>
            </a:r>
          </a:p>
          <a:p>
            <a:pPr marL="171450" indent="-171450">
              <a:buFont typeface="Arial" panose="020B0604020202020204" pitchFamily="34" charset="0"/>
              <a:buChar char="•"/>
            </a:pPr>
            <a:endParaRPr lang="en-AU" b="0" i="0" baseline="0" dirty="0"/>
          </a:p>
          <a:p>
            <a:pPr marL="0" indent="0">
              <a:buFontTx/>
              <a:buNone/>
            </a:pPr>
            <a:endParaRPr lang="en-AU" b="0" i="0" baseline="0" dirty="0"/>
          </a:p>
          <a:p>
            <a:pPr marL="0" indent="0">
              <a:buFontTx/>
              <a:buNone/>
            </a:pPr>
            <a:r>
              <a:rPr lang="en-AU" b="0" i="0" baseline="0" dirty="0"/>
              <a:t>Give groups 5 minutes to discuss then bring them together to share with the larger group.</a:t>
            </a:r>
          </a:p>
          <a:p>
            <a:pPr marL="0" indent="0">
              <a:buFontTx/>
              <a:buNone/>
            </a:pPr>
            <a:endParaRPr lang="en-AU" b="0" i="0" baseline="0" dirty="0"/>
          </a:p>
          <a:p>
            <a:pPr marL="0" indent="0">
              <a:buFontTx/>
              <a:buNone/>
            </a:pPr>
            <a:r>
              <a:rPr lang="en-AU" b="0" i="0" u="sng" baseline="0" dirty="0" smtClean="0"/>
              <a:t>Answers </a:t>
            </a:r>
            <a:r>
              <a:rPr lang="en-AU" b="0" i="0" u="sng" baseline="0" dirty="0"/>
              <a:t>to emphasise include:</a:t>
            </a:r>
          </a:p>
          <a:p>
            <a:pPr marL="0" indent="0">
              <a:buFontTx/>
              <a:buNone/>
            </a:pPr>
            <a:r>
              <a:rPr lang="en-AU" b="0" i="0" baseline="0" dirty="0"/>
              <a:t>Assessment:</a:t>
            </a:r>
          </a:p>
          <a:p>
            <a:pPr marL="171450" indent="-171450">
              <a:buFont typeface="Arial" panose="020B0604020202020204" pitchFamily="34" charset="0"/>
              <a:buChar char="•"/>
            </a:pPr>
            <a:r>
              <a:rPr lang="en-AU" b="0" i="0" baseline="0" dirty="0"/>
              <a:t>Toothbrush examination – work with what he is used to</a:t>
            </a:r>
          </a:p>
          <a:p>
            <a:pPr marL="171450" indent="-171450">
              <a:buFont typeface="Arial" panose="020B0604020202020204" pitchFamily="34" charset="0"/>
              <a:buChar char="•"/>
            </a:pPr>
            <a:r>
              <a:rPr lang="en-AU" b="0" i="0" baseline="0" dirty="0"/>
              <a:t>Leon stays in his wheelchair, with a strap to stay secure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Orthopantomagram (OPG)</a:t>
            </a:r>
            <a:r>
              <a:rPr lang="en-AU" sz="1200" b="0" i="0" kern="1200" baseline="0" dirty="0">
                <a:solidFill>
                  <a:schemeClr val="tx1"/>
                </a:solidFill>
                <a:effectLst/>
                <a:latin typeface="+mn-lt"/>
                <a:ea typeface="+mn-ea"/>
                <a:cs typeface="+mn-cs"/>
              </a:rPr>
              <a:t> can be done in a wheelchair but you might need a lifter</a:t>
            </a:r>
            <a:endParaRPr lang="en-AU" b="0" i="0" baseline="0" dirty="0"/>
          </a:p>
          <a:p>
            <a:pPr marL="171450" indent="-171450">
              <a:buFontTx/>
              <a:buChar char="-"/>
            </a:pPr>
            <a:endParaRPr lang="en-AU" b="0" i="0" baseline="0" dirty="0"/>
          </a:p>
          <a:p>
            <a:pPr marL="171450" indent="-171450">
              <a:buFontTx/>
              <a:buChar char="-"/>
            </a:pPr>
            <a:endParaRPr lang="en-AU" b="0" i="0" baseline="0" dirty="0"/>
          </a:p>
          <a:p>
            <a:pPr marL="0" indent="0">
              <a:buFontTx/>
              <a:buNone/>
            </a:pPr>
            <a:r>
              <a:rPr lang="en-AU" b="0" i="0" baseline="0" dirty="0"/>
              <a:t>Addressing:</a:t>
            </a:r>
          </a:p>
          <a:p>
            <a:pPr marL="0" indent="0">
              <a:buFontTx/>
              <a:buNone/>
            </a:pPr>
            <a:endParaRPr lang="en-AU" b="0" i="0" baseline="0" dirty="0"/>
          </a:p>
          <a:p>
            <a:pPr marL="171450" indent="-171450">
              <a:buFont typeface="Arial" panose="020B0604020202020204" pitchFamily="34" charset="0"/>
              <a:buChar char="•"/>
            </a:pPr>
            <a:r>
              <a:rPr lang="en-AU" b="0" i="0" baseline="0" dirty="0"/>
              <a:t>Small sections of scaling, good suctioning</a:t>
            </a:r>
          </a:p>
          <a:p>
            <a:pPr marL="171450" indent="-171450">
              <a:buFont typeface="Arial" panose="020B0604020202020204" pitchFamily="34" charset="0"/>
              <a:buChar char="•"/>
            </a:pPr>
            <a:r>
              <a:rPr lang="en-AU" b="0" i="0" baseline="0" dirty="0"/>
              <a:t>Give breaks</a:t>
            </a:r>
          </a:p>
          <a:p>
            <a:pPr marL="171450" indent="-171450">
              <a:buFont typeface="Arial" panose="020B0604020202020204" pitchFamily="34" charset="0"/>
              <a:buChar char="•"/>
            </a:pPr>
            <a:r>
              <a:rPr lang="en-AU" b="0" i="0" baseline="0" dirty="0"/>
              <a:t>Demonstrate on one tooth before doing the rest</a:t>
            </a:r>
          </a:p>
          <a:p>
            <a:pPr marL="0" indent="0">
              <a:buFontTx/>
              <a:buNone/>
            </a:pPr>
            <a:endParaRPr lang="en-AU" b="0" i="0" baseline="0" dirty="0"/>
          </a:p>
          <a:p>
            <a:pPr marL="0" indent="0">
              <a:buFontTx/>
              <a:buNone/>
            </a:pPr>
            <a:endParaRPr lang="en-AU" b="0" i="0" baseline="0" dirty="0"/>
          </a:p>
          <a:p>
            <a:pPr marL="0" indent="0">
              <a:buFontTx/>
              <a:buNone/>
            </a:pPr>
            <a:r>
              <a:rPr lang="en-AU" b="0" i="0" baseline="0" dirty="0"/>
              <a:t>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baseline="0" dirty="0"/>
              <a:t>Dysphagia = risk of gagging</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b="0" i="0" baseline="0" dirty="0"/>
              <a:t>Be aware of how much recline there is – he has </a:t>
            </a:r>
          </a:p>
          <a:p>
            <a:pPr marL="171450" indent="-171450">
              <a:buFont typeface="Arial" panose="020B0604020202020204" pitchFamily="34" charset="0"/>
              <a:buChar char="•"/>
            </a:pPr>
            <a:r>
              <a:rPr lang="en-AU" b="0" i="0" baseline="0" dirty="0"/>
              <a:t>Epilepsy meds = risk of interaction with pre-meds</a:t>
            </a:r>
          </a:p>
          <a:p>
            <a:pPr marL="628650" lvl="1" indent="-171450">
              <a:buFont typeface="Courier New" panose="02070309020205020404" pitchFamily="49" charset="0"/>
              <a:buChar char="o"/>
            </a:pPr>
            <a:r>
              <a:rPr lang="en-AU" b="0" i="0" baseline="0" dirty="0"/>
              <a:t>Also a risk for GA – so you want to avoid it if you can.</a:t>
            </a:r>
          </a:p>
          <a:p>
            <a:pPr marL="628650" lvl="1" indent="-171450">
              <a:buFont typeface="Courier New" panose="02070309020205020404" pitchFamily="49" charset="0"/>
              <a:buChar char="o"/>
            </a:pPr>
            <a:r>
              <a:rPr lang="en-AU" b="0" i="0" baseline="0" dirty="0"/>
              <a:t>If extractions are needed – GA will be needed. </a:t>
            </a:r>
          </a:p>
          <a:p>
            <a:pPr marL="0" indent="0">
              <a:buFontTx/>
              <a:buNone/>
            </a:pPr>
            <a:endParaRPr lang="en-AU" b="0" i="0" baseline="0" dirty="0"/>
          </a:p>
          <a:p>
            <a:pPr marL="0" indent="0">
              <a:buFontTx/>
              <a:buNone/>
            </a:pPr>
            <a:r>
              <a:rPr lang="en-AU" b="0" i="0" baseline="0" dirty="0"/>
              <a:t>Adjustments:</a:t>
            </a:r>
          </a:p>
          <a:p>
            <a:pPr marL="171450" indent="-171450">
              <a:buFont typeface="Arial" panose="020B0604020202020204" pitchFamily="34" charset="0"/>
              <a:buChar char="•"/>
            </a:pPr>
            <a:r>
              <a:rPr lang="en-AU" b="0" i="0" baseline="0" dirty="0"/>
              <a:t>Suggest he bring distractions with him</a:t>
            </a:r>
          </a:p>
          <a:p>
            <a:pPr marL="171450" indent="-171450">
              <a:buFont typeface="Arial" panose="020B0604020202020204" pitchFamily="34" charset="0"/>
              <a:buChar char="•"/>
            </a:pPr>
            <a:r>
              <a:rPr lang="en-AU" b="0" i="0" baseline="0" dirty="0"/>
              <a:t>Organise pre-meds before a procedure</a:t>
            </a:r>
          </a:p>
          <a:p>
            <a:pPr marL="628650" lvl="1" indent="-171450">
              <a:buFont typeface="Courier New" panose="02070309020205020404" pitchFamily="49" charset="0"/>
              <a:buChar char="o"/>
            </a:pPr>
            <a:r>
              <a:rPr lang="en-AU" b="0" i="0" baseline="0" dirty="0"/>
              <a:t>For someone with intellectual disability it can be really hard to sit in a waiting room. So if they are going to need pre-meds, consider whether it’s something they could take at home, to minimise the wait time</a:t>
            </a:r>
          </a:p>
          <a:p>
            <a:pPr marL="171450" lvl="0" indent="-171450">
              <a:buFont typeface="Arial" panose="020B0604020202020204" pitchFamily="34" charset="0"/>
              <a:buChar char="•"/>
            </a:pPr>
            <a:r>
              <a:rPr lang="en-AU" b="0" i="0" baseline="0" dirty="0"/>
              <a:t>Scheduling appointments:</a:t>
            </a:r>
          </a:p>
          <a:p>
            <a:pPr marL="628650" lvl="1" indent="-171450">
              <a:buFont typeface="Courier New" panose="02070309020205020404" pitchFamily="49" charset="0"/>
              <a:buChar char="o"/>
            </a:pPr>
            <a:r>
              <a:rPr lang="en-AU" b="0" i="0" baseline="0" dirty="0"/>
              <a:t>Minimise wait</a:t>
            </a:r>
          </a:p>
          <a:p>
            <a:pPr marL="628650" lvl="1" indent="-171450">
              <a:buFont typeface="Courier New" panose="02070309020205020404" pitchFamily="49" charset="0"/>
              <a:buChar char="o"/>
            </a:pPr>
            <a:r>
              <a:rPr lang="en-AU" b="0" i="0" baseline="0" dirty="0"/>
              <a:t>A time that works for the person, the group home, etc..</a:t>
            </a:r>
          </a:p>
          <a:p>
            <a:pPr marL="628650" lvl="1" indent="-171450">
              <a:buFont typeface="Courier New" panose="02070309020205020404" pitchFamily="49" charset="0"/>
              <a:buChar char="o"/>
            </a:pPr>
            <a:r>
              <a:rPr lang="en-AU" b="0" i="0" baseline="0" dirty="0"/>
              <a:t>Longer appointment = time to communicate, time to go slow </a:t>
            </a:r>
          </a:p>
          <a:p>
            <a:pPr marL="171450" indent="-171450">
              <a:buFont typeface="Arial" panose="020B0604020202020204" pitchFamily="34" charset="0"/>
              <a:buChar char="•"/>
            </a:pPr>
            <a:endParaRPr lang="en-AU" b="0" i="0" baseline="0" dirty="0"/>
          </a:p>
          <a:p>
            <a:pPr marL="0" indent="0">
              <a:buFontTx/>
              <a:buNone/>
            </a:pPr>
            <a:endParaRPr lang="en-AU" b="0" i="0" baseline="0" dirty="0"/>
          </a:p>
          <a:p>
            <a:pPr marL="0" indent="0">
              <a:buFontTx/>
              <a:buNone/>
            </a:pPr>
            <a:endParaRPr lang="en-AU" b="0" i="0" baseline="0" dirty="0"/>
          </a:p>
          <a:p>
            <a:pPr marL="0" indent="0">
              <a:buFontTx/>
              <a:buNone/>
            </a:pPr>
            <a:r>
              <a:rPr lang="en-AU" b="0" i="0" baseline="0" dirty="0"/>
              <a:t>Communication:</a:t>
            </a:r>
          </a:p>
          <a:p>
            <a:pPr marL="171450" indent="-171450">
              <a:buFont typeface="Arial" panose="020B0604020202020204" pitchFamily="34" charset="0"/>
              <a:buChar char="•"/>
            </a:pPr>
            <a:r>
              <a:rPr lang="en-AU" b="0" i="0" baseline="0" dirty="0"/>
              <a:t>Talk to Leon even though he can’t talk</a:t>
            </a:r>
          </a:p>
          <a:p>
            <a:pPr marL="171450" indent="-171450">
              <a:buFont typeface="Arial" panose="020B0604020202020204" pitchFamily="34" charset="0"/>
              <a:buChar char="•"/>
            </a:pPr>
            <a:r>
              <a:rPr lang="en-AU" b="0" i="0" baseline="0" dirty="0"/>
              <a:t>Tell him that you are going to ask his supporters for information and for them to help you understand him</a:t>
            </a:r>
          </a:p>
          <a:p>
            <a:pPr marL="171450" indent="-171450">
              <a:buFont typeface="Arial" panose="020B0604020202020204" pitchFamily="34" charset="0"/>
              <a:buChar char="•"/>
            </a:pPr>
            <a:r>
              <a:rPr lang="en-AU" b="0" i="0" baseline="0" dirty="0"/>
              <a:t>Ask those supporters how Leon may indicate yes/no or any distress – actively check with them during the procedure, and stop immediately if there is any distress</a:t>
            </a:r>
          </a:p>
          <a:p>
            <a:pPr marL="171450" indent="-171450">
              <a:buFont typeface="Arial" panose="020B0604020202020204" pitchFamily="34" charset="0"/>
              <a:buChar char="•"/>
            </a:pPr>
            <a:r>
              <a:rPr lang="en-AU" b="0" i="0" baseline="0" dirty="0"/>
              <a:t>Show and tell him what you are going to do before you do it</a:t>
            </a:r>
          </a:p>
          <a:p>
            <a:pPr marL="628650" lvl="1" indent="-171450">
              <a:buFont typeface="Courier New" panose="02070309020205020404" pitchFamily="49" charset="0"/>
              <a:buChar char="o"/>
            </a:pPr>
            <a:r>
              <a:rPr lang="en-AU" b="0" i="0" baseline="0" dirty="0"/>
              <a:t>You can demonstrate on your own hand, on a model of teeth, or on his hand so he has an idea of how the tool feels</a:t>
            </a:r>
          </a:p>
          <a:p>
            <a:pPr marL="171450" indent="-171450">
              <a:buFontTx/>
              <a:buChar char="-"/>
            </a:pPr>
            <a:endParaRPr lang="en-AU" b="0" i="1" baseline="0" dirty="0"/>
          </a:p>
          <a:p>
            <a:endParaRPr lang="en-AU" i="1" baseline="0" dirty="0"/>
          </a:p>
        </p:txBody>
      </p:sp>
      <p:sp>
        <p:nvSpPr>
          <p:cNvPr id="4" name="Slide Number Placeholder 3"/>
          <p:cNvSpPr>
            <a:spLocks noGrp="1"/>
          </p:cNvSpPr>
          <p:nvPr>
            <p:ph type="sldNum" sz="quarter" idx="10"/>
          </p:nvPr>
        </p:nvSpPr>
        <p:spPr/>
        <p:txBody>
          <a:bodyPr/>
          <a:lstStyle/>
          <a:p>
            <a:fld id="{BE9163C6-BBF9-487A-BA36-3DF7C33AA6E7}" type="slidenum">
              <a:rPr lang="en-AU" smtClean="0"/>
              <a:t>18</a:t>
            </a:fld>
            <a:endParaRPr lang="en-AU" dirty="0"/>
          </a:p>
        </p:txBody>
      </p:sp>
    </p:spTree>
    <p:extLst>
      <p:ext uri="{BB962C8B-B14F-4D97-AF65-F5344CB8AC3E}">
        <p14:creationId xmlns:p14="http://schemas.microsoft.com/office/powerpoint/2010/main" val="49177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S99P </a:t>
            </a:r>
            <a:r>
              <a:rPr lang="en-AU" sz="1200" b="1" kern="1200" dirty="0">
                <a:solidFill>
                  <a:schemeClr val="tx1"/>
                </a:solidFill>
                <a:effectLst/>
                <a:latin typeface="+mn-lt"/>
                <a:ea typeface="+mn-ea"/>
                <a:cs typeface="+mn-cs"/>
              </a:rPr>
              <a:t> Leon – Dentists – Pragmatics</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4 minutes</a:t>
            </a:r>
          </a:p>
          <a:p>
            <a:endParaRPr lang="en-AU" baseline="0" dirty="0"/>
          </a:p>
          <a:p>
            <a:r>
              <a:rPr lang="en-AU" i="0" u="sng" baseline="0" dirty="0"/>
              <a:t>Notes</a:t>
            </a:r>
            <a:r>
              <a:rPr lang="en-AU" i="0" baseline="0" dirty="0"/>
              <a:t>:</a:t>
            </a:r>
          </a:p>
          <a:p>
            <a:pPr marL="171450" indent="-171450">
              <a:buFont typeface="Arial" panose="020B0604020202020204" pitchFamily="34" charset="0"/>
              <a:buChar char="•"/>
            </a:pPr>
            <a:r>
              <a:rPr lang="en-AU" i="0" baseline="0" dirty="0"/>
              <a:t>After 2 minutes ask people to share answers</a:t>
            </a:r>
          </a:p>
          <a:p>
            <a:pPr marL="171450" indent="-171450">
              <a:buFont typeface="Arial" panose="020B0604020202020204" pitchFamily="34" charset="0"/>
              <a:buChar char="•"/>
            </a:pPr>
            <a:endParaRPr lang="en-AU" i="0" baseline="0" dirty="0"/>
          </a:p>
          <a:p>
            <a:r>
              <a:rPr lang="en-AU" sz="1200" b="1" kern="1200" dirty="0">
                <a:solidFill>
                  <a:schemeClr val="tx1"/>
                </a:solidFill>
                <a:effectLst/>
                <a:latin typeface="+mn-lt"/>
                <a:ea typeface="+mn-ea"/>
                <a:cs typeface="+mn-cs"/>
              </a:rPr>
              <a:t>Key points:</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For </a:t>
            </a:r>
            <a:r>
              <a:rPr lang="en-AU" sz="1200" kern="1200" dirty="0">
                <a:solidFill>
                  <a:schemeClr val="tx1"/>
                </a:solidFill>
                <a:effectLst/>
                <a:latin typeface="+mn-lt"/>
                <a:ea typeface="+mn-ea"/>
                <a:cs typeface="+mn-cs"/>
              </a:rPr>
              <a:t>work under GA – liaise with GP early – maximise opportunity</a:t>
            </a:r>
            <a:endParaRPr lang="en-AU" dirty="0">
              <a:effectLst/>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If referring – include info on adjustments that help</a:t>
            </a:r>
            <a:endParaRPr lang="en-AU" dirty="0">
              <a:effectLst/>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Consent and payment may come from another person</a:t>
            </a:r>
            <a:endParaRPr lang="en-AU" dirty="0">
              <a:effectLst/>
            </a:endParaRPr>
          </a:p>
          <a:p>
            <a:endParaRPr lang="en-AU" i="1" baseline="0" dirty="0"/>
          </a:p>
          <a:p>
            <a:endParaRPr lang="en-AU" i="1" baseline="0" dirty="0"/>
          </a:p>
          <a:p>
            <a:r>
              <a:rPr lang="en-US" b="1" baseline="0" dirty="0" smtClean="0"/>
              <a:t>Optional script: (what to say when depends on what answers arise, but potential answers to </a:t>
            </a:r>
            <a:r>
              <a:rPr lang="en-US" b="1" baseline="0" dirty="0" err="1" smtClean="0"/>
              <a:t>emphasise</a:t>
            </a:r>
            <a:r>
              <a:rPr lang="en-US" b="1" baseline="0" dirty="0" smtClean="0"/>
              <a:t> are below)</a:t>
            </a:r>
          </a:p>
          <a:p>
            <a:endParaRPr lang="en-AU" i="1" baseline="0" dirty="0"/>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There are some other pragmatic considerations in Leon’s case that can only be addressed through having great communication with others involved in his care.</a:t>
            </a:r>
          </a:p>
          <a:p>
            <a:pPr marL="171450" indent="-171450">
              <a:buFont typeface="Arial" panose="020B0604020202020204" pitchFamily="34" charset="0"/>
              <a:buChar char="•"/>
            </a:pPr>
            <a:endParaRPr lang="en-AU" sz="120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Ask groups to consider what information you need to get from Leon’s doctor and what you should share with the GP</a:t>
            </a:r>
          </a:p>
          <a:p>
            <a:pPr marL="171450" indent="-171450">
              <a:buFont typeface="Arial" panose="020B0604020202020204" pitchFamily="34" charset="0"/>
              <a:buChar char="•"/>
            </a:pPr>
            <a:endParaRPr lang="en-AU" sz="120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Also discuss what you will do if Leon needs referral for a GA</a:t>
            </a:r>
          </a:p>
          <a:p>
            <a:pPr marL="628650" lvl="1" indent="-171450">
              <a:buFont typeface="Arial" panose="020B0604020202020204" pitchFamily="34" charset="0"/>
              <a:buChar char="•"/>
            </a:pPr>
            <a:r>
              <a:rPr lang="en-AU" sz="1200" i="0" kern="1200" baseline="0" dirty="0">
                <a:solidFill>
                  <a:schemeClr val="tx1"/>
                </a:solidFill>
                <a:effectLst/>
                <a:latin typeface="+mn-lt"/>
                <a:ea typeface="+mn-ea"/>
                <a:cs typeface="+mn-cs"/>
              </a:rPr>
              <a:t>What are the options and importantly, what can you do to make that process smoother for Leon?</a:t>
            </a:r>
          </a:p>
          <a:p>
            <a:pPr marL="628650" lvl="1" indent="-171450">
              <a:buFont typeface="Arial" panose="020B0604020202020204" pitchFamily="34" charset="0"/>
              <a:buChar char="•"/>
            </a:pPr>
            <a:endParaRPr lang="en-AU" sz="120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And finally, how are you getting paid for your work with Leon? </a:t>
            </a:r>
          </a:p>
          <a:p>
            <a:pPr marL="171450" lvl="0" indent="-171450">
              <a:buFont typeface="Arial" panose="020B0604020202020204" pitchFamily="34" charset="0"/>
              <a:buChar char="•"/>
            </a:pPr>
            <a:endParaRPr lang="en-AU" sz="120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Answers to emphasise:</a:t>
            </a:r>
          </a:p>
          <a:p>
            <a:pPr marL="0" lvl="0" indent="0">
              <a:buFontTx/>
              <a:buNone/>
            </a:pPr>
            <a:endParaRPr lang="en-AU" sz="1200" i="0" kern="1200" baseline="0" dirty="0">
              <a:solidFill>
                <a:schemeClr val="tx1"/>
              </a:solidFill>
              <a:effectLst/>
              <a:latin typeface="+mn-lt"/>
              <a:ea typeface="+mn-ea"/>
              <a:cs typeface="+mn-cs"/>
            </a:endParaRPr>
          </a:p>
          <a:p>
            <a:pPr marL="0" lvl="0" indent="0">
              <a:buFontTx/>
              <a:buNone/>
            </a:pPr>
            <a:r>
              <a:rPr lang="en-AU" sz="1200" i="0" kern="1200" baseline="0" dirty="0">
                <a:solidFill>
                  <a:schemeClr val="tx1"/>
                </a:solidFill>
                <a:effectLst/>
                <a:latin typeface="+mn-lt"/>
                <a:ea typeface="+mn-ea"/>
                <a:cs typeface="+mn-cs"/>
              </a:rPr>
              <a:t>Liaison with GP:</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Ask for the care plan summary so you know all the major things going on for Leon</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Communicate with the GP that it would be good to get dental done IF Leon is having GA for any other reason.</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And if extractions are needed, and this will be done under GA, give the GP sufficient notice to arrange other investigations he is due for. There is any number of preventative and routine checks that he could be overdue for so it makes sense to take full advantage of that GA and get them all done together.</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If you refer to a public hospital, ask if there is a process by which a generalist or a rehab physician can arrange these extra investigations. </a:t>
            </a:r>
          </a:p>
          <a:p>
            <a:pPr marL="171450" lvl="0" indent="-171450">
              <a:buFontTx/>
              <a:buChar char="-"/>
            </a:pPr>
            <a:endParaRPr lang="en-AU" sz="1200" i="0" kern="1200" baseline="0" dirty="0">
              <a:solidFill>
                <a:schemeClr val="tx1"/>
              </a:solidFill>
              <a:effectLst/>
              <a:latin typeface="+mn-lt"/>
              <a:ea typeface="+mn-ea"/>
              <a:cs typeface="+mn-cs"/>
            </a:endParaRPr>
          </a:p>
          <a:p>
            <a:pPr marL="0" lvl="0" indent="0">
              <a:buFontTx/>
              <a:buNone/>
            </a:pPr>
            <a:r>
              <a:rPr lang="en-AU" sz="1200" i="0" kern="1200" baseline="0" dirty="0">
                <a:solidFill>
                  <a:schemeClr val="tx1"/>
                </a:solidFill>
                <a:effectLst/>
                <a:latin typeface="+mn-lt"/>
                <a:ea typeface="+mn-ea"/>
                <a:cs typeface="+mn-cs"/>
              </a:rPr>
              <a:t>Referral options:</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Public hospital</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Private dentist who is able to do this in a well-equipped hospital – Leon is at high risk from a GA so it needs to be in a hospital with sufficient equipment.</a:t>
            </a:r>
          </a:p>
          <a:p>
            <a:pPr marL="171450" lvl="0" indent="-171450">
              <a:buFontTx/>
              <a:buChar char="-"/>
            </a:pPr>
            <a:endParaRPr lang="en-AU" sz="1200" i="0" kern="1200" baseline="0" dirty="0">
              <a:solidFill>
                <a:schemeClr val="tx1"/>
              </a:solidFill>
              <a:effectLst/>
              <a:latin typeface="+mn-lt"/>
              <a:ea typeface="+mn-ea"/>
              <a:cs typeface="+mn-cs"/>
            </a:endParaRPr>
          </a:p>
          <a:p>
            <a:pPr marL="0" lvl="0" indent="0">
              <a:buFontTx/>
              <a:buNone/>
            </a:pPr>
            <a:r>
              <a:rPr lang="en-AU" sz="1200" i="0" kern="1200" baseline="0" dirty="0">
                <a:solidFill>
                  <a:schemeClr val="tx1"/>
                </a:solidFill>
                <a:effectLst/>
                <a:latin typeface="+mn-lt"/>
                <a:ea typeface="+mn-ea"/>
                <a:cs typeface="+mn-cs"/>
              </a:rPr>
              <a:t>Adjustments to the referral process:</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Check their accessibility if it’s a practice – Leon is in a wheelchair</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If you know of adjustments that assist Leon to cope, tell the person you are referring him to. One of our resources that we’ve shared is a tips sheet focused on communication and reasonable adjustments to optimise health appointments. You could simply asterisk which ones you use and then send it with the referral. </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Include the request for other opportunistic evaluations </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Another adjustment to make is to check the service’s eligibility before making a referral. In Leon’s case, he clearly has supports around him. But for people with few or no supports, taking this step can help them not fall through cracks. </a:t>
            </a:r>
          </a:p>
          <a:p>
            <a:pPr marL="171450" lvl="0" indent="-171450">
              <a:buFont typeface="Arial" panose="020B0604020202020204" pitchFamily="34" charset="0"/>
              <a:buChar char="•"/>
            </a:pPr>
            <a:r>
              <a:rPr lang="en-AU" sz="1200" i="0" kern="1200" baseline="0" dirty="0">
                <a:solidFill>
                  <a:schemeClr val="tx1"/>
                </a:solidFill>
                <a:effectLst/>
                <a:latin typeface="+mn-lt"/>
                <a:ea typeface="+mn-ea"/>
                <a:cs typeface="+mn-cs"/>
              </a:rPr>
              <a:t>Ask your staff to make the appointment before they leave your service, and to forward a copy of the referral directly to the practice – it all increases the likelihood that they will actually get there. </a:t>
            </a:r>
          </a:p>
          <a:p>
            <a:pPr marL="0" lvl="0" indent="0">
              <a:buFontTx/>
              <a:buNone/>
            </a:pPr>
            <a:endParaRPr lang="en-AU" sz="1200" i="0" kern="1200" baseline="0" dirty="0">
              <a:solidFill>
                <a:schemeClr val="tx1"/>
              </a:solidFill>
              <a:effectLst/>
              <a:latin typeface="+mn-lt"/>
              <a:ea typeface="+mn-ea"/>
              <a:cs typeface="+mn-cs"/>
            </a:endParaRPr>
          </a:p>
          <a:p>
            <a:pPr marL="0" lvl="0" indent="0">
              <a:buFontTx/>
              <a:buNone/>
            </a:pPr>
            <a:endParaRPr lang="en-AU" sz="1200" i="0" kern="1200" baseline="0" dirty="0">
              <a:solidFill>
                <a:schemeClr val="tx1"/>
              </a:solidFill>
              <a:effectLst/>
              <a:latin typeface="+mn-lt"/>
              <a:ea typeface="+mn-ea"/>
              <a:cs typeface="+mn-cs"/>
            </a:endParaRPr>
          </a:p>
          <a:p>
            <a:pPr marL="0" lvl="0" indent="0">
              <a:buFontTx/>
              <a:buNone/>
            </a:pPr>
            <a:r>
              <a:rPr lang="en-AU" sz="1200" i="0" kern="1200" baseline="0" dirty="0">
                <a:solidFill>
                  <a:schemeClr val="tx1"/>
                </a:solidFill>
                <a:effectLst/>
                <a:latin typeface="+mn-lt"/>
                <a:ea typeface="+mn-ea"/>
                <a:cs typeface="+mn-cs"/>
              </a:rPr>
              <a:t>Payment?</a:t>
            </a:r>
          </a:p>
          <a:p>
            <a:pPr marL="0" lvl="0" indent="0">
              <a:buFontTx/>
              <a:buNone/>
            </a:pPr>
            <a:r>
              <a:rPr lang="en-AU" sz="1200" i="0" kern="1200" baseline="0" dirty="0">
                <a:solidFill>
                  <a:schemeClr val="tx1"/>
                </a:solidFill>
                <a:effectLst/>
                <a:latin typeface="+mn-lt"/>
                <a:ea typeface="+mn-ea"/>
                <a:cs typeface="+mn-cs"/>
              </a:rPr>
              <a:t>- In the real life Leon’s case, the dentist phones his parents for consent and payment on the day, for example when the OPG was ordered. </a:t>
            </a:r>
          </a:p>
        </p:txBody>
      </p:sp>
      <p:sp>
        <p:nvSpPr>
          <p:cNvPr id="4" name="Slide Number Placeholder 3"/>
          <p:cNvSpPr>
            <a:spLocks noGrp="1"/>
          </p:cNvSpPr>
          <p:nvPr>
            <p:ph type="sldNum" sz="quarter" idx="10"/>
          </p:nvPr>
        </p:nvSpPr>
        <p:spPr/>
        <p:txBody>
          <a:bodyPr/>
          <a:lstStyle/>
          <a:p>
            <a:fld id="{BE9163C6-BBF9-487A-BA36-3DF7C33AA6E7}" type="slidenum">
              <a:rPr lang="en-AU" smtClean="0"/>
              <a:t>19</a:t>
            </a:fld>
            <a:endParaRPr lang="en-AU" dirty="0"/>
          </a:p>
        </p:txBody>
      </p:sp>
    </p:spTree>
    <p:extLst>
      <p:ext uri="{BB962C8B-B14F-4D97-AF65-F5344CB8AC3E}">
        <p14:creationId xmlns:p14="http://schemas.microsoft.com/office/powerpoint/2010/main" val="348322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S2C  Welcome to workshop</a:t>
            </a:r>
            <a:endParaRPr lang="en-AU" sz="1200" kern="1200" dirty="0">
              <a:solidFill>
                <a:schemeClr val="tx1"/>
              </a:solidFill>
              <a:effectLst/>
              <a:latin typeface="+mn-lt"/>
              <a:ea typeface="+mn-ea"/>
              <a:cs typeface="+mn-cs"/>
            </a:endParaRPr>
          </a:p>
          <a:p>
            <a:endParaRPr lang="en-US" sz="1600" b="1" u="none" baseline="0" dirty="0"/>
          </a:p>
          <a:p>
            <a:r>
              <a:rPr lang="en-US" sz="1600" b="1" u="none" baseline="0" dirty="0"/>
              <a:t>Suggested time: 1 min.</a:t>
            </a:r>
          </a:p>
          <a:p>
            <a:endParaRPr lang="en-US" sz="1600" b="0" dirty="0"/>
          </a:p>
          <a:p>
            <a:r>
              <a:rPr lang="en-US" sz="1600" b="0" u="sng" dirty="0"/>
              <a:t>Notes:</a:t>
            </a:r>
          </a:p>
          <a:p>
            <a:endParaRPr lang="en-US" sz="1600" b="1" dirty="0"/>
          </a:p>
          <a:p>
            <a:r>
              <a:rPr lang="en-US" sz="1600" baseline="0" dirty="0" smtClean="0"/>
              <a:t>The co-facilitator with intellectual disability can do the welcome.</a:t>
            </a:r>
          </a:p>
          <a:p>
            <a:endParaRPr lang="en-US" sz="1600" baseline="0" dirty="0" smtClean="0"/>
          </a:p>
          <a:p>
            <a:r>
              <a:rPr lang="en-US" sz="1600" baseline="0" dirty="0" smtClean="0"/>
              <a:t>But only if they want to. </a:t>
            </a:r>
          </a:p>
          <a:p>
            <a:endParaRPr lang="en-US" sz="1600" baseline="0" dirty="0"/>
          </a:p>
          <a:p>
            <a:r>
              <a:rPr lang="en-US" sz="1600" b="1" baseline="0" dirty="0" smtClean="0"/>
              <a:t>Key </a:t>
            </a:r>
            <a:r>
              <a:rPr lang="en-US" sz="1600" b="1" baseline="0" dirty="0"/>
              <a:t>points</a:t>
            </a:r>
            <a:r>
              <a:rPr lang="en-US" sz="1600" b="1" baseline="0" dirty="0" smtClean="0"/>
              <a:t>:</a:t>
            </a:r>
          </a:p>
          <a:p>
            <a:endParaRPr lang="en-US" sz="1600" b="1" baseline="0" dirty="0"/>
          </a:p>
          <a:p>
            <a:pPr marL="285750" indent="-285750">
              <a:buFont typeface="Arial" panose="020B0604020202020204" pitchFamily="34" charset="0"/>
              <a:buChar char="•"/>
            </a:pPr>
            <a:r>
              <a:rPr lang="en-US" sz="1600" baseline="0" dirty="0"/>
              <a:t>Tell people you are starting the session. </a:t>
            </a:r>
          </a:p>
          <a:p>
            <a:pPr marL="285750" indent="-285750">
              <a:buFont typeface="Arial" panose="020B0604020202020204" pitchFamily="34" charset="0"/>
              <a:buChar char="•"/>
            </a:pPr>
            <a:r>
              <a:rPr lang="en-US" sz="1600" baseline="0" dirty="0"/>
              <a:t>Thank them for coming. </a:t>
            </a:r>
          </a:p>
          <a:p>
            <a:pPr marL="285750" indent="-285750">
              <a:buFont typeface="Arial" panose="020B0604020202020204" pitchFamily="34" charset="0"/>
              <a:buChar char="•"/>
            </a:pPr>
            <a:r>
              <a:rPr lang="en-US" sz="1600" baseline="0" dirty="0"/>
              <a:t>Tell them your name.</a:t>
            </a:r>
          </a:p>
          <a:p>
            <a:pPr marL="285750" indent="-285750">
              <a:buFont typeface="Arial" panose="020B0604020202020204" pitchFamily="34" charset="0"/>
              <a:buChar char="•"/>
            </a:pPr>
            <a:r>
              <a:rPr lang="en-US" sz="1600" baseline="0" dirty="0"/>
              <a:t>Tell the other </a:t>
            </a:r>
            <a:r>
              <a:rPr lang="en-US" sz="1600" baseline="0" dirty="0" smtClean="0"/>
              <a:t>co-facilitators</a:t>
            </a:r>
            <a:r>
              <a:rPr lang="en-US" sz="1600" baseline="0" dirty="0"/>
              <a:t>’ names. </a:t>
            </a:r>
          </a:p>
          <a:p>
            <a:endParaRPr lang="en-US" sz="1600" baseline="0" dirty="0"/>
          </a:p>
          <a:p>
            <a:r>
              <a:rPr lang="en-AU" sz="1600" b="1" u="none" dirty="0"/>
              <a:t>What you could say</a:t>
            </a:r>
            <a:r>
              <a:rPr lang="en-AU" sz="1600" b="1" u="none" baseline="0" dirty="0"/>
              <a:t>:</a:t>
            </a:r>
          </a:p>
          <a:p>
            <a:endParaRPr lang="en-AU" sz="1600" b="0" u="none" baseline="0" dirty="0"/>
          </a:p>
          <a:p>
            <a:r>
              <a:rPr lang="en-AU" sz="1600" b="0" u="none" baseline="0" dirty="0"/>
              <a:t>Hello. Welcome to the workshop. Thank you for coming along today. </a:t>
            </a:r>
          </a:p>
          <a:p>
            <a:endParaRPr lang="en-AU" sz="1600" b="0" u="none" baseline="0" dirty="0"/>
          </a:p>
          <a:p>
            <a:r>
              <a:rPr lang="en-AU" sz="1600" b="0" u="none" baseline="0" dirty="0"/>
              <a:t>My name is [insert speaker’s name].</a:t>
            </a:r>
          </a:p>
          <a:p>
            <a:endParaRPr lang="en-AU" sz="1600" b="0" u="none" baseline="0" dirty="0"/>
          </a:p>
          <a:p>
            <a:r>
              <a:rPr lang="en-AU" sz="1600" b="0" u="none" baseline="0" dirty="0"/>
              <a:t>This is [other facilitator’s name].</a:t>
            </a:r>
          </a:p>
          <a:p>
            <a:endParaRPr lang="en-AU" sz="1600" b="0" u="none" baseline="0" dirty="0"/>
          </a:p>
          <a:p>
            <a:r>
              <a:rPr lang="en-AU" sz="1600" b="0" u="none" baseline="0" dirty="0"/>
              <a:t>We will be running this workshop together today. </a:t>
            </a:r>
          </a:p>
          <a:p>
            <a:endParaRPr lang="en-AU" sz="1600" b="0" u="none" dirty="0"/>
          </a:p>
        </p:txBody>
      </p:sp>
      <p:sp>
        <p:nvSpPr>
          <p:cNvPr id="4" name="Slide Number Placeholder 3"/>
          <p:cNvSpPr>
            <a:spLocks noGrp="1"/>
          </p:cNvSpPr>
          <p:nvPr>
            <p:ph type="sldNum" sz="quarter" idx="10"/>
          </p:nvPr>
        </p:nvSpPr>
        <p:spPr/>
        <p:txBody>
          <a:bodyPr/>
          <a:lstStyle/>
          <a:p>
            <a:fld id="{65FF620E-BD1C-4F16-AF7B-7849DBAB030F}" type="slidenum">
              <a:rPr lang="en-AU" smtClean="0"/>
              <a:t>2</a:t>
            </a:fld>
            <a:endParaRPr lang="en-AU" dirty="0"/>
          </a:p>
        </p:txBody>
      </p:sp>
    </p:spTree>
    <p:extLst>
      <p:ext uri="{BB962C8B-B14F-4D97-AF65-F5344CB8AC3E}">
        <p14:creationId xmlns:p14="http://schemas.microsoft.com/office/powerpoint/2010/main" val="2824143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S100P </a:t>
            </a:r>
            <a:r>
              <a:rPr lang="en-AU" sz="1200" b="1" kern="1200" dirty="0">
                <a:solidFill>
                  <a:schemeClr val="tx1"/>
                </a:solidFill>
                <a:effectLst/>
                <a:latin typeface="+mn-lt"/>
                <a:ea typeface="+mn-ea"/>
                <a:cs typeface="+mn-cs"/>
              </a:rPr>
              <a:t> Dentists – Resources special care</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1 minutes</a:t>
            </a:r>
            <a:endParaRPr lang="en-AU" b="1" dirty="0">
              <a:cs typeface="Calibri"/>
            </a:endParaRPr>
          </a:p>
          <a:p>
            <a:endParaRPr lang="en-AU" dirty="0"/>
          </a:p>
          <a:p>
            <a:r>
              <a:rPr lang="en-AU" sz="1200" b="1" kern="1200" dirty="0">
                <a:solidFill>
                  <a:schemeClr val="tx1"/>
                </a:solidFill>
                <a:effectLst/>
                <a:latin typeface="+mn-lt"/>
                <a:ea typeface="+mn-ea"/>
                <a:cs typeface="+mn-cs"/>
              </a:rPr>
              <a:t>Key point:</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Showcase</a:t>
            </a:r>
            <a:r>
              <a:rPr lang="en-AU" sz="1200" kern="1200" baseline="0" dirty="0" smtClean="0">
                <a:solidFill>
                  <a:schemeClr val="tx1"/>
                </a:solidFill>
                <a:effectLst/>
                <a:latin typeface="+mn-lt"/>
                <a:ea typeface="+mn-ea"/>
                <a:cs typeface="+mn-cs"/>
              </a:rPr>
              <a:t> T</a:t>
            </a:r>
            <a:r>
              <a:rPr lang="en-AU" sz="1200" kern="1200" dirty="0" smtClean="0">
                <a:solidFill>
                  <a:schemeClr val="tx1"/>
                </a:solidFill>
                <a:effectLst/>
                <a:latin typeface="+mn-lt"/>
                <a:ea typeface="+mn-ea"/>
                <a:cs typeface="+mn-cs"/>
              </a:rPr>
              <a:t>he </a:t>
            </a:r>
            <a:r>
              <a:rPr lang="en-AU" sz="1200" kern="1200" dirty="0">
                <a:solidFill>
                  <a:schemeClr val="tx1"/>
                </a:solidFill>
                <a:effectLst/>
                <a:latin typeface="+mn-lt"/>
                <a:ea typeface="+mn-ea"/>
                <a:cs typeface="+mn-cs"/>
              </a:rPr>
              <a:t>Association of Special Care Dentistry </a:t>
            </a:r>
            <a:r>
              <a:rPr lang="en-AU" sz="1200" kern="1200" dirty="0" smtClean="0">
                <a:solidFill>
                  <a:schemeClr val="tx1"/>
                </a:solidFill>
                <a:effectLst/>
                <a:latin typeface="+mn-lt"/>
                <a:ea typeface="+mn-ea"/>
                <a:cs typeface="+mn-cs"/>
              </a:rPr>
              <a:t>as</a:t>
            </a:r>
            <a:r>
              <a:rPr lang="en-AU" sz="1200" kern="1200" baseline="0" dirty="0" smtClean="0">
                <a:solidFill>
                  <a:schemeClr val="tx1"/>
                </a:solidFill>
                <a:effectLst/>
                <a:latin typeface="+mn-lt"/>
                <a:ea typeface="+mn-ea"/>
                <a:cs typeface="+mn-cs"/>
              </a:rPr>
              <a:t> a </a:t>
            </a:r>
            <a:r>
              <a:rPr lang="en-AU" sz="1200" kern="1200" dirty="0" smtClean="0">
                <a:solidFill>
                  <a:schemeClr val="tx1"/>
                </a:solidFill>
                <a:effectLst/>
                <a:latin typeface="+mn-lt"/>
                <a:ea typeface="+mn-ea"/>
                <a:cs typeface="+mn-cs"/>
              </a:rPr>
              <a:t>source </a:t>
            </a:r>
            <a:r>
              <a:rPr lang="en-AU" sz="1200" kern="1200" dirty="0">
                <a:solidFill>
                  <a:schemeClr val="tx1"/>
                </a:solidFill>
                <a:effectLst/>
                <a:latin typeface="+mn-lt"/>
                <a:ea typeface="+mn-ea"/>
                <a:cs typeface="+mn-cs"/>
              </a:rPr>
              <a:t>of information and referral options.</a:t>
            </a:r>
            <a:endParaRPr lang="en-AU" dirty="0">
              <a:effectLst/>
            </a:endParaRPr>
          </a:p>
          <a:p>
            <a:endParaRPr lang="en-AU" b="1" dirty="0"/>
          </a:p>
          <a:p>
            <a:r>
              <a:rPr lang="en-AU" b="1" dirty="0" smtClean="0"/>
              <a:t>Optional</a:t>
            </a:r>
            <a:r>
              <a:rPr lang="en-AU" b="1" baseline="0" dirty="0" smtClean="0"/>
              <a:t> script:</a:t>
            </a:r>
            <a:endParaRPr lang="en-AU" b="1" dirty="0">
              <a:cs typeface="Calibri"/>
            </a:endParaRPr>
          </a:p>
          <a:p>
            <a:endParaRPr lang="en-AU" baseline="0" dirty="0"/>
          </a:p>
          <a:p>
            <a:r>
              <a:rPr lang="en-AU" sz="1200" kern="1200" baseline="0" dirty="0" smtClean="0">
                <a:solidFill>
                  <a:schemeClr val="tx1"/>
                </a:solidFill>
                <a:effectLst/>
                <a:latin typeface="+mn-lt"/>
                <a:ea typeface="+mn-ea"/>
                <a:cs typeface="+mn-cs"/>
              </a:rPr>
              <a:t>T</a:t>
            </a:r>
            <a:r>
              <a:rPr lang="en-AU" sz="1200" kern="1200" dirty="0" smtClean="0">
                <a:solidFill>
                  <a:schemeClr val="tx1"/>
                </a:solidFill>
                <a:effectLst/>
                <a:latin typeface="+mn-lt"/>
                <a:ea typeface="+mn-ea"/>
                <a:cs typeface="+mn-cs"/>
              </a:rPr>
              <a:t>he Association of Special Care Dentistry is</a:t>
            </a:r>
            <a:r>
              <a:rPr lang="en-AU" sz="1200" kern="1200" baseline="0" dirty="0" smtClean="0">
                <a:solidFill>
                  <a:schemeClr val="tx1"/>
                </a:solidFill>
                <a:effectLst/>
                <a:latin typeface="+mn-lt"/>
                <a:ea typeface="+mn-ea"/>
                <a:cs typeface="+mn-cs"/>
              </a:rPr>
              <a:t> a </a:t>
            </a:r>
            <a:r>
              <a:rPr lang="en-AU" sz="1200" kern="1200" dirty="0" smtClean="0">
                <a:solidFill>
                  <a:schemeClr val="tx1"/>
                </a:solidFill>
                <a:effectLst/>
                <a:latin typeface="+mn-lt"/>
                <a:ea typeface="+mn-ea"/>
                <a:cs typeface="+mn-cs"/>
              </a:rPr>
              <a:t>source of information and referral options</a:t>
            </a:r>
            <a:r>
              <a:rPr lang="en-AU" dirty="0" smtClean="0"/>
              <a:t>. </a:t>
            </a:r>
          </a:p>
          <a:p>
            <a:endParaRPr lang="en-AU" dirty="0" smtClean="0"/>
          </a:p>
          <a:p>
            <a:r>
              <a:rPr lang="en-AU" dirty="0" smtClean="0"/>
              <a:t>They </a:t>
            </a:r>
            <a:r>
              <a:rPr lang="en-AU" baseline="0" dirty="0"/>
              <a:t>run professional development for dentists and they can probably also help you find a special care dentist if your patient requires GA or has additional needs that you can’t meet.</a:t>
            </a:r>
            <a:r>
              <a:rPr lang="en-AU" dirty="0"/>
              <a:t> </a:t>
            </a:r>
            <a:endParaRPr lang="en-AU" dirty="0" smtClean="0"/>
          </a:p>
          <a:p>
            <a:endParaRPr lang="en-AU" dirty="0" smtClean="0">
              <a:cs typeface="Calibri"/>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20</a:t>
            </a:fld>
            <a:endParaRPr lang="en-AU" dirty="0"/>
          </a:p>
        </p:txBody>
      </p:sp>
    </p:spTree>
    <p:extLst>
      <p:ext uri="{BB962C8B-B14F-4D97-AF65-F5344CB8AC3E}">
        <p14:creationId xmlns:p14="http://schemas.microsoft.com/office/powerpoint/2010/main" val="591029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S101P Dentists</a:t>
            </a:r>
            <a:r>
              <a:rPr lang="en-AU" b="1" baseline="0" dirty="0"/>
              <a:t> –</a:t>
            </a:r>
            <a:r>
              <a:rPr lang="en-AU" b="1" dirty="0"/>
              <a:t>Resources</a:t>
            </a:r>
          </a:p>
          <a:p>
            <a:r>
              <a:rPr lang="en-AU" b="1" dirty="0"/>
              <a:t>Suggested</a:t>
            </a:r>
            <a:r>
              <a:rPr lang="en-AU" b="1" baseline="0" dirty="0"/>
              <a:t> time: 1 minutes</a:t>
            </a:r>
            <a:endParaRPr lang="en-AU" b="1" dirty="0">
              <a:cs typeface="Calibri"/>
            </a:endParaRPr>
          </a:p>
          <a:p>
            <a:endParaRPr lang="en-AU" dirty="0"/>
          </a:p>
          <a:p>
            <a:r>
              <a:rPr lang="en-AU" b="1" dirty="0" smtClean="0"/>
              <a:t>Key point</a:t>
            </a:r>
            <a:r>
              <a:rPr lang="en-AU" b="1" baseline="0" dirty="0" smtClean="0"/>
              <a:t>:</a:t>
            </a:r>
            <a:endParaRPr lang="en-AU" b="1" dirty="0">
              <a:cs typeface="Calibri"/>
            </a:endParaRPr>
          </a:p>
          <a:p>
            <a:endParaRPr lang="en-AU" baseline="0" dirty="0"/>
          </a:p>
          <a:p>
            <a:r>
              <a:rPr lang="en-AU" baseline="0" dirty="0" smtClean="0"/>
              <a:t>Inclusion Australia has produced an excellent resource for dentists. </a:t>
            </a:r>
          </a:p>
          <a:p>
            <a:endParaRPr lang="en-AU" baseline="0" dirty="0" smtClean="0"/>
          </a:p>
          <a:p>
            <a:r>
              <a:rPr lang="en-AU" baseline="0" dirty="0" smtClean="0"/>
              <a:t>The </a:t>
            </a:r>
            <a:r>
              <a:rPr lang="en-AU" baseline="0" dirty="0" smtClean="0"/>
              <a:t>NIH paper shown here is one </a:t>
            </a:r>
            <a:r>
              <a:rPr lang="en-AU" baseline="0" dirty="0"/>
              <a:t>in a series of papers about oral health care and developmental disabilities. </a:t>
            </a:r>
            <a:r>
              <a:rPr lang="en-AU" baseline="0" dirty="0" smtClean="0">
                <a:cs typeface="Calibri"/>
              </a:rPr>
              <a:t>They </a:t>
            </a:r>
            <a:r>
              <a:rPr lang="en-AU" baseline="0" dirty="0">
                <a:cs typeface="Calibri"/>
              </a:rPr>
              <a:t>are short and practical. </a:t>
            </a:r>
            <a:endParaRPr lang="en-AU" baseline="0" dirty="0" smtClean="0">
              <a:cs typeface="Calibri"/>
            </a:endParaRPr>
          </a:p>
          <a:p>
            <a:endParaRPr lang="en-AU" baseline="0" dirty="0" smtClean="0">
              <a:cs typeface="Calibri"/>
            </a:endParaRPr>
          </a:p>
          <a:p>
            <a:r>
              <a:rPr lang="en-AU" baseline="0" dirty="0" smtClean="0">
                <a:cs typeface="Calibri"/>
              </a:rPr>
              <a:t>NICE guidelines from the UK are also available but are specific to people living in residential care settings. </a:t>
            </a:r>
            <a:r>
              <a:rPr lang="en-AU" baseline="0" dirty="0" smtClean="0">
                <a:cs typeface="Calibri"/>
              </a:rPr>
              <a:t>The link is on the slide.</a:t>
            </a:r>
          </a:p>
          <a:p>
            <a:endParaRPr lang="en-AU" baseline="0" dirty="0" smtClean="0">
              <a:cs typeface="Calibri"/>
            </a:endParaRPr>
          </a:p>
          <a:p>
            <a:endParaRPr lang="en-AU" baseline="0" dirty="0" smtClean="0">
              <a:cs typeface="Calibri"/>
            </a:endParaRPr>
          </a:p>
          <a:p>
            <a:endParaRPr lang="en-AU" baseline="0" dirty="0" smtClean="0">
              <a:cs typeface="Calibri"/>
            </a:endParaRPr>
          </a:p>
          <a:p>
            <a:endParaRPr lang="en-AU" baseline="0" dirty="0">
              <a:cs typeface="Calibri"/>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21</a:t>
            </a:fld>
            <a:endParaRPr lang="en-AU" dirty="0"/>
          </a:p>
        </p:txBody>
      </p:sp>
    </p:spTree>
    <p:extLst>
      <p:ext uri="{BB962C8B-B14F-4D97-AF65-F5344CB8AC3E}">
        <p14:creationId xmlns:p14="http://schemas.microsoft.com/office/powerpoint/2010/main" val="4147406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S14C  Reasonable adjustments definition </a:t>
            </a:r>
            <a:r>
              <a:rPr lang="en-AU" sz="1200" b="1" kern="1200" dirty="0" smtClean="0">
                <a:solidFill>
                  <a:schemeClr val="tx1"/>
                </a:solidFill>
                <a:effectLst/>
                <a:latin typeface="+mn-lt"/>
                <a:ea typeface="+mn-ea"/>
                <a:cs typeface="+mn-cs"/>
              </a:rPr>
              <a:t>–</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share</a:t>
            </a:r>
            <a:endParaRPr lang="en-AU" sz="1200" kern="1200" dirty="0">
              <a:solidFill>
                <a:schemeClr val="tx1"/>
              </a:solidFill>
              <a:effectLst/>
              <a:latin typeface="+mn-lt"/>
              <a:ea typeface="+mn-ea"/>
              <a:cs typeface="+mn-cs"/>
            </a:endParaRPr>
          </a:p>
          <a:p>
            <a:endParaRPr lang="en-AU" b="1" i="0" baseline="0" dirty="0"/>
          </a:p>
          <a:p>
            <a:r>
              <a:rPr lang="en-AU" b="1" i="0" baseline="0" dirty="0"/>
              <a:t>Suggested time – 1 – 2 minutes.</a:t>
            </a:r>
          </a:p>
          <a:p>
            <a:endParaRPr lang="en-AU" u="sng" baseline="0" dirty="0"/>
          </a:p>
          <a:p>
            <a:r>
              <a:rPr lang="en-AU" u="sng" baseline="0" dirty="0"/>
              <a:t>Notes:</a:t>
            </a:r>
          </a:p>
          <a:p>
            <a:endParaRPr lang="en-AU" baseline="0" dirty="0"/>
          </a:p>
          <a:p>
            <a:pPr marL="171450" indent="-171450">
              <a:buFont typeface="Arial" panose="020B0604020202020204" pitchFamily="34" charset="0"/>
              <a:buChar char="•"/>
            </a:pPr>
            <a:r>
              <a:rPr lang="en-AU" i="0" baseline="0" dirty="0" smtClean="0"/>
              <a:t>This slide can be </a:t>
            </a:r>
            <a:r>
              <a:rPr lang="en-AU" i="0" baseline="0" dirty="0"/>
              <a:t>co-led with a co-facilitator with intellectual disability. The lead in should come from the </a:t>
            </a:r>
            <a:r>
              <a:rPr lang="en-AU" i="0" baseline="0" dirty="0" smtClean="0"/>
              <a:t>PHN co-facilitator who </a:t>
            </a:r>
            <a:r>
              <a:rPr lang="en-AU" i="0" baseline="0" dirty="0"/>
              <a:t>has covered case studies. </a:t>
            </a:r>
            <a:endParaRPr lang="en-AU" i="0" baseline="0" dirty="0" smtClean="0"/>
          </a:p>
          <a:p>
            <a:pPr marL="0" indent="0">
              <a:buFont typeface="Arial" panose="020B0604020202020204" pitchFamily="34" charset="0"/>
              <a:buNone/>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Below </a:t>
            </a:r>
            <a:r>
              <a:rPr lang="en-AU" i="0" baseline="0" dirty="0"/>
              <a:t>is an </a:t>
            </a:r>
            <a:r>
              <a:rPr lang="en-AU" i="1" baseline="0" dirty="0"/>
              <a:t>e</a:t>
            </a:r>
            <a:r>
              <a:rPr lang="en-AU" i="1" dirty="0"/>
              <a:t>xample</a:t>
            </a:r>
            <a:r>
              <a:rPr lang="en-AU" i="0" dirty="0"/>
              <a:t> of</a:t>
            </a:r>
            <a:r>
              <a:rPr lang="en-AU" i="0" baseline="0" dirty="0"/>
              <a:t> the sort of way this topic could be introduced. However, it is important to support a co-facilitator to use their own words if they prefer</a:t>
            </a:r>
            <a:r>
              <a:rPr lang="en-AU" i="0" baseline="0" dirty="0" smtClean="0"/>
              <a:t>. If using the “What you can say” script, ensure the co-facilitator with intellectual disability has a copy of that script without the other notes on it. </a:t>
            </a:r>
          </a:p>
          <a:p>
            <a:pPr marL="171450" indent="-171450">
              <a:buFont typeface="Arial" panose="020B0604020202020204" pitchFamily="34" charset="0"/>
              <a:buChar char="•"/>
            </a:pPr>
            <a:endParaRPr lang="en-AU" i="0" baseline="0" dirty="0"/>
          </a:p>
          <a:p>
            <a:pPr marL="171450" indent="-171450">
              <a:buFont typeface="Arial" panose="020B0604020202020204" pitchFamily="34" charset="0"/>
              <a:buChar char="•"/>
            </a:pPr>
            <a:r>
              <a:rPr lang="en-AU" i="0" baseline="0" dirty="0"/>
              <a:t>See the </a:t>
            </a:r>
            <a:r>
              <a:rPr lang="en-AU" i="0" baseline="0" dirty="0" smtClean="0"/>
              <a:t>Easy Read co-facilitator guide for information </a:t>
            </a:r>
            <a:r>
              <a:rPr lang="en-AU" i="0" baseline="0" dirty="0"/>
              <a:t>about reasonable adjustments. </a:t>
            </a:r>
            <a:endParaRPr lang="en-AU" i="0" baseline="0" dirty="0" smtClean="0"/>
          </a:p>
          <a:p>
            <a:pPr marL="171450" indent="-171450">
              <a:buFont typeface="Arial" panose="020B0604020202020204" pitchFamily="34" charset="0"/>
              <a:buChar char="•"/>
            </a:pPr>
            <a:endParaRPr lang="en-AU" i="0" baseline="0" dirty="0" smtClean="0"/>
          </a:p>
          <a:p>
            <a:pPr marL="171450" indent="-171450">
              <a:buFont typeface="Arial" panose="020B0604020202020204" pitchFamily="34" charset="0"/>
              <a:buChar char="•"/>
            </a:pPr>
            <a:endParaRPr lang="en-AU" baseline="0" dirty="0"/>
          </a:p>
          <a:p>
            <a:endParaRPr lang="en-AU" baseline="0" dirty="0"/>
          </a:p>
          <a:p>
            <a:endParaRPr lang="en-AU" baseline="0" dirty="0"/>
          </a:p>
          <a:p>
            <a:r>
              <a:rPr lang="en-AU" sz="1200" b="1" kern="1200" dirty="0">
                <a:solidFill>
                  <a:schemeClr val="tx1"/>
                </a:solidFill>
                <a:effectLst/>
                <a:latin typeface="+mn-lt"/>
                <a:ea typeface="+mn-ea"/>
                <a:cs typeface="+mn-cs"/>
              </a:rPr>
              <a:t>Key points:</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Welcome back co-facilitator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is an opportunity for the group to share their thoughts. </a:t>
            </a:r>
          </a:p>
          <a:p>
            <a:endParaRPr lang="en-AU" baseline="0" dirty="0"/>
          </a:p>
          <a:p>
            <a:endParaRPr lang="en-AU" baseline="0" dirty="0"/>
          </a:p>
          <a:p>
            <a:r>
              <a:rPr lang="en-AU" b="1" baseline="0" dirty="0"/>
              <a:t>Brief speaker notes:</a:t>
            </a:r>
          </a:p>
          <a:p>
            <a:pPr marL="171450" indent="-171450">
              <a:buFont typeface="Arial" panose="020B0604020202020204" pitchFamily="34" charset="0"/>
              <a:buChar char="•"/>
            </a:pPr>
            <a:r>
              <a:rPr lang="en-AU" baseline="0" dirty="0"/>
              <a:t>Welcome back </a:t>
            </a:r>
            <a:r>
              <a:rPr lang="en-AU" baseline="0" dirty="0" smtClean="0"/>
              <a:t>co-facilitator</a:t>
            </a:r>
          </a:p>
          <a:p>
            <a:pPr marL="171450" indent="-171450">
              <a:buFont typeface="Arial" panose="020B0604020202020204" pitchFamily="34" charset="0"/>
              <a:buChar char="•"/>
            </a:pPr>
            <a:r>
              <a:rPr lang="en-AU" baseline="0" dirty="0" smtClean="0"/>
              <a:t>Ask for ideas of what Reasonable adjustments means</a:t>
            </a:r>
            <a:endParaRPr lang="en-AU" baseline="0" dirty="0"/>
          </a:p>
          <a:p>
            <a:pPr marL="171450" indent="-171450">
              <a:buFont typeface="Arial" panose="020B0604020202020204" pitchFamily="34" charset="0"/>
              <a:buChar char="•"/>
            </a:pPr>
            <a:r>
              <a:rPr lang="en-AU" baseline="0" dirty="0"/>
              <a:t>Small adaptations to practice = reasonable adjustments</a:t>
            </a:r>
          </a:p>
          <a:p>
            <a:pPr marL="0" indent="0">
              <a:buFont typeface="Arial" panose="020B0604020202020204" pitchFamily="34" charset="0"/>
              <a:buNone/>
            </a:pPr>
            <a:endParaRPr lang="en-AU" baseline="0" dirty="0"/>
          </a:p>
          <a:p>
            <a:endParaRPr lang="en-AU" baseline="0" dirty="0"/>
          </a:p>
          <a:p>
            <a:endParaRPr lang="en-AU" baseline="0" dirty="0"/>
          </a:p>
          <a:p>
            <a:r>
              <a:rPr lang="en-AU" b="1" baseline="0" dirty="0" smtClean="0"/>
              <a:t>Optional script for PHN co-facilitator:</a:t>
            </a:r>
          </a:p>
          <a:p>
            <a:endParaRPr lang="en-AU" baseline="0" dirty="0" smtClean="0"/>
          </a:p>
          <a:p>
            <a:r>
              <a:rPr lang="en-AU" baseline="0" dirty="0" smtClean="0"/>
              <a:t>Welcome back to [co-facilitator’s name]. </a:t>
            </a:r>
          </a:p>
          <a:p>
            <a:endParaRPr lang="en-AU" baseline="0" dirty="0" smtClean="0"/>
          </a:p>
          <a:p>
            <a:r>
              <a:rPr lang="en-AU" baseline="0" dirty="0" smtClean="0"/>
              <a:t>Throughout the case examples, we have identified ways that clinicians can make really small adaptations in order to  health care better for people with intellectual disability. Many of these things fall under the umbrella of “reasonable adjustments”. To explain what reasonable adjustments are and talk about their impact, I am going to ask [co-facilitator’s name] to come back and lead us again. </a:t>
            </a:r>
          </a:p>
          <a:p>
            <a:endParaRPr lang="en-AU" baseline="0" dirty="0" smtClean="0"/>
          </a:p>
          <a:p>
            <a:endParaRPr lang="en-AU" b="1" baseline="0" dirty="0" smtClean="0"/>
          </a:p>
          <a:p>
            <a:r>
              <a:rPr lang="en-AU" b="1" baseline="0" dirty="0" smtClean="0"/>
              <a:t>For co-facilitator with intellectual disability:</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What you can say:</a:t>
            </a:r>
          </a:p>
          <a:p>
            <a:endParaRPr lang="en-AU" u="sng" baseline="0" dirty="0"/>
          </a:p>
          <a:p>
            <a:r>
              <a:rPr lang="en-AU" baseline="0" dirty="0"/>
              <a:t>So, what is a reasonable adjustment? </a:t>
            </a:r>
          </a:p>
          <a:p>
            <a:endParaRPr lang="en-AU" baseline="0" dirty="0"/>
          </a:p>
          <a:p>
            <a:r>
              <a:rPr lang="en-AU" baseline="0" dirty="0"/>
              <a:t>Firstly can I hear from you guys.</a:t>
            </a:r>
          </a:p>
          <a:p>
            <a:endParaRPr lang="en-AU" baseline="0" dirty="0"/>
          </a:p>
          <a:p>
            <a:r>
              <a:rPr lang="en-AU" baseline="0" dirty="0"/>
              <a:t>What do you think a reasonable adjustment is?</a:t>
            </a:r>
          </a:p>
          <a:p>
            <a:endParaRPr lang="en-AU" baseline="0" dirty="0"/>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Listen to ideas. </a:t>
            </a:r>
          </a:p>
          <a:p>
            <a:pPr marL="171450" indent="-171450">
              <a:buFont typeface="Arial" panose="020B0604020202020204" pitchFamily="34" charset="0"/>
              <a:buChar char="•"/>
            </a:pPr>
            <a:endParaRPr lang="en-AU" baseline="0" dirty="0"/>
          </a:p>
          <a:p>
            <a:endParaRPr lang="en-AU" baseline="0" dirty="0"/>
          </a:p>
          <a:p>
            <a:endParaRPr lang="en-AU" baseline="0" dirty="0"/>
          </a:p>
          <a:p>
            <a:endParaRPr lang="en-AU" b="1" baseline="0" dirty="0" smtClean="0"/>
          </a:p>
          <a:p>
            <a:endParaRPr lang="en-AU" baseline="0" dirty="0"/>
          </a:p>
          <a:p>
            <a:endParaRPr lang="en-AU" baseline="0" dirty="0"/>
          </a:p>
          <a:p>
            <a:endParaRPr lang="en-AU" baseline="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22</a:t>
            </a:fld>
            <a:endParaRPr lang="en-AU" dirty="0"/>
          </a:p>
        </p:txBody>
      </p:sp>
    </p:spTree>
    <p:extLst>
      <p:ext uri="{BB962C8B-B14F-4D97-AF65-F5344CB8AC3E}">
        <p14:creationId xmlns:p14="http://schemas.microsoft.com/office/powerpoint/2010/main" val="3434675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S15C  Reasonable adjustments definition</a:t>
            </a:r>
            <a:endParaRPr lang="en-AU" sz="1200" kern="1200" dirty="0">
              <a:solidFill>
                <a:schemeClr val="tx1"/>
              </a:solidFill>
              <a:effectLst/>
              <a:latin typeface="+mn-lt"/>
              <a:ea typeface="+mn-ea"/>
              <a:cs typeface="+mn-cs"/>
            </a:endParaRPr>
          </a:p>
          <a:p>
            <a:endParaRPr lang="en-AU" b="1" i="0" baseline="0" dirty="0"/>
          </a:p>
          <a:p>
            <a:r>
              <a:rPr lang="en-AU" b="1" i="0" baseline="0" dirty="0"/>
              <a:t>Suggested time – 1 - 2 minutes.</a:t>
            </a:r>
          </a:p>
          <a:p>
            <a:endParaRPr lang="en-AU" u="sng" baseline="0" dirty="0"/>
          </a:p>
          <a:p>
            <a:r>
              <a:rPr lang="en-AU" u="sng" baseline="0" dirty="0"/>
              <a:t>Notes:</a:t>
            </a:r>
          </a:p>
          <a:p>
            <a:endParaRPr lang="en-AU" baseline="0" dirty="0" smtClean="0"/>
          </a:p>
          <a:p>
            <a:pPr marL="171450" indent="-171450">
              <a:buFont typeface="Arial" panose="020B0604020202020204" pitchFamily="34" charset="0"/>
              <a:buChar char="•"/>
            </a:pPr>
            <a:r>
              <a:rPr lang="en-AU" i="0" baseline="0" dirty="0" smtClean="0"/>
              <a:t>This slide can be presented by a co-facilitator with intellectual disability. </a:t>
            </a:r>
          </a:p>
          <a:p>
            <a:pPr marL="171450" indent="-171450">
              <a:buFont typeface="Arial" panose="020B0604020202020204" pitchFamily="34" charset="0"/>
              <a:buChar char="•"/>
            </a:pPr>
            <a:endParaRPr lang="en-AU" i="0" baseline="0" dirty="0" smtClean="0"/>
          </a:p>
          <a:p>
            <a:pPr marL="171450" indent="-171450">
              <a:buFont typeface="Arial" panose="020B0604020202020204" pitchFamily="34" charset="0"/>
              <a:buChar char="•"/>
            </a:pPr>
            <a:r>
              <a:rPr lang="en-AU" i="0" baseline="0" dirty="0" smtClean="0"/>
              <a:t>See the Easy Read co-facilitator guide for information about reasonable adjustments. </a:t>
            </a:r>
          </a:p>
          <a:p>
            <a:pPr marL="171450" indent="-171450">
              <a:buFont typeface="Arial" panose="020B0604020202020204" pitchFamily="34" charset="0"/>
              <a:buChar char="•"/>
            </a:pPr>
            <a:endParaRPr lang="en-AU" i="0" baseline="0" dirty="0" smtClean="0"/>
          </a:p>
          <a:p>
            <a:pPr marL="171450" indent="-171450">
              <a:buFont typeface="Arial" panose="020B0604020202020204" pitchFamily="34" charset="0"/>
              <a:buChar char="•"/>
            </a:pPr>
            <a:endParaRPr lang="en-AU" baseline="0" dirty="0" smtClean="0"/>
          </a:p>
          <a:p>
            <a:endParaRPr lang="en-AU" baseline="0" dirty="0" smtClean="0"/>
          </a:p>
          <a:p>
            <a:endParaRPr lang="en-AU" baseline="0" dirty="0"/>
          </a:p>
          <a:p>
            <a:pPr>
              <a:lnSpc>
                <a:spcPct val="150000"/>
              </a:lnSpc>
              <a:spcAft>
                <a:spcPts val="0"/>
              </a:spcAft>
            </a:pPr>
            <a:r>
              <a:rPr lang="en-AU" sz="1200" b="1" dirty="0">
                <a:solidFill>
                  <a:srgbClr val="000000"/>
                </a:solidFill>
                <a:effectLst/>
                <a:latin typeface="Arial" panose="020B0604020202020204" pitchFamily="34" charset="0"/>
                <a:ea typeface="Times New Roman" panose="02020603050405020304" pitchFamily="18" charset="0"/>
              </a:rPr>
              <a:t>Key points:</a:t>
            </a:r>
          </a:p>
          <a:p>
            <a:pPr>
              <a:lnSpc>
                <a:spcPct val="150000"/>
              </a:lnSpc>
              <a:spcAft>
                <a:spcPts val="0"/>
              </a:spcAft>
            </a:pPr>
            <a:endParaRPr lang="en-AU" sz="1100" dirty="0">
              <a:effectLst/>
              <a:latin typeface="Calibri" panose="020F0502020204030204" pitchFamily="34" charset="0"/>
              <a:ea typeface="Calibri" panose="020F0502020204030204" pitchFamily="34" charset="0"/>
            </a:endParaRPr>
          </a:p>
          <a:p>
            <a:pPr marL="342900" lvl="0" indent="-342900">
              <a:lnSpc>
                <a:spcPct val="150000"/>
              </a:lnSpc>
              <a:spcAft>
                <a:spcPts val="600"/>
              </a:spcAft>
              <a:buFont typeface="Arial" panose="020B0604020202020204" pitchFamily="34" charset="0"/>
              <a:buChar char="•"/>
              <a:tabLst>
                <a:tab pos="457200"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Reasonable adjustments are small adaptations to </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practice</a:t>
            </a:r>
          </a:p>
          <a:p>
            <a:pPr marL="342900" lvl="0" indent="-342900">
              <a:lnSpc>
                <a:spcPct val="150000"/>
              </a:lnSpc>
              <a:spcAft>
                <a:spcPts val="600"/>
              </a:spcAft>
              <a:buFont typeface="Arial" panose="020B0604020202020204" pitchFamily="34" charset="0"/>
              <a:buChar char="•"/>
              <a:tabLst>
                <a:tab pos="457200" algn="l"/>
              </a:tabLst>
            </a:pPr>
            <a:endPar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600"/>
              </a:spcAft>
              <a:buFont typeface="Arial" panose="020B0604020202020204" pitchFamily="34" charset="0"/>
              <a:buChar char="•"/>
              <a:tabLst>
                <a:tab pos="457200" algn="l"/>
              </a:tabLst>
            </a:pP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They can </a:t>
            </a: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a </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big </a:t>
            </a: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impact on </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a:t>
            </a: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person’s health care</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50000"/>
              </a:lnSpc>
              <a:spcAft>
                <a:spcPts val="600"/>
              </a:spcAft>
              <a:buFont typeface="Arial" panose="020B0604020202020204" pitchFamily="34" charset="0"/>
              <a:buChar char="•"/>
              <a:tabLst>
                <a:tab pos="457200" algn="l"/>
              </a:tabLst>
            </a:pPr>
            <a:endParaRPr lang="en-AU"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Arial" panose="020B0604020202020204" pitchFamily="34" charset="0"/>
              <a:buChar char="•"/>
              <a:tabLst>
                <a:tab pos="457200" algn="l"/>
              </a:tabLst>
            </a:pPr>
            <a:r>
              <a:rPr lang="en-AU"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Give</a:t>
            </a:r>
            <a:r>
              <a:rPr lang="en-AU" sz="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 example.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baseline="0" dirty="0"/>
          </a:p>
          <a:p>
            <a:endParaRPr lang="en-AU" baseline="0" dirty="0"/>
          </a:p>
          <a:p>
            <a:endParaRPr lang="en-AU" b="1" baseline="0" dirty="0"/>
          </a:p>
          <a:p>
            <a:r>
              <a:rPr lang="en-AU" b="1" baseline="0" dirty="0" smtClean="0"/>
              <a:t>What you can say:</a:t>
            </a:r>
            <a:endParaRPr lang="en-AU" b="1" baseline="0" dirty="0"/>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I think reasonable adjustments are things you do which </a:t>
            </a:r>
            <a:r>
              <a:rPr lang="en-US" i="1" dirty="0">
                <a:latin typeface="Arial" panose="020B0604020202020204" pitchFamily="34" charset="0"/>
                <a:cs typeface="Arial" panose="020B0604020202020204" pitchFamily="34" charset="0"/>
              </a:rPr>
              <a:t>takes away barriers that would stop someone getting good health care </a:t>
            </a:r>
            <a:endParaRPr lang="en-AU" i="1" dirty="0"/>
          </a:p>
          <a:p>
            <a:endParaRPr lang="en-AU" baseline="0" dirty="0"/>
          </a:p>
          <a:p>
            <a:r>
              <a:rPr lang="en-AU" dirty="0"/>
              <a:t>The easiest way to</a:t>
            </a:r>
            <a:r>
              <a:rPr lang="en-AU" baseline="0" dirty="0"/>
              <a:t> tell you what a reasonable adjustment is with an example. </a:t>
            </a:r>
          </a:p>
          <a:p>
            <a:endParaRPr lang="en-AU" baseline="0" dirty="0"/>
          </a:p>
          <a:p>
            <a:endParaRPr lang="en-AU" baseline="0" dirty="0"/>
          </a:p>
          <a:p>
            <a:endParaRPr lang="en-AU" baseline="0" dirty="0"/>
          </a:p>
          <a:p>
            <a:r>
              <a:rPr lang="en-AU" baseline="0" dirty="0"/>
              <a:t>One of the pre-workshop activities was to gather the forms you ask people to do when they come to see them.</a:t>
            </a:r>
          </a:p>
          <a:p>
            <a:endParaRPr lang="en-AU" baseline="0" dirty="0"/>
          </a:p>
          <a:p>
            <a:r>
              <a:rPr lang="en-AU" baseline="0" dirty="0"/>
              <a:t>Put your hand up if you did that.</a:t>
            </a:r>
          </a:p>
          <a:p>
            <a:endParaRPr lang="en-AU" baseline="0" dirty="0"/>
          </a:p>
          <a:p>
            <a:r>
              <a:rPr lang="en-AU" baseline="0" dirty="0" smtClean="0"/>
              <a:t>If you did not do it, then think </a:t>
            </a:r>
            <a:r>
              <a:rPr lang="en-AU" baseline="0" dirty="0"/>
              <a:t>about the forms new </a:t>
            </a:r>
            <a:r>
              <a:rPr lang="en-AU" baseline="0" dirty="0" smtClean="0"/>
              <a:t>people do </a:t>
            </a:r>
            <a:r>
              <a:rPr lang="en-AU" baseline="0" dirty="0"/>
              <a:t>when they see you.</a:t>
            </a:r>
          </a:p>
          <a:p>
            <a:endParaRPr lang="en-AU" baseline="0" dirty="0"/>
          </a:p>
          <a:p>
            <a:r>
              <a:rPr lang="en-AU" baseline="0" dirty="0"/>
              <a:t>Put your hand up if you can </a:t>
            </a:r>
            <a:r>
              <a:rPr lang="en-AU" baseline="0" dirty="0" smtClean="0"/>
              <a:t>think of </a:t>
            </a:r>
            <a:r>
              <a:rPr lang="en-AU" baseline="0" dirty="0"/>
              <a:t>your forms</a:t>
            </a:r>
            <a:r>
              <a:rPr lang="en-AU" baseline="0" dirty="0" smtClean="0"/>
              <a:t>.</a:t>
            </a:r>
            <a:endParaRPr lang="en-AU" baseline="0" dirty="0"/>
          </a:p>
          <a:p>
            <a:endParaRPr lang="en-AU" baseline="0" dirty="0"/>
          </a:p>
          <a:p>
            <a:endParaRPr lang="en-AU" baseline="0" dirty="0"/>
          </a:p>
          <a:p>
            <a:endParaRPr lang="en-AU" baseline="0" dirty="0"/>
          </a:p>
          <a:p>
            <a:r>
              <a:rPr lang="en-AU" baseline="0" dirty="0"/>
              <a:t>Now, keep your hand up if you are able to think of one thing that your practice does to help someone who needs help doing that form.</a:t>
            </a:r>
            <a:endParaRPr lang="en-AU" dirty="0">
              <a:cs typeface="Calibri"/>
            </a:endParaRPr>
          </a:p>
          <a:p>
            <a:endParaRPr lang="en-AU" baseline="0" dirty="0"/>
          </a:p>
          <a:p>
            <a:r>
              <a:rPr lang="en-AU" baseline="0" dirty="0" smtClean="0"/>
              <a:t>It </a:t>
            </a:r>
            <a:r>
              <a:rPr lang="en-AU" baseline="0" dirty="0"/>
              <a:t>does not have to be </a:t>
            </a:r>
            <a:r>
              <a:rPr lang="en-AU" i="0" baseline="0" dirty="0" smtClean="0"/>
              <a:t>you</a:t>
            </a:r>
            <a:r>
              <a:rPr lang="en-AU" i="0" baseline="0" dirty="0"/>
              <a:t> </a:t>
            </a:r>
            <a:r>
              <a:rPr lang="en-AU" i="0" baseline="0" dirty="0" smtClean="0"/>
              <a:t>that does it.</a:t>
            </a:r>
          </a:p>
          <a:p>
            <a:endParaRPr lang="en-AU" i="0" baseline="0" dirty="0" smtClean="0"/>
          </a:p>
          <a:p>
            <a:r>
              <a:rPr lang="en-AU" baseline="0" dirty="0" smtClean="0"/>
              <a:t>It </a:t>
            </a:r>
            <a:r>
              <a:rPr lang="en-AU" baseline="0" dirty="0"/>
              <a:t>might be </a:t>
            </a:r>
            <a:r>
              <a:rPr lang="en-AU" baseline="0" dirty="0" smtClean="0"/>
              <a:t>some one who </a:t>
            </a:r>
            <a:r>
              <a:rPr lang="en-AU" baseline="0" dirty="0"/>
              <a:t>works with you. </a:t>
            </a:r>
            <a:endParaRPr lang="en-AU" dirty="0">
              <a:cs typeface="Calibri"/>
            </a:endParaRPr>
          </a:p>
          <a:p>
            <a:endParaRPr lang="en-AU" baseline="0" dirty="0"/>
          </a:p>
          <a:p>
            <a:endParaRPr lang="en-AU" baseline="0" dirty="0"/>
          </a:p>
          <a:p>
            <a:endParaRPr lang="en-AU" baseline="0" dirty="0"/>
          </a:p>
          <a:p>
            <a:endParaRPr lang="en-AU" baseline="0" dirty="0"/>
          </a:p>
          <a:p>
            <a:r>
              <a:rPr lang="en-AU" baseline="0" dirty="0" smtClean="0"/>
              <a:t>Congratulations </a:t>
            </a:r>
            <a:r>
              <a:rPr lang="en-AU" baseline="0" dirty="0"/>
              <a:t>to </a:t>
            </a:r>
            <a:r>
              <a:rPr lang="en-AU" baseline="0" dirty="0" smtClean="0"/>
              <a:t>people </a:t>
            </a:r>
            <a:r>
              <a:rPr lang="en-AU" baseline="0" dirty="0"/>
              <a:t>with their hands still </a:t>
            </a:r>
            <a:r>
              <a:rPr lang="en-AU" baseline="0" dirty="0" smtClean="0"/>
              <a:t>up.</a:t>
            </a:r>
          </a:p>
          <a:p>
            <a:endParaRPr lang="en-AU" baseline="0" dirty="0" smtClean="0"/>
          </a:p>
          <a:p>
            <a:r>
              <a:rPr lang="en-AU" baseline="0" dirty="0" smtClean="0"/>
              <a:t>What </a:t>
            </a:r>
            <a:r>
              <a:rPr lang="en-AU" baseline="0" dirty="0"/>
              <a:t>you are doing to support someone with your forms - </a:t>
            </a:r>
            <a:r>
              <a:rPr lang="en-AU" b="1" baseline="0" dirty="0"/>
              <a:t>that’s</a:t>
            </a:r>
            <a:r>
              <a:rPr lang="en-AU" baseline="0" dirty="0"/>
              <a:t> a reasonable adjustment.</a:t>
            </a:r>
            <a:endParaRPr lang="en-AU" dirty="0">
              <a:cs typeface="Calibri"/>
            </a:endParaRPr>
          </a:p>
          <a:p>
            <a:endParaRPr lang="en-AU" baseline="0" dirty="0"/>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r>
              <a:rPr lang="en-AU" baseline="0" dirty="0"/>
              <a:t>That is the sort of thing that makes it easier for someone like me to </a:t>
            </a:r>
            <a:r>
              <a:rPr lang="en-AU" baseline="0" dirty="0" smtClean="0"/>
              <a:t>get health care when </a:t>
            </a:r>
            <a:r>
              <a:rPr lang="en-AU" baseline="0" dirty="0"/>
              <a:t>I </a:t>
            </a:r>
            <a:r>
              <a:rPr lang="en-AU" baseline="0" dirty="0" smtClean="0"/>
              <a:t>need it. </a:t>
            </a:r>
          </a:p>
          <a:p>
            <a:endParaRPr lang="en-AU" baseline="0" dirty="0"/>
          </a:p>
          <a:p>
            <a:endParaRPr lang="en-AU" baseline="0" dirty="0"/>
          </a:p>
          <a:p>
            <a:r>
              <a:rPr lang="en-AU" baseline="0" dirty="0"/>
              <a:t>And </a:t>
            </a:r>
            <a:r>
              <a:rPr lang="en-AU" baseline="0" dirty="0" smtClean="0"/>
              <a:t>it means when </a:t>
            </a:r>
            <a:r>
              <a:rPr lang="en-AU" baseline="0" dirty="0"/>
              <a:t>I see you, I can </a:t>
            </a:r>
            <a:r>
              <a:rPr lang="en-AU" baseline="0" dirty="0" smtClean="0"/>
              <a:t>give </a:t>
            </a:r>
            <a:r>
              <a:rPr lang="en-AU" baseline="0" dirty="0"/>
              <a:t>you the same info as </a:t>
            </a:r>
            <a:r>
              <a:rPr lang="en-AU" baseline="0" dirty="0" smtClean="0"/>
              <a:t>other </a:t>
            </a:r>
            <a:r>
              <a:rPr lang="en-AU" baseline="0" dirty="0"/>
              <a:t>people. </a:t>
            </a:r>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23</a:t>
            </a:fld>
            <a:endParaRPr lang="en-AU" dirty="0"/>
          </a:p>
        </p:txBody>
      </p:sp>
    </p:spTree>
    <p:extLst>
      <p:ext uri="{BB962C8B-B14F-4D97-AF65-F5344CB8AC3E}">
        <p14:creationId xmlns:p14="http://schemas.microsoft.com/office/powerpoint/2010/main" val="2799541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baseline="0" dirty="0"/>
              <a:t>S16C Before I see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baseline="0" dirty="0"/>
              <a:t>Suggested time: 1 - 2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sng"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u="sng" baseline="0" dirty="0"/>
          </a:p>
          <a:p>
            <a:pPr marL="171450" indent="-171450">
              <a:buFont typeface="Arial" panose="020B0604020202020204" pitchFamily="34" charset="0"/>
              <a:buChar char="•"/>
            </a:pPr>
            <a:r>
              <a:rPr lang="en-AU" i="0" baseline="0" dirty="0" smtClean="0"/>
              <a:t>This slide can be </a:t>
            </a:r>
            <a:r>
              <a:rPr lang="en-AU" i="0" baseline="0" dirty="0"/>
              <a:t>led by a co-facilitator with intellectual disability.  </a:t>
            </a:r>
            <a:endParaRPr lang="en-AU" i="0" baseline="0" dirty="0" smtClean="0"/>
          </a:p>
          <a:p>
            <a:pPr marL="0" indent="0">
              <a:buFont typeface="Arial" panose="020B0604020202020204" pitchFamily="34" charset="0"/>
              <a:buNone/>
            </a:pPr>
            <a:endParaRPr lang="en-AU" b="0" i="0" u="sng"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baseline="0" dirty="0"/>
              <a:t>On this slide or one that follows, if the person co-facilitating wants to share a personal experience, the text and flow can be modified to suit. </a:t>
            </a:r>
          </a:p>
          <a:p>
            <a:endParaRPr lang="en-AU" b="0" dirty="0" smtClean="0"/>
          </a:p>
          <a:p>
            <a:r>
              <a:rPr lang="en-AU" b="1" dirty="0" smtClean="0"/>
              <a:t>Brief notes:</a:t>
            </a:r>
          </a:p>
          <a:p>
            <a:endParaRPr lang="en-AU" b="0" dirty="0" smtClean="0"/>
          </a:p>
          <a:p>
            <a:r>
              <a:rPr lang="en-AU" b="0" baseline="0" dirty="0" smtClean="0"/>
              <a:t>Reasonable adjustments can happen before you see someone.</a:t>
            </a:r>
          </a:p>
          <a:p>
            <a:endParaRPr lang="en-AU" b="0" baseline="0" dirty="0" smtClean="0"/>
          </a:p>
          <a:p>
            <a:r>
              <a:rPr lang="en-AU" b="0" baseline="0" dirty="0" smtClean="0"/>
              <a:t>They might be done by the health worker or other people working there.</a:t>
            </a:r>
          </a:p>
          <a:p>
            <a:endParaRPr lang="en-AU" b="1" baseline="0" dirty="0" smtClean="0"/>
          </a:p>
          <a:p>
            <a:r>
              <a:rPr lang="en-AU" b="0" baseline="0" dirty="0" smtClean="0"/>
              <a:t>Things like</a:t>
            </a:r>
          </a:p>
          <a:p>
            <a:pPr marL="171450" indent="-171450">
              <a:buFont typeface="Arial" panose="020B0604020202020204" pitchFamily="34" charset="0"/>
              <a:buChar char="•"/>
            </a:pPr>
            <a:r>
              <a:rPr lang="en-AU" b="0" baseline="0" dirty="0" smtClean="0"/>
              <a:t>Booking visits at good times</a:t>
            </a:r>
            <a:endParaRPr lang="en-AU" b="0" baseline="0" dirty="0"/>
          </a:p>
          <a:p>
            <a:pPr marL="171450" indent="-171450">
              <a:buFont typeface="Arial" panose="020B0604020202020204" pitchFamily="34" charset="0"/>
              <a:buChar char="•"/>
            </a:pPr>
            <a:r>
              <a:rPr lang="en-AU" b="0" baseline="0" dirty="0"/>
              <a:t>Asking what you need</a:t>
            </a:r>
          </a:p>
          <a:p>
            <a:pPr marL="171450" indent="-171450">
              <a:buFont typeface="Arial" panose="020B0604020202020204" pitchFamily="34" charset="0"/>
              <a:buChar char="•"/>
            </a:pPr>
            <a:r>
              <a:rPr lang="en-AU" b="0" baseline="0" dirty="0" smtClean="0"/>
              <a:t>Help with forms</a:t>
            </a:r>
            <a:endParaRPr lang="en-AU" b="0" baseline="0" dirty="0"/>
          </a:p>
          <a:p>
            <a:endParaRPr lang="en-AU" b="1" baseline="0" dirty="0"/>
          </a:p>
          <a:p>
            <a:endParaRPr lang="en-AU" b="1" dirty="0"/>
          </a:p>
          <a:p>
            <a:r>
              <a:rPr lang="en-AU" b="1" dirty="0" smtClean="0"/>
              <a:t>What you can say:</a:t>
            </a:r>
            <a:endParaRPr lang="en-AU" b="1" baseline="0" dirty="0"/>
          </a:p>
          <a:p>
            <a:endParaRPr lang="en-AU" baseline="0" dirty="0"/>
          </a:p>
          <a:p>
            <a:r>
              <a:rPr lang="en-AU" dirty="0"/>
              <a:t>Some adjustments</a:t>
            </a:r>
            <a:r>
              <a:rPr lang="en-AU" baseline="0" dirty="0"/>
              <a:t> can be made before I </a:t>
            </a:r>
            <a:r>
              <a:rPr lang="en-AU" baseline="0" dirty="0" smtClean="0"/>
              <a:t>see </a:t>
            </a:r>
            <a:r>
              <a:rPr lang="en-AU" baseline="0" dirty="0"/>
              <a:t>you</a:t>
            </a:r>
          </a:p>
          <a:p>
            <a:endParaRPr lang="en-AU" baseline="0" dirty="0"/>
          </a:p>
          <a:p>
            <a:r>
              <a:rPr lang="en-AU" baseline="0" dirty="0"/>
              <a:t>Like if your receptionist helps me with a form over the phone</a:t>
            </a:r>
          </a:p>
          <a:p>
            <a:endParaRPr lang="en-AU" baseline="0" dirty="0"/>
          </a:p>
          <a:p>
            <a:r>
              <a:rPr lang="en-AU" baseline="0" dirty="0"/>
              <a:t>Or sending a form out really early so I have enough time to do with my support worker, who only visits once a week</a:t>
            </a:r>
          </a:p>
          <a:p>
            <a:endParaRPr lang="en-AU" baseline="0" dirty="0"/>
          </a:p>
          <a:p>
            <a:r>
              <a:rPr lang="en-AU" baseline="0" dirty="0"/>
              <a:t>Or letting someone book a time slot that is going to work for them/</a:t>
            </a:r>
          </a:p>
          <a:p>
            <a:endParaRPr lang="en-AU" baseline="0" dirty="0"/>
          </a:p>
          <a:p>
            <a:r>
              <a:rPr lang="en-AU" baseline="0" dirty="0"/>
              <a:t>Or Booking a long appointment, or even coming to my house</a:t>
            </a:r>
          </a:p>
          <a:p>
            <a:endParaRPr lang="en-AU" baseline="0" dirty="0"/>
          </a:p>
          <a:p>
            <a:r>
              <a:rPr lang="en-AU" baseline="0" dirty="0"/>
              <a:t>Or knowing that it might take 5 appointments before we can do an assessment, before I can feel OK with that. </a:t>
            </a:r>
          </a:p>
          <a:p>
            <a:endParaRPr lang="en-AU" baseline="0" dirty="0"/>
          </a:p>
          <a:p>
            <a:r>
              <a:rPr lang="en-AU" baseline="0" dirty="0"/>
              <a:t>Or checking who should be at the appointment</a:t>
            </a:r>
          </a:p>
          <a:p>
            <a:endParaRPr lang="en-AU" baseline="0" dirty="0"/>
          </a:p>
          <a:p>
            <a:endParaRPr lang="en-AU" baseline="0" dirty="0"/>
          </a:p>
          <a:p>
            <a:r>
              <a:rPr lang="en-AU" baseline="0" dirty="0"/>
              <a:t>Ask me what I need – like, who should be at the appointment with me? </a:t>
            </a:r>
          </a:p>
          <a:p>
            <a:endParaRPr lang="en-AU" baseline="0" dirty="0"/>
          </a:p>
          <a:p>
            <a:r>
              <a:rPr lang="en-AU" baseline="0" dirty="0"/>
              <a:t>I don’t have a computer, don’t send me forms through email. </a:t>
            </a:r>
          </a:p>
          <a:p>
            <a:endParaRPr lang="en-AU" baseline="0" dirty="0"/>
          </a:p>
          <a:p>
            <a:r>
              <a:rPr lang="en-AU" baseline="0" dirty="0"/>
              <a:t>And if I can’t read very well, don’t send me some 5 page letter. Phone me about it. </a:t>
            </a:r>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24</a:t>
            </a:fld>
            <a:endParaRPr lang="en-AU" dirty="0"/>
          </a:p>
        </p:txBody>
      </p:sp>
    </p:spTree>
    <p:extLst>
      <p:ext uri="{BB962C8B-B14F-4D97-AF65-F5344CB8AC3E}">
        <p14:creationId xmlns:p14="http://schemas.microsoft.com/office/powerpoint/2010/main" val="679448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S17C  After I see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Suggested time: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u="sng" baseline="0" dirty="0"/>
              <a:t>Notes</a:t>
            </a:r>
            <a:r>
              <a:rPr lang="en-AU" b="0" baseline="0" dirty="0"/>
              <a:t>:</a:t>
            </a:r>
          </a:p>
          <a:p>
            <a:endParaRPr lang="en-AU" baseline="0" dirty="0"/>
          </a:p>
          <a:p>
            <a:pPr marL="171450" indent="-171450">
              <a:buFont typeface="Arial" panose="020B0604020202020204" pitchFamily="34" charset="0"/>
              <a:buChar char="•"/>
            </a:pPr>
            <a:r>
              <a:rPr lang="en-AU" i="0" baseline="0" dirty="0" smtClean="0"/>
              <a:t>This slide can be </a:t>
            </a:r>
            <a:r>
              <a:rPr lang="en-AU" i="0" baseline="0" dirty="0"/>
              <a:t>led by a co-facilitator with </a:t>
            </a:r>
            <a:r>
              <a:rPr lang="en-AU" i="0" baseline="0" dirty="0" smtClean="0"/>
              <a:t>intellectual disability.  </a:t>
            </a:r>
          </a:p>
          <a:p>
            <a:pPr marL="0" indent="0">
              <a:buFont typeface="Arial" panose="020B0604020202020204" pitchFamily="34" charset="0"/>
              <a:buNone/>
            </a:pPr>
            <a:endParaRPr lang="en-AU" dirty="0"/>
          </a:p>
          <a:p>
            <a:pPr>
              <a:lnSpc>
                <a:spcPct val="150000"/>
              </a:lnSpc>
              <a:spcAft>
                <a:spcPts val="0"/>
              </a:spcAft>
            </a:pPr>
            <a:r>
              <a:rPr lang="en-AU" sz="1200" b="1" dirty="0">
                <a:solidFill>
                  <a:srgbClr val="000000"/>
                </a:solidFill>
                <a:effectLst/>
                <a:latin typeface="Arial" panose="020B0604020202020204" pitchFamily="34" charset="0"/>
                <a:ea typeface="Times New Roman" panose="02020603050405020304" pitchFamily="18" charset="0"/>
              </a:rPr>
              <a:t>Key points:</a:t>
            </a:r>
          </a:p>
          <a:p>
            <a:pPr>
              <a:lnSpc>
                <a:spcPct val="150000"/>
              </a:lnSpc>
              <a:spcAft>
                <a:spcPts val="0"/>
              </a:spcAft>
            </a:pPr>
            <a:endParaRPr lang="en-AU" sz="11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AU" b="0" baseline="0" dirty="0" smtClean="0"/>
              <a:t>Adjustments can happen after you see someone.</a:t>
            </a:r>
            <a:endParaRPr lang="en-AU" b="0" baseline="0" dirty="0"/>
          </a:p>
          <a:p>
            <a:pPr marL="171450" indent="-171450">
              <a:buFont typeface="Arial" panose="020B0604020202020204" pitchFamily="34" charset="0"/>
              <a:buChar char="•"/>
            </a:pPr>
            <a:r>
              <a:rPr lang="en-AU" b="0" baseline="0" dirty="0"/>
              <a:t>Write things </a:t>
            </a:r>
            <a:r>
              <a:rPr lang="en-AU" b="0" baseline="0" dirty="0" smtClean="0"/>
              <a:t>down </a:t>
            </a:r>
          </a:p>
          <a:p>
            <a:pPr marL="171450" indent="-171450">
              <a:buFont typeface="Arial" panose="020B0604020202020204" pitchFamily="34" charset="0"/>
              <a:buChar char="•"/>
            </a:pPr>
            <a:r>
              <a:rPr lang="en-AU" b="0" baseline="0" dirty="0" smtClean="0"/>
              <a:t>Make </a:t>
            </a:r>
            <a:r>
              <a:rPr lang="en-AU" b="0" baseline="0" dirty="0"/>
              <a:t>referrals </a:t>
            </a:r>
            <a:r>
              <a:rPr lang="en-AU" b="0" baseline="0" dirty="0" smtClean="0"/>
              <a:t>easy for me. </a:t>
            </a:r>
            <a:endParaRPr lang="en-AU" b="0" baseline="0" dirty="0"/>
          </a:p>
          <a:p>
            <a:endParaRPr lang="en-AU" b="1" dirty="0"/>
          </a:p>
          <a:p>
            <a:endParaRPr lang="en-AU" b="1" dirty="0"/>
          </a:p>
          <a:p>
            <a:r>
              <a:rPr lang="en-AU" b="1" dirty="0" smtClean="0"/>
              <a:t>What you can say:</a:t>
            </a:r>
            <a:endParaRPr lang="en-AU" b="1" dirty="0"/>
          </a:p>
          <a:p>
            <a:endParaRPr lang="en-AU" dirty="0"/>
          </a:p>
          <a:p>
            <a:r>
              <a:rPr lang="en-AU" dirty="0"/>
              <a:t>At</a:t>
            </a:r>
            <a:r>
              <a:rPr lang="en-AU" baseline="0" dirty="0"/>
              <a:t> the end of my visit, write down for me what I need to do. </a:t>
            </a:r>
          </a:p>
          <a:p>
            <a:endParaRPr lang="en-AU" baseline="0" dirty="0"/>
          </a:p>
          <a:p>
            <a:r>
              <a:rPr lang="en-AU" baseline="0" dirty="0"/>
              <a:t>Try to make it neat!</a:t>
            </a:r>
          </a:p>
          <a:p>
            <a:endParaRPr lang="en-AU" baseline="0" dirty="0"/>
          </a:p>
          <a:p>
            <a:endParaRPr lang="en-AU" baseline="0" dirty="0"/>
          </a:p>
          <a:p>
            <a:r>
              <a:rPr lang="en-AU" dirty="0" smtClean="0"/>
              <a:t>If </a:t>
            </a:r>
            <a:r>
              <a:rPr lang="en-AU" dirty="0"/>
              <a:t>you send me to another</a:t>
            </a:r>
            <a:r>
              <a:rPr lang="en-AU" baseline="0" dirty="0"/>
              <a:t> doctor, can you please tell them about my </a:t>
            </a:r>
            <a:r>
              <a:rPr lang="en-AU" baseline="0" dirty="0" smtClean="0"/>
              <a:t>disability?</a:t>
            </a:r>
          </a:p>
          <a:p>
            <a:endParaRPr lang="en-AU" baseline="0" dirty="0" smtClean="0"/>
          </a:p>
          <a:p>
            <a:r>
              <a:rPr lang="en-AU" baseline="0" dirty="0" smtClean="0"/>
              <a:t>Tell them what </a:t>
            </a:r>
            <a:r>
              <a:rPr lang="en-AU" baseline="0" dirty="0"/>
              <a:t>they can do to help </a:t>
            </a:r>
            <a:r>
              <a:rPr lang="en-AU" baseline="0" dirty="0" smtClean="0"/>
              <a:t>me.</a:t>
            </a:r>
          </a:p>
          <a:p>
            <a:r>
              <a:rPr lang="en-AU" baseline="0" dirty="0"/>
              <a:t/>
            </a:r>
            <a:br>
              <a:rPr lang="en-AU" baseline="0" dirty="0"/>
            </a:br>
            <a:endParaRPr lang="en-AU" baseline="0" dirty="0"/>
          </a:p>
          <a:p>
            <a:endParaRPr lang="en-AU" baseline="0" dirty="0"/>
          </a:p>
          <a:p>
            <a:r>
              <a:rPr lang="en-AU" baseline="0" dirty="0"/>
              <a:t>And send the referral straight to them. </a:t>
            </a:r>
            <a:endParaRPr lang="en-AU" baseline="0" dirty="0" smtClean="0"/>
          </a:p>
          <a:p>
            <a:endParaRPr lang="en-AU" baseline="0" dirty="0" smtClean="0"/>
          </a:p>
          <a:p>
            <a:r>
              <a:rPr lang="en-AU" baseline="0" dirty="0" smtClean="0"/>
              <a:t>Don’t </a:t>
            </a:r>
            <a:r>
              <a:rPr lang="en-AU" baseline="0" dirty="0"/>
              <a:t>hand it to me because I might not have a </a:t>
            </a:r>
            <a:r>
              <a:rPr lang="en-AU" baseline="0" dirty="0" smtClean="0"/>
              <a:t>computer</a:t>
            </a:r>
          </a:p>
          <a:p>
            <a:endParaRPr lang="en-AU" baseline="0" dirty="0" smtClean="0"/>
          </a:p>
          <a:p>
            <a:r>
              <a:rPr lang="en-AU" baseline="0" dirty="0" smtClean="0"/>
              <a:t>So I can not email </a:t>
            </a:r>
            <a:r>
              <a:rPr lang="en-AU" baseline="0" dirty="0"/>
              <a:t>it to them. </a:t>
            </a:r>
            <a:endParaRPr lang="en-AU" baseline="0" dirty="0" smtClean="0"/>
          </a:p>
          <a:p>
            <a:endParaRPr lang="en-AU" baseline="0" dirty="0"/>
          </a:p>
          <a:p>
            <a:endParaRPr lang="en-AU" baseline="0" dirty="0"/>
          </a:p>
          <a:p>
            <a:r>
              <a:rPr lang="en-AU" baseline="0" dirty="0"/>
              <a:t>Ask your staff to make </a:t>
            </a:r>
            <a:r>
              <a:rPr lang="en-AU" baseline="0" dirty="0" smtClean="0"/>
              <a:t>my </a:t>
            </a:r>
            <a:r>
              <a:rPr lang="en-AU" baseline="0" dirty="0"/>
              <a:t>appointment with the other doctor while I am there. </a:t>
            </a:r>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25</a:t>
            </a:fld>
            <a:endParaRPr lang="en-AU" dirty="0"/>
          </a:p>
        </p:txBody>
      </p:sp>
    </p:spTree>
    <p:extLst>
      <p:ext uri="{BB962C8B-B14F-4D97-AF65-F5344CB8AC3E}">
        <p14:creationId xmlns:p14="http://schemas.microsoft.com/office/powerpoint/2010/main" val="322892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S18C  When I see you</a:t>
            </a:r>
          </a:p>
          <a:p>
            <a:endParaRPr lang="en-AU" b="1" dirty="0"/>
          </a:p>
          <a:p>
            <a:r>
              <a:rPr lang="en-AU" b="1" baseline="0" dirty="0"/>
              <a:t>Suggested time: 1 minute</a:t>
            </a:r>
          </a:p>
          <a:p>
            <a:endParaRPr lang="en-AU"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u="sng"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This slide can be </a:t>
            </a:r>
            <a:r>
              <a:rPr lang="en-AU" i="0" baseline="0" dirty="0"/>
              <a:t>led by a co-facilitator with intellectual disability.  </a:t>
            </a:r>
            <a:endParaRPr lang="en-AU"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The </a:t>
            </a:r>
            <a:r>
              <a:rPr lang="en-AU" b="0" baseline="0" dirty="0"/>
              <a:t>speaker notes can be adjusted as desired. See the manual for this information in Easy Read so as to support the co-facilitator to use their own words. </a:t>
            </a:r>
          </a:p>
          <a:p>
            <a:endParaRPr lang="en-AU" baseline="0" dirty="0"/>
          </a:p>
          <a:p>
            <a:endParaRPr lang="en-AU" b="1" baseline="0" dirty="0"/>
          </a:p>
          <a:p>
            <a:endParaRPr lang="en-AU" b="1" baseline="0" dirty="0"/>
          </a:p>
          <a:p>
            <a:r>
              <a:rPr lang="en-AU" b="1" baseline="0" dirty="0" smtClean="0"/>
              <a:t>Key points</a:t>
            </a:r>
            <a:endParaRPr lang="en-AU" b="1" baseline="0" dirty="0"/>
          </a:p>
          <a:p>
            <a:endParaRPr lang="en-AU" baseline="0" dirty="0"/>
          </a:p>
          <a:p>
            <a:pPr marL="171450" indent="-171450">
              <a:buFont typeface="Arial" panose="020B0604020202020204" pitchFamily="34" charset="0"/>
              <a:buChar char="•"/>
            </a:pPr>
            <a:r>
              <a:rPr lang="en-AU" baseline="0" dirty="0" smtClean="0"/>
              <a:t>Wait where it is </a:t>
            </a:r>
            <a:r>
              <a:rPr lang="en-AU" baseline="0" dirty="0"/>
              <a:t>quiet</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smtClean="0"/>
              <a:t>Use health records.</a:t>
            </a:r>
          </a:p>
          <a:p>
            <a:pPr marL="171450" indent="-171450">
              <a:buFont typeface="Arial" panose="020B0604020202020204" pitchFamily="34" charset="0"/>
              <a:buChar char="•"/>
            </a:pPr>
            <a:endParaRPr lang="en-AU" baseline="0" dirty="0" smtClean="0"/>
          </a:p>
          <a:p>
            <a:endParaRPr lang="en-AU" baseline="0" dirty="0"/>
          </a:p>
          <a:p>
            <a:endParaRPr lang="en-AU" baseline="0" dirty="0"/>
          </a:p>
          <a:p>
            <a:endParaRPr lang="en-AU" b="1" baseline="0" dirty="0"/>
          </a:p>
          <a:p>
            <a:r>
              <a:rPr lang="en-AU" b="1" baseline="0" dirty="0" smtClean="0"/>
              <a:t>What you can say:</a:t>
            </a:r>
            <a:endParaRPr lang="en-AU" b="1" baseline="0" dirty="0"/>
          </a:p>
          <a:p>
            <a:endParaRPr lang="en-AU" baseline="0" dirty="0"/>
          </a:p>
          <a:p>
            <a:r>
              <a:rPr lang="en-AU" baseline="0" dirty="0"/>
              <a:t>When someone comes to see you, </a:t>
            </a:r>
            <a:r>
              <a:rPr lang="en-AU" baseline="0" dirty="0" smtClean="0"/>
              <a:t>you can </a:t>
            </a:r>
            <a:r>
              <a:rPr lang="en-AU" baseline="0" dirty="0"/>
              <a:t>let them wait </a:t>
            </a:r>
            <a:r>
              <a:rPr lang="en-AU" baseline="0" dirty="0" smtClean="0"/>
              <a:t>outside.</a:t>
            </a:r>
          </a:p>
          <a:p>
            <a:endParaRPr lang="en-AU" baseline="0" dirty="0" smtClean="0"/>
          </a:p>
          <a:p>
            <a:r>
              <a:rPr lang="en-AU" baseline="0" dirty="0" smtClean="0"/>
              <a:t>Or wait in another room.</a:t>
            </a:r>
          </a:p>
          <a:p>
            <a:endParaRPr lang="en-AU" baseline="0" dirty="0" smtClean="0"/>
          </a:p>
          <a:p>
            <a:r>
              <a:rPr lang="en-AU" baseline="0" dirty="0" smtClean="0"/>
              <a:t>Where it is quiet. </a:t>
            </a:r>
          </a:p>
          <a:p>
            <a:endParaRPr lang="en-AU" baseline="0" dirty="0"/>
          </a:p>
          <a:p>
            <a:endParaRPr lang="en-AU" baseline="0" dirty="0" smtClean="0"/>
          </a:p>
          <a:p>
            <a:endParaRPr lang="en-AU" baseline="0" dirty="0"/>
          </a:p>
          <a:p>
            <a:r>
              <a:rPr lang="en-AU" baseline="0" dirty="0"/>
              <a:t>You can </a:t>
            </a:r>
            <a:r>
              <a:rPr lang="en-AU" baseline="0" dirty="0" smtClean="0"/>
              <a:t>help </a:t>
            </a:r>
            <a:r>
              <a:rPr lang="en-AU" baseline="0" dirty="0"/>
              <a:t>me to use a personal health record.</a:t>
            </a:r>
          </a:p>
          <a:p>
            <a:endParaRPr lang="en-AU" baseline="0" dirty="0"/>
          </a:p>
          <a:p>
            <a:r>
              <a:rPr lang="en-AU" baseline="0" dirty="0"/>
              <a:t>A lot of people with intellectual disability see a lot of different </a:t>
            </a:r>
            <a:r>
              <a:rPr lang="en-AU" baseline="0" dirty="0" smtClean="0"/>
              <a:t>doctors</a:t>
            </a:r>
          </a:p>
          <a:p>
            <a:endParaRPr lang="en-AU" baseline="0" dirty="0" smtClean="0"/>
          </a:p>
          <a:p>
            <a:r>
              <a:rPr lang="en-AU" baseline="0" dirty="0" smtClean="0"/>
              <a:t>A record can </a:t>
            </a:r>
            <a:r>
              <a:rPr lang="en-AU" baseline="0" dirty="0"/>
              <a:t>help us communicate with all of them. </a:t>
            </a:r>
            <a:endParaRPr lang="en-AU" baseline="0" dirty="0" smtClean="0"/>
          </a:p>
          <a:p>
            <a:endParaRPr lang="en-AU" baseline="0" dirty="0"/>
          </a:p>
          <a:p>
            <a:endParaRPr lang="en-AU" baseline="0" dirty="0"/>
          </a:p>
          <a:p>
            <a:endParaRPr lang="en-AU" baseline="0" dirty="0"/>
          </a:p>
          <a:p>
            <a:r>
              <a:rPr lang="en-AU" baseline="0" dirty="0"/>
              <a:t>The my health record is one type</a:t>
            </a:r>
            <a:r>
              <a:rPr lang="en-AU" baseline="0" dirty="0" smtClean="0"/>
              <a:t>.</a:t>
            </a:r>
          </a:p>
          <a:p>
            <a:endParaRPr lang="en-AU" baseline="0" dirty="0" smtClean="0"/>
          </a:p>
          <a:p>
            <a:endParaRPr lang="en-AU" baseline="0" dirty="0" smtClean="0"/>
          </a:p>
          <a:p>
            <a:r>
              <a:rPr lang="en-AU" baseline="0" dirty="0" smtClean="0"/>
              <a:t>But not every one uses it.</a:t>
            </a:r>
            <a:endParaRPr lang="en-AU" baseline="0" dirty="0"/>
          </a:p>
          <a:p>
            <a:endParaRPr lang="en-AU" baseline="0" dirty="0"/>
          </a:p>
          <a:p>
            <a:endParaRPr lang="en-AU" baseline="0" dirty="0"/>
          </a:p>
          <a:p>
            <a:r>
              <a:rPr lang="en-AU" baseline="0" dirty="0"/>
              <a:t>There are also other ones made for people with intellectual disability. </a:t>
            </a:r>
          </a:p>
          <a:p>
            <a:endParaRPr lang="en-AU" baseline="0" dirty="0"/>
          </a:p>
          <a:p>
            <a:endParaRPr lang="en-AU" baseline="0" dirty="0"/>
          </a:p>
          <a:p>
            <a:r>
              <a:rPr lang="en-AU" baseline="0" dirty="0"/>
              <a:t>Like this one, the My Health Matters </a:t>
            </a:r>
            <a:r>
              <a:rPr lang="en-AU" baseline="0" dirty="0" smtClean="0"/>
              <a:t>folder.</a:t>
            </a:r>
            <a:endParaRPr lang="en-AU" baseline="0" dirty="0"/>
          </a:p>
          <a:p>
            <a:endParaRPr lang="en-AU" baseline="0" dirty="0"/>
          </a:p>
          <a:p>
            <a:endParaRPr lang="en-AU" baseline="0" dirty="0"/>
          </a:p>
          <a:p>
            <a:r>
              <a:rPr lang="en-AU" baseline="0" dirty="0"/>
              <a:t>After the workshop we are going to email you </a:t>
            </a:r>
            <a:r>
              <a:rPr lang="en-AU" baseline="0" dirty="0" smtClean="0"/>
              <a:t>a link to it. </a:t>
            </a:r>
            <a:endParaRPr lang="en-AU" baseline="0" dirty="0"/>
          </a:p>
          <a:p>
            <a:pPr lvl="1"/>
            <a:endParaRPr lang="en-AU" baseline="0" dirty="0"/>
          </a:p>
          <a:p>
            <a:pPr lvl="1"/>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endParaRPr lang="en-AU" baseline="0" dirty="0"/>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26</a:t>
            </a:fld>
            <a:endParaRPr lang="en-AU" dirty="0"/>
          </a:p>
        </p:txBody>
      </p:sp>
    </p:spTree>
    <p:extLst>
      <p:ext uri="{BB962C8B-B14F-4D97-AF65-F5344CB8AC3E}">
        <p14:creationId xmlns:p14="http://schemas.microsoft.com/office/powerpoint/2010/main" val="1386453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dirty="0"/>
              <a:t>S19C  Talk to ME</a:t>
            </a:r>
          </a:p>
          <a:p>
            <a:pPr lvl="0"/>
            <a:endParaRPr lang="en-AU" b="1" dirty="0"/>
          </a:p>
          <a:p>
            <a:pPr lvl="0"/>
            <a:r>
              <a:rPr lang="en-AU" b="1" dirty="0"/>
              <a:t>Suggested time: 1 - 2</a:t>
            </a:r>
            <a:r>
              <a:rPr lang="en-AU" b="1" baseline="0" dirty="0"/>
              <a:t> minutes</a:t>
            </a:r>
          </a:p>
          <a:p>
            <a:pPr lvl="0"/>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u="sng"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This slide can be </a:t>
            </a:r>
            <a:r>
              <a:rPr lang="en-AU" i="0" baseline="0" dirty="0"/>
              <a:t>led by a co-facilitator with intellectual disability.  </a:t>
            </a:r>
            <a:endParaRPr lang="en-AU" i="0" baseline="0" dirty="0" smtClean="0"/>
          </a:p>
          <a:p>
            <a:pPr lvl="1"/>
            <a:endParaRPr lang="en-AU" b="1" dirty="0"/>
          </a:p>
          <a:p>
            <a:r>
              <a:rPr lang="en-AU" sz="1200" b="1" kern="1200" dirty="0">
                <a:solidFill>
                  <a:schemeClr val="tx1"/>
                </a:solidFill>
                <a:effectLst/>
                <a:latin typeface="+mn-lt"/>
                <a:ea typeface="+mn-ea"/>
                <a:cs typeface="+mn-cs"/>
              </a:rPr>
              <a:t>Key </a:t>
            </a:r>
            <a:r>
              <a:rPr lang="en-AU" sz="1200" b="1" kern="1200" dirty="0" smtClean="0">
                <a:solidFill>
                  <a:schemeClr val="tx1"/>
                </a:solidFill>
                <a:effectLst/>
                <a:latin typeface="+mn-lt"/>
                <a:ea typeface="+mn-ea"/>
                <a:cs typeface="+mn-cs"/>
              </a:rPr>
              <a:t>points:</a:t>
            </a:r>
            <a:endParaRPr lang="en-AU" sz="1200" b="1" kern="1200" dirty="0">
              <a:solidFill>
                <a:schemeClr val="tx1"/>
              </a:solidFill>
              <a:effectLst/>
              <a:latin typeface="+mn-lt"/>
              <a:ea typeface="+mn-ea"/>
              <a:cs typeface="+mn-cs"/>
            </a:endParaRPr>
          </a:p>
          <a:p>
            <a:endParaRPr lang="en-AU"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b="0" dirty="0" smtClean="0"/>
              <a:t>Talk </a:t>
            </a:r>
            <a:r>
              <a:rPr lang="en-AU" b="0" dirty="0"/>
              <a:t>to </a:t>
            </a:r>
            <a:r>
              <a:rPr lang="en-AU" b="0" dirty="0" smtClean="0"/>
              <a:t>ME</a:t>
            </a:r>
            <a:endParaRPr lang="en-AU" b="0" baseline="0" dirty="0" smtClean="0"/>
          </a:p>
          <a:p>
            <a:pPr marL="171450" lvl="0" indent="-171450">
              <a:buFont typeface="Arial" panose="020B0604020202020204" pitchFamily="34" charset="0"/>
              <a:buChar char="•"/>
            </a:pPr>
            <a:r>
              <a:rPr lang="en-AU" b="0" baseline="0" dirty="0" smtClean="0"/>
              <a:t>Ask before you touch me</a:t>
            </a:r>
            <a:endParaRPr lang="en-AU" b="0" baseline="0" dirty="0"/>
          </a:p>
          <a:p>
            <a:pPr marL="171450" lvl="0" indent="-171450">
              <a:buFont typeface="Arial" panose="020B0604020202020204" pitchFamily="34" charset="0"/>
              <a:buChar char="•"/>
            </a:pPr>
            <a:r>
              <a:rPr lang="en-AU" b="0" baseline="0" dirty="0" smtClean="0"/>
              <a:t>Use easy </a:t>
            </a:r>
            <a:r>
              <a:rPr lang="en-AU" b="0" baseline="0" dirty="0"/>
              <a:t>words</a:t>
            </a:r>
          </a:p>
          <a:p>
            <a:pPr marL="171450" lvl="0" indent="-171450">
              <a:buFont typeface="Arial" panose="020B0604020202020204" pitchFamily="34" charset="0"/>
              <a:buChar char="•"/>
            </a:pPr>
            <a:r>
              <a:rPr lang="en-AU" b="0" baseline="0" dirty="0"/>
              <a:t>Check we understand</a:t>
            </a:r>
          </a:p>
          <a:p>
            <a:pPr lvl="1"/>
            <a:endParaRPr lang="en-AU" b="1" dirty="0"/>
          </a:p>
          <a:p>
            <a:pPr lvl="0"/>
            <a:r>
              <a:rPr lang="en-AU" b="1" dirty="0" smtClean="0"/>
              <a:t>What you can say:</a:t>
            </a:r>
            <a:endParaRPr lang="en-AU" b="1" dirty="0"/>
          </a:p>
          <a:p>
            <a:pPr lvl="0"/>
            <a:endParaRPr lang="en-AU" b="0" dirty="0"/>
          </a:p>
          <a:p>
            <a:pPr lvl="0"/>
            <a:r>
              <a:rPr lang="en-AU" b="0" baseline="0" dirty="0"/>
              <a:t>The most important thing you can do when I see you is to t</a:t>
            </a:r>
            <a:r>
              <a:rPr lang="en-AU" b="0" dirty="0"/>
              <a:t>alk to </a:t>
            </a:r>
            <a:r>
              <a:rPr lang="en-AU" b="0" dirty="0" smtClean="0"/>
              <a:t>me.</a:t>
            </a:r>
          </a:p>
          <a:p>
            <a:pPr lvl="0"/>
            <a:endParaRPr lang="en-AU" b="0" dirty="0" smtClean="0"/>
          </a:p>
          <a:p>
            <a:pPr lvl="0"/>
            <a:r>
              <a:rPr lang="en-AU" b="0" dirty="0" smtClean="0"/>
              <a:t>Not </a:t>
            </a:r>
            <a:r>
              <a:rPr lang="en-AU" b="0" dirty="0"/>
              <a:t>just my support person. </a:t>
            </a:r>
            <a:endParaRPr lang="en-AU" b="0" dirty="0" smtClean="0"/>
          </a:p>
          <a:p>
            <a:pPr lvl="0"/>
            <a:endParaRPr lang="en-AU" b="0" dirty="0" smtClean="0"/>
          </a:p>
          <a:p>
            <a:pPr lvl="0"/>
            <a:r>
              <a:rPr lang="en-AU" b="0" dirty="0" smtClean="0"/>
              <a:t>It </a:t>
            </a:r>
            <a:r>
              <a:rPr lang="en-AU" b="0" dirty="0"/>
              <a:t>does not matter</a:t>
            </a:r>
            <a:r>
              <a:rPr lang="en-AU" b="0" baseline="0" dirty="0"/>
              <a:t> whether someone can speak, you still say Hi to them. </a:t>
            </a:r>
            <a:endParaRPr lang="en-AU" b="0" baseline="0" dirty="0" smtClean="0"/>
          </a:p>
          <a:p>
            <a:pPr lvl="0"/>
            <a:endParaRPr lang="en-AU" b="0" baseline="0" dirty="0" smtClean="0"/>
          </a:p>
          <a:p>
            <a:pPr lvl="0"/>
            <a:endParaRPr lang="en-AU" b="0" baseline="0" dirty="0" smtClean="0"/>
          </a:p>
          <a:p>
            <a:pPr lvl="0"/>
            <a:endParaRPr lang="en-AU" b="0" dirty="0" smtClean="0"/>
          </a:p>
          <a:p>
            <a:pPr lvl="0"/>
            <a:r>
              <a:rPr lang="en-AU" b="0" dirty="0" smtClean="0"/>
              <a:t>This</a:t>
            </a:r>
            <a:r>
              <a:rPr lang="en-AU" b="0" baseline="0" dirty="0" smtClean="0"/>
              <a:t> </a:t>
            </a:r>
            <a:r>
              <a:rPr lang="en-AU" b="0" baseline="0" dirty="0"/>
              <a:t>is not a reasonable adjustment – it is what you would do for everyone else. </a:t>
            </a:r>
            <a:endParaRPr lang="en-AU" b="0" baseline="0" dirty="0" smtClean="0"/>
          </a:p>
          <a:p>
            <a:pPr lvl="0"/>
            <a:endParaRPr lang="en-AU" b="0" baseline="0" dirty="0" smtClean="0"/>
          </a:p>
          <a:p>
            <a:pPr lvl="0"/>
            <a:r>
              <a:rPr lang="en-AU" b="0" baseline="0" dirty="0" smtClean="0"/>
              <a:t>So </a:t>
            </a:r>
            <a:r>
              <a:rPr lang="en-AU" baseline="0" dirty="0"/>
              <a:t>please do it for me, too. </a:t>
            </a:r>
            <a:endParaRPr lang="en-AU" baseline="0" dirty="0" smtClean="0"/>
          </a:p>
          <a:p>
            <a:pPr lvl="0"/>
            <a:endParaRPr lang="en-AU" baseline="0" dirty="0" smtClean="0"/>
          </a:p>
          <a:p>
            <a:pPr lvl="0"/>
            <a:r>
              <a:rPr lang="en-AU" baseline="0" dirty="0" smtClean="0"/>
              <a:t>And </a:t>
            </a:r>
            <a:r>
              <a:rPr lang="en-AU" baseline="0" dirty="0"/>
              <a:t>then </a:t>
            </a:r>
            <a:r>
              <a:rPr lang="en-AU" baseline="0" dirty="0" smtClean="0"/>
              <a:t>ask me if you can talk to </a:t>
            </a:r>
            <a:r>
              <a:rPr lang="en-AU" baseline="0" dirty="0"/>
              <a:t>my support </a:t>
            </a:r>
            <a:r>
              <a:rPr lang="en-AU" baseline="0" dirty="0" smtClean="0"/>
              <a:t>person. </a:t>
            </a:r>
          </a:p>
          <a:p>
            <a:pPr lvl="0"/>
            <a:endParaRPr lang="en-AU" baseline="0" dirty="0" smtClean="0"/>
          </a:p>
          <a:p>
            <a:pPr lvl="0"/>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FF0000"/>
                </a:solidFill>
              </a:rPr>
              <a:t>Tell me </a:t>
            </a:r>
            <a:r>
              <a:rPr lang="en-US" i="0" baseline="0" dirty="0">
                <a:solidFill>
                  <a:srgbClr val="FF0000"/>
                </a:solidFill>
              </a:rPr>
              <a:t>what you want to </a:t>
            </a:r>
            <a:r>
              <a:rPr lang="en-US" i="0" baseline="0" dirty="0" smtClean="0">
                <a:solidFill>
                  <a:srgbClr val="FF0000"/>
                </a:solidFill>
              </a:rPr>
              <a:t>do before you touch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FF0000"/>
                </a:solidFill>
              </a:rPr>
              <a:t>Ask me if it is 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FF0000"/>
                </a:solidFill>
              </a:rPr>
              <a:t> </a:t>
            </a:r>
            <a:endParaRPr lang="en-US" i="0" baseline="0" dirty="0">
              <a:solidFill>
                <a:srgbClr val="FF0000"/>
              </a:solidFill>
            </a:endParaRPr>
          </a:p>
          <a:p>
            <a:pPr lvl="0"/>
            <a:endParaRPr lang="en-AU" i="0" baseline="0" dirty="0"/>
          </a:p>
          <a:p>
            <a:pPr lvl="0"/>
            <a:r>
              <a:rPr lang="en-AU" i="0" baseline="0" dirty="0"/>
              <a:t>When you talk to </a:t>
            </a:r>
            <a:r>
              <a:rPr lang="en-AU" i="0" baseline="0" dirty="0" smtClean="0"/>
              <a:t>me:</a:t>
            </a:r>
            <a:endParaRPr lang="en-AU" i="0" baseline="0" dirty="0"/>
          </a:p>
          <a:p>
            <a:pPr lvl="0"/>
            <a:endParaRPr lang="en-AU" i="0" baseline="0" dirty="0"/>
          </a:p>
          <a:p>
            <a:pPr marL="171450" lvl="0" indent="-171450">
              <a:buFont typeface="Arial" panose="020B0604020202020204" pitchFamily="34" charset="0"/>
              <a:buChar char="•"/>
            </a:pPr>
            <a:r>
              <a:rPr lang="en-US" i="0" baseline="0" dirty="0">
                <a:solidFill>
                  <a:srgbClr val="FF0000"/>
                </a:solidFill>
              </a:rPr>
              <a:t>Break it down into smaller </a:t>
            </a:r>
            <a:r>
              <a:rPr lang="en-US" i="0" baseline="0" dirty="0" smtClean="0">
                <a:solidFill>
                  <a:srgbClr val="FF0000"/>
                </a:solidFill>
              </a:rPr>
              <a:t>bits</a:t>
            </a:r>
          </a:p>
          <a:p>
            <a:pPr marL="171450" lvl="0" indent="-171450">
              <a:buFont typeface="Arial" panose="020B0604020202020204" pitchFamily="34" charset="0"/>
              <a:buChar char="•"/>
            </a:pPr>
            <a:endParaRPr lang="en-US" i="0" baseline="0" dirty="0" smtClean="0">
              <a:solidFill>
                <a:srgbClr val="FF0000"/>
              </a:solidFill>
            </a:endParaRPr>
          </a:p>
          <a:p>
            <a:pPr marL="171450" lvl="0" indent="-171450">
              <a:buFont typeface="Arial" panose="020B0604020202020204" pitchFamily="34" charset="0"/>
              <a:buChar char="•"/>
            </a:pPr>
            <a:r>
              <a:rPr lang="en-US" i="0" baseline="0" dirty="0" smtClean="0">
                <a:solidFill>
                  <a:srgbClr val="FF0000"/>
                </a:solidFill>
              </a:rPr>
              <a:t>Use </a:t>
            </a:r>
            <a:r>
              <a:rPr lang="en-US" i="0" baseline="0" dirty="0">
                <a:solidFill>
                  <a:srgbClr val="FF0000"/>
                </a:solidFill>
              </a:rPr>
              <a:t>easy </a:t>
            </a:r>
            <a:r>
              <a:rPr lang="en-US" i="0" baseline="0" dirty="0" smtClean="0">
                <a:solidFill>
                  <a:srgbClr val="FF0000"/>
                </a:solidFill>
              </a:rPr>
              <a:t>words</a:t>
            </a:r>
          </a:p>
          <a:p>
            <a:pPr marL="171450" lvl="0" indent="-171450">
              <a:buFont typeface="Arial" panose="020B0604020202020204" pitchFamily="34" charset="0"/>
              <a:buChar char="•"/>
            </a:pPr>
            <a:endParaRPr lang="en-US" i="0" dirty="0">
              <a:solidFill>
                <a:srgbClr val="FF0000"/>
              </a:solidFill>
              <a:cs typeface="Calibri"/>
            </a:endParaRPr>
          </a:p>
          <a:p>
            <a:pPr marL="171450" lvl="0" indent="-171450">
              <a:buFont typeface="Arial" panose="020B0604020202020204" pitchFamily="34" charset="0"/>
              <a:buChar char="•"/>
            </a:pPr>
            <a:r>
              <a:rPr lang="en-US" i="0" baseline="0" dirty="0" smtClean="0"/>
              <a:t>Talk about 1 point </a:t>
            </a:r>
            <a:r>
              <a:rPr lang="en-US" i="0" baseline="0" dirty="0"/>
              <a:t>at a </a:t>
            </a:r>
            <a:r>
              <a:rPr lang="en-US" i="0" baseline="0" dirty="0" smtClean="0"/>
              <a:t>time</a:t>
            </a:r>
          </a:p>
          <a:p>
            <a:pPr marL="171450" lvl="0" indent="-171450">
              <a:buFont typeface="Arial" panose="020B0604020202020204" pitchFamily="34" charset="0"/>
              <a:buChar char="•"/>
            </a:pPr>
            <a:endParaRPr lang="en-US"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solidFill>
                  <a:srgbClr val="FF0000"/>
                </a:solidFill>
              </a:rPr>
              <a:t>Check we understand each other</a:t>
            </a:r>
          </a:p>
          <a:p>
            <a:pPr marL="0" lvl="0" indent="0">
              <a:buFont typeface="Arial" panose="020B0604020202020204" pitchFamily="34" charset="0"/>
              <a:buNone/>
            </a:pPr>
            <a:endParaRPr lang="en-US" i="0" baseline="0" dirty="0" smtClean="0">
              <a:solidFill>
                <a:srgbClr val="FF0000"/>
              </a:solidFill>
            </a:endParaRPr>
          </a:p>
          <a:p>
            <a:pPr marL="0" lvl="0" indent="0">
              <a:buFont typeface="Arial" panose="020B0604020202020204" pitchFamily="34" charset="0"/>
              <a:buNone/>
            </a:pPr>
            <a:endParaRPr lang="en-US" i="0" baseline="0" dirty="0" smtClean="0">
              <a:solidFill>
                <a:srgbClr val="FF0000"/>
              </a:solidFill>
            </a:endParaRPr>
          </a:p>
          <a:p>
            <a:pPr marL="0" lvl="0" indent="0">
              <a:buFont typeface="Arial" panose="020B0604020202020204" pitchFamily="34" charset="0"/>
              <a:buNone/>
            </a:pPr>
            <a:endParaRPr lang="en-US" i="0" baseline="0" dirty="0" smtClean="0">
              <a:solidFill>
                <a:srgbClr val="FF0000"/>
              </a:solidFill>
            </a:endParaRPr>
          </a:p>
          <a:p>
            <a:pPr marL="0" lvl="0" indent="0">
              <a:buFont typeface="Arial" panose="020B0604020202020204" pitchFamily="34" charset="0"/>
              <a:buNone/>
            </a:pPr>
            <a:r>
              <a:rPr lang="en-US" i="0" baseline="0" dirty="0" smtClean="0">
                <a:solidFill>
                  <a:srgbClr val="FF0000"/>
                </a:solidFill>
              </a:rPr>
              <a:t>Another thing:</a:t>
            </a:r>
          </a:p>
          <a:p>
            <a:pPr marL="0" lvl="0" indent="0">
              <a:buFont typeface="Arial" panose="020B0604020202020204" pitchFamily="34" charset="0"/>
              <a:buNone/>
            </a:pPr>
            <a:endParaRPr lang="en-US" i="0" baseline="0" dirty="0" smtClean="0"/>
          </a:p>
          <a:p>
            <a:pPr marL="0" lvl="0" indent="0">
              <a:buFont typeface="Arial" panose="020B0604020202020204" pitchFamily="34" charset="0"/>
              <a:buNone/>
            </a:pPr>
            <a:r>
              <a:rPr lang="en-US" i="0" baseline="0" dirty="0" smtClean="0"/>
              <a:t>Explain </a:t>
            </a:r>
            <a:r>
              <a:rPr lang="en-US" i="0" baseline="0" dirty="0"/>
              <a:t>why you need to ask something if it is personal. </a:t>
            </a:r>
          </a:p>
          <a:p>
            <a:endParaRPr lang="en-AU" i="0" baseline="0" dirty="0">
              <a:solidFill>
                <a:schemeClr val="tx1"/>
              </a:solidFill>
            </a:endParaRPr>
          </a:p>
          <a:p>
            <a:endParaRPr lang="en-AU" i="0" baseline="0" dirty="0">
              <a:solidFill>
                <a:schemeClr val="tx1"/>
              </a:solidFill>
            </a:endParaRPr>
          </a:p>
          <a:p>
            <a:endParaRPr lang="en-US" i="1" baseline="0" dirty="0">
              <a:solidFill>
                <a:srgbClr val="FF0000"/>
              </a:solidFill>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27</a:t>
            </a:fld>
            <a:endParaRPr lang="en-AU" dirty="0"/>
          </a:p>
        </p:txBody>
      </p:sp>
    </p:spTree>
    <p:extLst>
      <p:ext uri="{BB962C8B-B14F-4D97-AF65-F5344CB8AC3E}">
        <p14:creationId xmlns:p14="http://schemas.microsoft.com/office/powerpoint/2010/main" val="1403264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r>
              <a:rPr lang="en-US" b="1" dirty="0"/>
              <a:t>S103P Visual</a:t>
            </a:r>
            <a:r>
              <a:rPr lang="en-US" sz="1200" b="1" i="0" u="none" strike="noStrike" kern="1200" baseline="0" dirty="0">
                <a:solidFill>
                  <a:schemeClr val="tx1"/>
                </a:solidFill>
                <a:latin typeface="+mn-lt"/>
                <a:ea typeface="+mn-ea"/>
                <a:cs typeface="+mn-cs"/>
              </a:rPr>
              <a:t> aids</a:t>
            </a:r>
            <a:endParaRPr lang="en-US" dirty="0">
              <a:ea typeface="+mn-ea"/>
              <a:cs typeface="+mn-cs"/>
            </a:endParaRPr>
          </a:p>
          <a:p>
            <a:endParaRPr lang="en-US" b="1" dirty="0"/>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Suggested time: 1 minute</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sng" strike="noStrike" kern="1200" baseline="0" dirty="0">
                <a:solidFill>
                  <a:schemeClr val="tx1"/>
                </a:solidFill>
                <a:latin typeface="+mn-lt"/>
                <a:ea typeface="+mn-ea"/>
                <a:cs typeface="+mn-cs"/>
              </a:rPr>
              <a:t>Notes: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This slide can be </a:t>
            </a:r>
            <a:r>
              <a:rPr lang="en-AU" i="0" baseline="0" dirty="0"/>
              <a:t>led by a co-facilitator with intellectual disability.  </a:t>
            </a:r>
            <a:r>
              <a:rPr lang="en-AU" b="0" baseline="0" dirty="0"/>
              <a:t>The speaker notes can be adjusted as desired. </a:t>
            </a:r>
            <a:endParaRPr lang="en-AU"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This </a:t>
            </a:r>
            <a:r>
              <a:rPr lang="en-AU" b="0" baseline="0" dirty="0"/>
              <a:t>slide is an alternative to the Visual aids slide used with other health professionals. If the co-facilitator with intellectual disability presents this slide, they will need to do additional preparation to create their script for it, or use the optional script below. </a:t>
            </a:r>
            <a:r>
              <a:rPr lang="en-AU" b="0" baseline="0" dirty="0" smtClean="0"/>
              <a:t>See the Easy Read co-facilitator guide for this information in easy read so as to support the co-facilitator as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If it is a challenge to use this slide, it is also acceptable to use the script for slide S20C. </a:t>
            </a:r>
            <a:endParaRPr lang="en-AU" b="0" baseline="0" dirty="0"/>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Brief Speaker notes: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Models, pointing to self</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Optional script:</a:t>
            </a: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You can also use </a:t>
            </a:r>
            <a:r>
              <a:rPr lang="en-US" b="0" i="0" baseline="0" dirty="0">
                <a:solidFill>
                  <a:srgbClr val="FF0000"/>
                </a:solidFill>
              </a:rPr>
              <a:t>visuals to communicate. </a:t>
            </a:r>
            <a:endParaRPr lang="en-US" b="0" i="0" baseline="0" dirty="0" smtClean="0">
              <a:solidFill>
                <a:srgbClr val="FF0000"/>
              </a:solidFill>
            </a:endParaRPr>
          </a:p>
          <a:p>
            <a:pPr marL="0" indent="0">
              <a:buFont typeface="Arial" panose="020B0604020202020204" pitchFamily="34" charset="0"/>
              <a:buNone/>
            </a:pPr>
            <a:endParaRPr lang="en-US" b="0" i="0" baseline="0" dirty="0">
              <a:solidFill>
                <a:srgbClr val="FF0000"/>
              </a:solidFill>
            </a:endParaRPr>
          </a:p>
          <a:p>
            <a:pPr marL="0" indent="0">
              <a:buFont typeface="Arial" panose="020B0604020202020204" pitchFamily="34" charset="0"/>
              <a:buNone/>
            </a:pPr>
            <a:r>
              <a:rPr lang="en-US" b="0" i="0" baseline="0" dirty="0">
                <a:solidFill>
                  <a:srgbClr val="FF0000"/>
                </a:solidFill>
              </a:rPr>
              <a:t>Here is an example. </a:t>
            </a:r>
            <a:endParaRPr lang="en-US" b="0" i="0" baseline="0" dirty="0" smtClean="0">
              <a:solidFill>
                <a:srgbClr val="FF0000"/>
              </a:solidFill>
            </a:endParaRPr>
          </a:p>
          <a:p>
            <a:pPr marL="0" indent="0">
              <a:buFont typeface="Arial" panose="020B0604020202020204" pitchFamily="34" charset="0"/>
              <a:buNone/>
            </a:pPr>
            <a:endParaRPr lang="en-US" b="0" i="0" baseline="0" dirty="0">
              <a:solidFill>
                <a:srgbClr val="FF0000"/>
              </a:solidFill>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You can use a model to show me. </a:t>
            </a: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It does not have to be </a:t>
            </a:r>
            <a:r>
              <a:rPr lang="en-US" sz="1200" b="0" i="0" u="none" strike="noStrike" kern="1200" baseline="0" dirty="0" smtClean="0">
                <a:solidFill>
                  <a:schemeClr val="tx1"/>
                </a:solidFill>
                <a:latin typeface="+mn-lt"/>
                <a:ea typeface="+mn-ea"/>
                <a:cs typeface="+mn-cs"/>
              </a:rPr>
              <a:t>big.</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You can also show me what you will do to my teeth, but on your hand</a:t>
            </a:r>
            <a:r>
              <a:rPr lang="en-US" sz="1200" b="0" i="0" u="none" strike="noStrike" kern="1200" baseline="0" dirty="0" smtClean="0">
                <a:solidFill>
                  <a:schemeClr val="tx1"/>
                </a:solidFill>
                <a:latin typeface="+mn-lt"/>
                <a:ea typeface="+mn-ea"/>
                <a:cs typeface="+mn-cs"/>
              </a:rPr>
              <a:t>.</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Then on my hand so I know what it feels like. </a:t>
            </a:r>
            <a:endParaRPr lang="en-US" b="0" i="0" baseline="0" dirty="0">
              <a:solidFill>
                <a:srgbClr val="FF0000"/>
              </a:solidFill>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We </a:t>
            </a:r>
            <a:r>
              <a:rPr lang="en-US" sz="1200" b="0" i="0" u="none" strike="noStrike" kern="1200" baseline="0" dirty="0">
                <a:solidFill>
                  <a:schemeClr val="tx1"/>
                </a:solidFill>
                <a:latin typeface="+mn-lt"/>
                <a:ea typeface="+mn-ea"/>
                <a:cs typeface="+mn-cs"/>
              </a:rPr>
              <a:t>will send you links to where you can find resources like these.</a:t>
            </a:r>
          </a:p>
        </p:txBody>
      </p:sp>
      <p:sp>
        <p:nvSpPr>
          <p:cNvPr id="4" name="Slide Number Placeholder 3"/>
          <p:cNvSpPr>
            <a:spLocks noGrp="1"/>
          </p:cNvSpPr>
          <p:nvPr>
            <p:ph type="sldNum" sz="quarter" idx="10"/>
          </p:nvPr>
        </p:nvSpPr>
        <p:spPr/>
        <p:txBody>
          <a:bodyPr/>
          <a:lstStyle/>
          <a:p>
            <a:fld id="{E75CE465-CFEE-44BC-B1E0-F375E7C60359}" type="slidenum">
              <a:rPr lang="en-AU" smtClean="0"/>
              <a:t>28</a:t>
            </a:fld>
            <a:endParaRPr lang="en-AU" dirty="0"/>
          </a:p>
        </p:txBody>
      </p:sp>
    </p:spTree>
    <p:extLst>
      <p:ext uri="{BB962C8B-B14F-4D97-AF65-F5344CB8AC3E}">
        <p14:creationId xmlns:p14="http://schemas.microsoft.com/office/powerpoint/2010/main" val="2821998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r>
              <a:rPr lang="en-US" b="1" dirty="0"/>
              <a:t>S104P Communication</a:t>
            </a:r>
            <a:r>
              <a:rPr lang="en-US" sz="1200" b="1" i="0" u="none" strike="noStrike" kern="1200" baseline="0" dirty="0">
                <a:solidFill>
                  <a:schemeClr val="tx1"/>
                </a:solidFill>
                <a:latin typeface="+mn-lt"/>
                <a:ea typeface="+mn-ea"/>
                <a:cs typeface="+mn-cs"/>
              </a:rPr>
              <a:t> aids</a:t>
            </a:r>
            <a:endParaRPr lang="en-US" dirty="0">
              <a:ea typeface="+mn-ea"/>
              <a:cs typeface="+mn-cs"/>
            </a:endParaRPr>
          </a:p>
          <a:p>
            <a:endParaRPr lang="en-US" b="1" dirty="0"/>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Suggested time: 1 minute</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sng" strike="noStrike" kern="1200" baseline="0" dirty="0">
                <a:solidFill>
                  <a:schemeClr val="tx1"/>
                </a:solidFill>
                <a:latin typeface="+mn-lt"/>
                <a:ea typeface="+mn-ea"/>
                <a:cs typeface="+mn-cs"/>
              </a:rPr>
              <a:t>Notes: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latin typeface="+mn-lt"/>
              </a:rPr>
              <a:t>This slide can be </a:t>
            </a:r>
            <a:r>
              <a:rPr lang="en-AU" i="0" baseline="0" dirty="0">
                <a:latin typeface="+mn-lt"/>
              </a:rPr>
              <a:t>led by a co-facilitator with intellectual disability.  </a:t>
            </a:r>
            <a:r>
              <a:rPr lang="en-AU" b="0" baseline="0" dirty="0">
                <a:latin typeface="+mn-lt"/>
              </a:rPr>
              <a:t>The speaker notes can be adjusted as desired. See the </a:t>
            </a:r>
            <a:r>
              <a:rPr lang="en-AU" b="0" baseline="0" dirty="0" smtClean="0">
                <a:latin typeface="+mn-lt"/>
              </a:rPr>
              <a:t>Easy Read co-facilitator guide </a:t>
            </a:r>
            <a:r>
              <a:rPr lang="en-AU" b="0" baseline="0" dirty="0">
                <a:latin typeface="+mn-lt"/>
              </a:rPr>
              <a:t>for this information in easy read so as to support the co-facilitator to use their own words.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This slide is an alternative to the communication aids slide used with other health professionals. The script is identical but the image is tailored for dentists.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If it is a challenge to use this slide, it is acceptable to use slide S21C.</a:t>
            </a: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Brief Speaker notes: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Easy read</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Optional script:</a:t>
            </a: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Easy read sheets are terrific</a:t>
            </a:r>
            <a:r>
              <a:rPr lang="en-US" sz="1200" b="0" i="0" u="none" strike="noStrike" kern="1200" baseline="0" dirty="0" smtClean="0">
                <a:solidFill>
                  <a:schemeClr val="tx1"/>
                </a:solidFill>
                <a:latin typeface="+mn-lt"/>
                <a:ea typeface="+mn-ea"/>
                <a:cs typeface="+mn-cs"/>
              </a:rPr>
              <a:t>.</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latin typeface="+mn-lt"/>
                <a:cs typeface="Arial"/>
              </a:rPr>
              <a:t>They use easy-to-understand language. </a:t>
            </a:r>
            <a:endParaRPr lang="en-US" dirty="0" smtClean="0">
              <a:latin typeface="+mn-lt"/>
              <a:cs typeface="Arial"/>
            </a:endParaRPr>
          </a:p>
          <a:p>
            <a:pPr marL="171450" indent="-171450">
              <a:buFont typeface="Arial" panose="020B0604020202020204" pitchFamily="34" charset="0"/>
              <a:buChar char="•"/>
            </a:pPr>
            <a:endParaRPr lang="en-US" sz="1200" b="0" i="0" dirty="0">
              <a:latin typeface="+mn-lt"/>
              <a:cs typeface="Arial" panose="020B0604020202020204" pitchFamily="34" charset="0"/>
            </a:endParaRPr>
          </a:p>
          <a:p>
            <a:pPr marL="171450" indent="-171450">
              <a:buFont typeface="Arial" panose="020B0604020202020204" pitchFamily="34" charset="0"/>
              <a:buChar char="•"/>
            </a:pPr>
            <a:r>
              <a:rPr lang="en-US" dirty="0">
                <a:latin typeface="+mn-lt"/>
                <a:cs typeface="Arial"/>
              </a:rPr>
              <a:t>They have pictures to explain information</a:t>
            </a:r>
            <a:r>
              <a:rPr lang="en-US" dirty="0" smtClean="0">
                <a:latin typeface="+mn-lt"/>
                <a:cs typeface="Arial"/>
              </a:rPr>
              <a:t>.</a:t>
            </a:r>
          </a:p>
          <a:p>
            <a:pPr marL="171450" indent="-171450">
              <a:buFont typeface="Arial" panose="020B0604020202020204" pitchFamily="34" charset="0"/>
              <a:buChar char="•"/>
            </a:pPr>
            <a:endParaRPr lang="en-US" sz="1200" b="0" i="0" dirty="0">
              <a:latin typeface="+mn-lt"/>
              <a:cs typeface="Arial" panose="020B0604020202020204" pitchFamily="34" charset="0"/>
            </a:endParaRPr>
          </a:p>
          <a:p>
            <a:pPr marL="171450" indent="-171450">
              <a:buFont typeface="Arial" panose="020B0604020202020204" pitchFamily="34" charset="0"/>
              <a:buChar char="•"/>
            </a:pPr>
            <a:r>
              <a:rPr lang="en-US" sz="1200" b="0" i="0" dirty="0">
                <a:latin typeface="+mn-lt"/>
                <a:cs typeface="Arial" panose="020B0604020202020204" pitchFamily="34" charset="0"/>
              </a:rPr>
              <a:t>They are</a:t>
            </a:r>
            <a:r>
              <a:rPr lang="en-US" sz="1200" b="0" i="0" baseline="0" dirty="0">
                <a:latin typeface="+mn-lt"/>
                <a:cs typeface="Arial" panose="020B0604020202020204" pitchFamily="34" charset="0"/>
              </a:rPr>
              <a:t> a great conversation tool. </a:t>
            </a:r>
            <a:endParaRPr lang="en-US" sz="1200" b="0" i="0" baseline="0" dirty="0" smtClean="0">
              <a:latin typeface="+mn-lt"/>
              <a:cs typeface="Arial" panose="020B0604020202020204" pitchFamily="34" charset="0"/>
            </a:endParaRPr>
          </a:p>
          <a:p>
            <a:pPr marL="171450" indent="-171450">
              <a:buFont typeface="Arial" panose="020B0604020202020204" pitchFamily="34" charset="0"/>
              <a:buChar char="•"/>
            </a:pPr>
            <a:endParaRPr lang="en-US" sz="1200" b="0" i="0" baseline="0" dirty="0">
              <a:latin typeface="+mn-lt"/>
              <a:cs typeface="Arial" panose="020B0604020202020204" pitchFamily="34" charset="0"/>
            </a:endParaRPr>
          </a:p>
          <a:p>
            <a:pPr marL="171450" indent="-171450">
              <a:buFont typeface="Arial" panose="020B0604020202020204" pitchFamily="34" charset="0"/>
              <a:buChar char="•"/>
            </a:pPr>
            <a:r>
              <a:rPr lang="en-US" dirty="0">
                <a:latin typeface="+mn-lt"/>
                <a:cs typeface="Arial"/>
              </a:rPr>
              <a:t>This is a picture of a page of easy read</a:t>
            </a:r>
            <a:r>
              <a:rPr lang="en-US" dirty="0" smtClean="0">
                <a:latin typeface="+mn-lt"/>
                <a:cs typeface="Arial"/>
              </a:rPr>
              <a:t>.</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Arial" panose="020B0604020202020204" pitchFamily="34" charset="0"/>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Arial" panose="020B0604020202020204" pitchFamily="34" charset="0"/>
              </a:rPr>
              <a:t>It is about dry mouth.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people also use social stories which are </a:t>
            </a:r>
            <a:r>
              <a:rPr lang="en-AU" sz="1200" b="0" i="0" u="none" strike="noStrike" kern="1200" baseline="0" dirty="0">
                <a:solidFill>
                  <a:schemeClr val="tx1"/>
                </a:solidFill>
                <a:latin typeface="+mn-lt"/>
                <a:ea typeface="+mn-ea"/>
                <a:cs typeface="+mn-cs"/>
              </a:rPr>
              <a:t>short </a:t>
            </a:r>
            <a:r>
              <a:rPr lang="en-AU" sz="1200" b="0" i="0" dirty="0">
                <a:latin typeface="+mn-lt"/>
                <a:cs typeface="Arial" panose="020B0604020202020204" pitchFamily="34" charset="0"/>
              </a:rPr>
              <a:t>stories explain a social situation</a:t>
            </a:r>
          </a:p>
          <a:p>
            <a:pPr marL="285750" indent="-285750">
              <a:buFont typeface="Arial" panose="020B0604020202020204" pitchFamily="34" charset="0"/>
              <a:buChar char="•"/>
            </a:pPr>
            <a:r>
              <a:rPr lang="en-AU" sz="1200" b="0" i="0" dirty="0">
                <a:latin typeface="+mn-lt"/>
                <a:cs typeface="Arial" panose="020B0604020202020204" pitchFamily="34" charset="0"/>
              </a:rPr>
              <a:t>They can be individualised to a person.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5CE465-CFEE-44BC-B1E0-F375E7C60359}" type="slidenum">
              <a:rPr lang="en-AU" smtClean="0"/>
              <a:t>29</a:t>
            </a:fld>
            <a:endParaRPr lang="en-AU" dirty="0"/>
          </a:p>
        </p:txBody>
      </p:sp>
    </p:spTree>
    <p:extLst>
      <p:ext uri="{BB962C8B-B14F-4D97-AF65-F5344CB8AC3E}">
        <p14:creationId xmlns:p14="http://schemas.microsoft.com/office/powerpoint/2010/main" val="217312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S3C   Acknowledgement of Country</a:t>
            </a:r>
            <a:endParaRPr lang="en-AU" sz="1200" kern="1200" dirty="0">
              <a:solidFill>
                <a:schemeClr val="tx1"/>
              </a:solidFill>
              <a:effectLst/>
              <a:latin typeface="+mn-lt"/>
              <a:ea typeface="+mn-ea"/>
              <a:cs typeface="+mn-cs"/>
            </a:endParaRPr>
          </a:p>
          <a:p>
            <a:endParaRPr lang="en-US" b="1" baseline="0" dirty="0"/>
          </a:p>
          <a:p>
            <a:r>
              <a:rPr lang="en-US" b="1" baseline="0" dirty="0"/>
              <a:t>Suggested time: 1 minute. </a:t>
            </a:r>
          </a:p>
          <a:p>
            <a:endParaRPr lang="en-US" baseline="0" dirty="0"/>
          </a:p>
          <a:p>
            <a:r>
              <a:rPr lang="en-US" b="0" u="sng" baseline="0" dirty="0"/>
              <a:t>Notes:</a:t>
            </a:r>
          </a:p>
          <a:p>
            <a:endParaRPr lang="en-US" sz="1200" baseline="0" dirty="0"/>
          </a:p>
          <a:p>
            <a:r>
              <a:rPr lang="en-US" sz="1200" baseline="0" dirty="0" smtClean="0"/>
              <a:t>The co-facilitator with intellectual disability can do the </a:t>
            </a:r>
            <a:r>
              <a:rPr lang="en-US" sz="1200" baseline="0" dirty="0"/>
              <a:t>Acknowledgement of Country. </a:t>
            </a:r>
            <a:endParaRPr lang="en-US" sz="1200" baseline="0" dirty="0" smtClean="0"/>
          </a:p>
          <a:p>
            <a:endParaRPr lang="en-US" sz="1200" baseline="0" dirty="0" smtClean="0"/>
          </a:p>
          <a:p>
            <a:r>
              <a:rPr lang="en-US" sz="1200" baseline="0" dirty="0" smtClean="0"/>
              <a:t>But only if they want to. </a:t>
            </a:r>
          </a:p>
          <a:p>
            <a:endParaRPr lang="en-US" sz="1200" baseline="0" dirty="0"/>
          </a:p>
          <a:p>
            <a:endParaRPr lang="en-US" b="0" baseline="0" dirty="0"/>
          </a:p>
          <a:p>
            <a:endParaRPr lang="en-US" b="1" baseline="0" dirty="0"/>
          </a:p>
          <a:p>
            <a:r>
              <a:rPr lang="en-US" b="1" baseline="0" dirty="0" smtClean="0"/>
              <a:t>Key points:</a:t>
            </a:r>
            <a:endParaRPr lang="en-US" b="1" baseline="0" dirty="0"/>
          </a:p>
          <a:p>
            <a:endParaRPr lang="en-US" b="1" baseline="0" dirty="0"/>
          </a:p>
          <a:p>
            <a:r>
              <a:rPr lang="en-US" b="0" baseline="0" dirty="0" smtClean="0"/>
              <a:t>Acknowledge the first owners of the Country you are on.</a:t>
            </a:r>
          </a:p>
          <a:p>
            <a:endParaRPr lang="en-US" b="0" baseline="0" dirty="0" smtClean="0"/>
          </a:p>
          <a:p>
            <a:endParaRPr lang="en-US" b="0" baseline="0" dirty="0"/>
          </a:p>
          <a:p>
            <a:endParaRPr lang="en-US" b="1" baseline="0" dirty="0"/>
          </a:p>
          <a:p>
            <a:r>
              <a:rPr lang="en-US" b="1" baseline="0" dirty="0" smtClean="0"/>
              <a:t>What you could say:</a:t>
            </a:r>
            <a:endParaRPr lang="en-US" b="1" baseline="0" dirty="0"/>
          </a:p>
          <a:p>
            <a:endParaRPr lang="en-US" baseline="0" dirty="0"/>
          </a:p>
          <a:p>
            <a:r>
              <a:rPr lang="en-US" baseline="0" dirty="0" smtClean="0"/>
              <a:t>I </a:t>
            </a:r>
            <a:r>
              <a:rPr lang="en-US" baseline="0" dirty="0"/>
              <a:t>would like to acknowledge the Aboriginal lands which we are all on.</a:t>
            </a:r>
          </a:p>
          <a:p>
            <a:endParaRPr lang="en-US" baseline="0" dirty="0"/>
          </a:p>
          <a:p>
            <a:r>
              <a:rPr lang="en-US" baseline="0" dirty="0" smtClean="0"/>
              <a:t>I </a:t>
            </a:r>
            <a:r>
              <a:rPr lang="en-US" baseline="0" dirty="0"/>
              <a:t>are meeting on the land of [</a:t>
            </a:r>
            <a:r>
              <a:rPr lang="en-US" b="1" baseline="0" dirty="0"/>
              <a:t>insert name of land you are on</a:t>
            </a:r>
            <a:r>
              <a:rPr lang="en-US" baseline="0" dirty="0"/>
              <a:t>]. </a:t>
            </a:r>
          </a:p>
          <a:p>
            <a:endParaRPr lang="en-US" baseline="0" dirty="0"/>
          </a:p>
          <a:p>
            <a:r>
              <a:rPr lang="en-US" baseline="0" dirty="0" smtClean="0"/>
              <a:t>I </a:t>
            </a:r>
            <a:r>
              <a:rPr lang="en-US" baseline="0" dirty="0"/>
              <a:t>want to pay our respects to Elders past, present and emerging.</a:t>
            </a:r>
          </a:p>
          <a:p>
            <a:endParaRPr lang="en-US" baseline="0" dirty="0"/>
          </a:p>
          <a:p>
            <a:r>
              <a:rPr lang="en-AU" sz="1200" baseline="0" dirty="0"/>
              <a:t>Let us remember that Aboriginal people have been living on this land for a very long time.</a:t>
            </a:r>
          </a:p>
          <a:p>
            <a:endParaRPr lang="en-AU" sz="1200" baseline="0" dirty="0"/>
          </a:p>
          <a:p>
            <a:endParaRPr lang="en-AU" dirty="0"/>
          </a:p>
        </p:txBody>
      </p:sp>
      <p:sp>
        <p:nvSpPr>
          <p:cNvPr id="4" name="Slide Number Placeholder 3"/>
          <p:cNvSpPr>
            <a:spLocks noGrp="1"/>
          </p:cNvSpPr>
          <p:nvPr>
            <p:ph type="sldNum" sz="quarter" idx="10"/>
          </p:nvPr>
        </p:nvSpPr>
        <p:spPr/>
        <p:txBody>
          <a:bodyPr/>
          <a:lstStyle/>
          <a:p>
            <a:fld id="{480163F1-4312-4F8E-A7FC-123AB41A1640}" type="slidenum">
              <a:rPr lang="en-AU" smtClean="0"/>
              <a:t>3</a:t>
            </a:fld>
            <a:endParaRPr lang="en-AU" dirty="0"/>
          </a:p>
        </p:txBody>
      </p:sp>
    </p:spTree>
    <p:extLst>
      <p:ext uri="{BB962C8B-B14F-4D97-AF65-F5344CB8AC3E}">
        <p14:creationId xmlns:p14="http://schemas.microsoft.com/office/powerpoint/2010/main" val="909795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S25C  </a:t>
            </a:r>
            <a:r>
              <a:rPr lang="en-AU" b="1" dirty="0"/>
              <a:t>Panel</a:t>
            </a:r>
            <a:r>
              <a:rPr lang="en-AU" b="1" baseline="0" dirty="0"/>
              <a:t> discussion</a:t>
            </a:r>
            <a:endParaRPr lang="en-AU" b="1" dirty="0"/>
          </a:p>
          <a:p>
            <a:endParaRPr lang="en-AU" b="1" dirty="0"/>
          </a:p>
          <a:p>
            <a:r>
              <a:rPr lang="en-AU" b="1" dirty="0"/>
              <a:t>Suggested</a:t>
            </a:r>
            <a:r>
              <a:rPr lang="en-AU" b="1" baseline="0" dirty="0"/>
              <a:t> time: </a:t>
            </a:r>
            <a:r>
              <a:rPr lang="en-AU" b="0" dirty="0"/>
              <a:t>15 </a:t>
            </a:r>
            <a:r>
              <a:rPr lang="en-AU" b="0" baseline="0" dirty="0"/>
              <a:t>minutes, or longer with a longer workshop and longer break time.</a:t>
            </a:r>
            <a:endParaRPr lang="en-AU" b="0" dirty="0"/>
          </a:p>
          <a:p>
            <a:endParaRPr lang="en-AU" b="0" u="sng" dirty="0"/>
          </a:p>
          <a:p>
            <a:r>
              <a:rPr lang="en-AU" b="0" u="sng" dirty="0"/>
              <a:t>Notes:</a:t>
            </a:r>
          </a:p>
          <a:p>
            <a:endParaRPr lang="en-AU" b="0" dirty="0"/>
          </a:p>
          <a:p>
            <a:pPr marL="171450" indent="-171450">
              <a:buFont typeface="Arial" panose="020B0604020202020204" pitchFamily="34" charset="0"/>
              <a:buChar char="•"/>
            </a:pPr>
            <a:r>
              <a:rPr lang="en-AU" b="0" dirty="0"/>
              <a:t>If having an </a:t>
            </a:r>
            <a:r>
              <a:rPr lang="en-AU" b="0" baseline="0" dirty="0"/>
              <a:t>expert panel, it should include a person with lived experience of intellectual disability, an experienced health professional from each of the professions the workshop is targeting (</a:t>
            </a:r>
            <a:r>
              <a:rPr lang="en-AU" dirty="0"/>
              <a:t>e.g. </a:t>
            </a:r>
            <a:r>
              <a:rPr lang="en-AU" b="0" baseline="0" dirty="0"/>
              <a:t>GPs, practice nurses, allied health professionals etc.), and a person from the Primary Health Network.</a:t>
            </a:r>
            <a:r>
              <a:rPr lang="en-AU" dirty="0"/>
              <a:t> </a:t>
            </a:r>
            <a:endParaRPr lang="en-AU" dirty="0" smtClean="0"/>
          </a:p>
          <a:p>
            <a:pPr marL="171450" indent="-171450">
              <a:buFont typeface="Arial" panose="020B0604020202020204" pitchFamily="34" charset="0"/>
              <a:buChar char="•"/>
            </a:pPr>
            <a:endParaRPr lang="en-AU" b="0" baseline="0" dirty="0" smtClean="0"/>
          </a:p>
          <a:p>
            <a:pPr marL="171450" indent="-171450">
              <a:buFont typeface="Arial" panose="020B0604020202020204" pitchFamily="34" charset="0"/>
              <a:buChar char="•"/>
            </a:pPr>
            <a:r>
              <a:rPr lang="en-AU" b="0" baseline="0" dirty="0" smtClean="0"/>
              <a:t>The Easy Read co-facilitator guide has information to help someone prepare to answer questions and be on a panel. </a:t>
            </a:r>
            <a:endParaRPr lang="en-AU" b="0" baseline="0" dirty="0"/>
          </a:p>
          <a:p>
            <a:pPr marL="171450" indent="-171450">
              <a:buFont typeface="Arial" panose="020B0604020202020204" pitchFamily="34" charset="0"/>
              <a:buChar char="•"/>
            </a:pPr>
            <a:endParaRPr lang="en-AU" b="1" baseline="0" dirty="0"/>
          </a:p>
          <a:p>
            <a:pPr marL="171450" indent="-171450">
              <a:buFont typeface="Arial" panose="020B0604020202020204" pitchFamily="34" charset="0"/>
              <a:buChar char="•"/>
            </a:pPr>
            <a:r>
              <a:rPr lang="en-AU" b="0" baseline="0" dirty="0" smtClean="0"/>
              <a:t>The PHN co-facilitator should run </a:t>
            </a:r>
            <a:r>
              <a:rPr lang="en-AU" b="0" baseline="0" dirty="0"/>
              <a:t>this </a:t>
            </a:r>
            <a:r>
              <a:rPr lang="en-AU" b="0" baseline="0" dirty="0" smtClean="0"/>
              <a:t>part of the session. </a:t>
            </a:r>
            <a:endParaRPr lang="en-AU" b="0" baseline="0" dirty="0"/>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However, we suggest you keep the photo up to remind participants to speak in an accessible way. </a:t>
            </a:r>
            <a:endParaRPr lang="en-AU" b="0" dirty="0"/>
          </a:p>
          <a:p>
            <a:endParaRPr lang="en-AU" b="1" baseline="0" dirty="0"/>
          </a:p>
          <a:p>
            <a:r>
              <a:rPr lang="en-AU" b="1" baseline="0" dirty="0"/>
              <a:t>Speaker notes – key points:</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Introduce panel and say why they are there. </a:t>
            </a:r>
            <a:endParaRPr lang="en-AU" b="0" baseline="0" dirty="0" smtClean="0"/>
          </a:p>
          <a:p>
            <a:pPr marL="0" indent="0">
              <a:buFont typeface="Arial" panose="020B0604020202020204" pitchFamily="34" charset="0"/>
              <a:buNone/>
            </a:pPr>
            <a:endParaRPr lang="en-AU" b="0" baseline="0" dirty="0"/>
          </a:p>
          <a:p>
            <a:pPr marL="171450" indent="-171450">
              <a:buFont typeface="Arial" panose="020B0604020202020204" pitchFamily="34" charset="0"/>
              <a:buChar char="•"/>
            </a:pPr>
            <a:r>
              <a:rPr lang="en-AU" b="0" baseline="0" dirty="0"/>
              <a:t>Remind people of how to ask a question</a:t>
            </a:r>
          </a:p>
          <a:p>
            <a:endParaRPr lang="en-AU" b="1" baseline="0" dirty="0"/>
          </a:p>
          <a:p>
            <a:endParaRPr lang="en-AU" b="1" baseline="0" dirty="0"/>
          </a:p>
          <a:p>
            <a:r>
              <a:rPr lang="en-AU" b="1" baseline="0" dirty="0" smtClean="0"/>
              <a:t>Optional </a:t>
            </a:r>
            <a:r>
              <a:rPr lang="en-AU" b="1" baseline="0" dirty="0"/>
              <a:t>script</a:t>
            </a:r>
          </a:p>
          <a:p>
            <a:endParaRPr lang="en-AU" b="1" baseline="0" dirty="0"/>
          </a:p>
          <a:p>
            <a:r>
              <a:rPr lang="en-AU" b="0" baseline="0" dirty="0"/>
              <a:t>I’d like to welcome our panel members. </a:t>
            </a:r>
          </a:p>
          <a:p>
            <a:endParaRPr lang="en-AU" b="0" baseline="0" dirty="0"/>
          </a:p>
          <a:p>
            <a:r>
              <a:rPr lang="en-AU" b="0" baseline="0" dirty="0"/>
              <a:t>We have … [insert name and details of panellists here].</a:t>
            </a:r>
          </a:p>
          <a:p>
            <a:endParaRPr lang="en-AU" b="1" baseline="0" dirty="0"/>
          </a:p>
          <a:p>
            <a:r>
              <a:rPr lang="en-AU" dirty="0"/>
              <a:t>You</a:t>
            </a:r>
            <a:r>
              <a:rPr lang="en-AU" baseline="0" dirty="0"/>
              <a:t> can ask any of our panel members a question.</a:t>
            </a:r>
          </a:p>
          <a:p>
            <a:endParaRPr lang="en-AU" baseline="0" dirty="0"/>
          </a:p>
          <a:p>
            <a:pPr marL="519112" indent="-342900">
              <a:buFont typeface="Arial" panose="020B0604020202020204" pitchFamily="34" charset="0"/>
              <a:buChar char="•"/>
            </a:pPr>
            <a:r>
              <a:rPr lang="en-AU" baseline="0" dirty="0"/>
              <a:t>When you do, please remember to r</a:t>
            </a:r>
            <a:r>
              <a:rPr lang="en-AU" dirty="0">
                <a:solidFill>
                  <a:schemeClr val="tx1"/>
                </a:solidFill>
              </a:rPr>
              <a:t>aise your hand [and someone will come to you with the microphone</a:t>
            </a:r>
            <a:r>
              <a:rPr lang="en-AU" baseline="0" dirty="0">
                <a:solidFill>
                  <a:schemeClr val="tx1"/>
                </a:solidFill>
              </a:rPr>
              <a:t>]</a:t>
            </a:r>
            <a:endParaRPr lang="en-AU" dirty="0">
              <a:solidFill>
                <a:schemeClr val="tx1"/>
              </a:solidFill>
            </a:endParaRP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Please speak clearly and slowly. </a:t>
            </a:r>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30</a:t>
            </a:fld>
            <a:endParaRPr lang="en-AU" dirty="0"/>
          </a:p>
        </p:txBody>
      </p:sp>
    </p:spTree>
    <p:extLst>
      <p:ext uri="{BB962C8B-B14F-4D97-AF65-F5344CB8AC3E}">
        <p14:creationId xmlns:p14="http://schemas.microsoft.com/office/powerpoint/2010/main" val="2638447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S26C  </a:t>
            </a:r>
            <a:r>
              <a:rPr lang="en-AU" b="1" dirty="0"/>
              <a:t>Question time</a:t>
            </a:r>
          </a:p>
          <a:p>
            <a:endParaRPr lang="en-AU" b="1" dirty="0"/>
          </a:p>
          <a:p>
            <a:r>
              <a:rPr lang="en-AU" b="1" dirty="0"/>
              <a:t>Suggested</a:t>
            </a:r>
            <a:r>
              <a:rPr lang="en-AU" b="1" baseline="0" dirty="0"/>
              <a:t> time: </a:t>
            </a:r>
            <a:r>
              <a:rPr lang="en-AU" b="0" baseline="0" dirty="0"/>
              <a:t>5 -</a:t>
            </a:r>
            <a:r>
              <a:rPr lang="en-AU" b="1" baseline="0" dirty="0"/>
              <a:t> </a:t>
            </a:r>
            <a:r>
              <a:rPr lang="en-AU" b="0" baseline="0" dirty="0"/>
              <a:t>10 minutes – </a:t>
            </a:r>
            <a:r>
              <a:rPr lang="en-AU" b="0" dirty="0"/>
              <a:t>depending</a:t>
            </a:r>
            <a:r>
              <a:rPr lang="en-AU" b="0" baseline="0" dirty="0"/>
              <a:t> on the workshop length. </a:t>
            </a:r>
            <a:endParaRPr lang="en-AU" b="0" dirty="0"/>
          </a:p>
          <a:p>
            <a:endParaRPr lang="en-AU" b="0" u="sng" dirty="0"/>
          </a:p>
          <a:p>
            <a:r>
              <a:rPr lang="en-AU" b="0" u="sng" dirty="0"/>
              <a:t>Notes:</a:t>
            </a:r>
          </a:p>
          <a:p>
            <a:endParaRPr lang="en-AU" b="1" dirty="0"/>
          </a:p>
          <a:p>
            <a:pPr marL="171450" indent="-171450">
              <a:buFont typeface="Arial" panose="020B0604020202020204" pitchFamily="34" charset="0"/>
              <a:buChar char="•"/>
            </a:pPr>
            <a:r>
              <a:rPr lang="en-AU" b="0" baseline="0" dirty="0"/>
              <a:t>In a 1 hour workshop there may only be a few minutes for questions, depending on how long other parts ran for.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Do not include this slide if you are having a panel discussion.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See the section in the manual about supporting a co-facilitator to be involved in question time.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smtClean="0"/>
              <a:t>The PHN co-facilitator should moderate the questions. </a:t>
            </a:r>
          </a:p>
          <a:p>
            <a:pPr marL="171450" indent="-171450">
              <a:buFont typeface="Arial" panose="020B0604020202020204" pitchFamily="34" charset="0"/>
              <a:buChar char="•"/>
            </a:pPr>
            <a:endParaRPr lang="en-AU"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Keep </a:t>
            </a:r>
            <a:r>
              <a:rPr lang="en-AU" b="0" baseline="0" dirty="0"/>
              <a:t>the photo of the co-facilitator as a reminder to use accessible language, even if they are not presenting this slide. </a:t>
            </a:r>
            <a:r>
              <a:rPr lang="en-AU" b="0" baseline="0" dirty="0" smtClean="0"/>
              <a:t>However, it is a good idea to repeat all questions into the microphone, even in a small workshop. This allows you to naturally rephrase any questions to use accessible and person-centred language. </a:t>
            </a:r>
          </a:p>
          <a:p>
            <a:pPr marL="171450" indent="-171450">
              <a:buFont typeface="Arial" panose="020B0604020202020204" pitchFamily="34" charset="0"/>
              <a:buChar char="•"/>
            </a:pPr>
            <a:endParaRPr lang="en-AU" b="0" baseline="0" dirty="0"/>
          </a:p>
          <a:p>
            <a:endParaRPr lang="en-AU" b="1" baseline="0" dirty="0"/>
          </a:p>
          <a:p>
            <a:r>
              <a:rPr lang="en-AU" b="1" baseline="0" dirty="0" smtClean="0"/>
              <a:t>Optional </a:t>
            </a:r>
            <a:r>
              <a:rPr lang="en-AU" b="1" baseline="0" dirty="0"/>
              <a:t>script</a:t>
            </a:r>
          </a:p>
          <a:p>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a:t>If you have a question please r</a:t>
            </a:r>
            <a:r>
              <a:rPr lang="en-AU" b="0" dirty="0">
                <a:solidFill>
                  <a:schemeClr val="tx1"/>
                </a:solidFill>
              </a:rPr>
              <a:t>aise your hand [and someone will come to you with the microphone</a:t>
            </a:r>
            <a:r>
              <a:rPr lang="en-AU" b="0" baseline="0" dirty="0">
                <a:solidFill>
                  <a:schemeClr val="tx1"/>
                </a:solidFill>
              </a:rPr>
              <a:t>]</a:t>
            </a:r>
            <a:endParaRPr lang="en-AU" b="0" dirty="0">
              <a:solidFill>
                <a:schemeClr val="tx1"/>
              </a:solidFill>
            </a:endParaRP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Please speak clearly and slowly. </a:t>
            </a:r>
            <a:endParaRPr lang="en-AU" b="1"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31</a:t>
            </a:fld>
            <a:endParaRPr lang="en-AU" dirty="0"/>
          </a:p>
        </p:txBody>
      </p:sp>
    </p:spTree>
    <p:extLst>
      <p:ext uri="{BB962C8B-B14F-4D97-AF65-F5344CB8AC3E}">
        <p14:creationId xmlns:p14="http://schemas.microsoft.com/office/powerpoint/2010/main" val="2643094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S106P  6 key</a:t>
            </a:r>
            <a:r>
              <a:rPr lang="en-AU" b="1" baseline="0" dirty="0"/>
              <a:t> points: Dentists</a:t>
            </a:r>
          </a:p>
          <a:p>
            <a:r>
              <a:rPr lang="en-AU" b="1" baseline="0" dirty="0"/>
              <a:t>Suggested time: 1 minute</a:t>
            </a:r>
          </a:p>
          <a:p>
            <a:endParaRPr lang="en-AU" baseline="0" dirty="0"/>
          </a:p>
          <a:p>
            <a:r>
              <a:rPr lang="en-AU" i="0" u="sng" dirty="0"/>
              <a:t>Notes:</a:t>
            </a:r>
          </a:p>
          <a:p>
            <a:endParaRPr lang="en-AU" i="0" dirty="0"/>
          </a:p>
          <a:p>
            <a:pPr marL="171450" indent="-171450">
              <a:buFont typeface="Arial" panose="020B0604020202020204" pitchFamily="34" charset="0"/>
              <a:buChar char="•"/>
            </a:pPr>
            <a:r>
              <a:rPr lang="en-AU" i="0" dirty="0"/>
              <a:t>We</a:t>
            </a:r>
            <a:r>
              <a:rPr lang="en-AU" i="0" baseline="0" dirty="0"/>
              <a:t> suggest this is p</a:t>
            </a:r>
            <a:r>
              <a:rPr lang="en-AU" i="0" dirty="0"/>
              <a:t>resented by</a:t>
            </a:r>
            <a:r>
              <a:rPr lang="en-AU" i="0" baseline="0" dirty="0"/>
              <a:t> the co-facilitator with intellectual disability</a:t>
            </a:r>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Brief</a:t>
            </a:r>
            <a:r>
              <a:rPr lang="en-AU" b="1" baseline="0" dirty="0"/>
              <a:t> speaker notes / </a:t>
            </a:r>
            <a:r>
              <a:rPr lang="en-AU" b="1" dirty="0" smtClean="0"/>
              <a:t>Optional script</a:t>
            </a:r>
            <a:r>
              <a:rPr lang="en-AU" b="1" baseline="0" dirty="0" smtClean="0"/>
              <a:t>:</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These are the 6 key points from this training.</a:t>
            </a:r>
          </a:p>
          <a:p>
            <a:endParaRPr lang="en-AU" dirty="0"/>
          </a:p>
          <a:p>
            <a:pPr marL="514350" indent="-514350">
              <a:buFont typeface="+mj-lt"/>
              <a:buAutoNum type="arabicPeriod"/>
            </a:pPr>
            <a:r>
              <a:rPr lang="en-AU" dirty="0">
                <a:solidFill>
                  <a:schemeClr val="tx1"/>
                </a:solidFill>
              </a:rPr>
              <a:t>Talk to</a:t>
            </a:r>
            <a:r>
              <a:rPr lang="en-AU" b="1" dirty="0">
                <a:solidFill>
                  <a:schemeClr val="tx1"/>
                </a:solidFill>
              </a:rPr>
              <a:t> me</a:t>
            </a:r>
            <a:endParaRPr lang="en-AU" dirty="0">
              <a:solidFill>
                <a:schemeClr val="tx1"/>
              </a:solidFill>
            </a:endParaRPr>
          </a:p>
          <a:p>
            <a:pPr marL="514350" indent="-514350">
              <a:buFont typeface="+mj-lt"/>
              <a:buAutoNum type="arabicPeriod"/>
            </a:pPr>
            <a:r>
              <a:rPr lang="en-AU" dirty="0">
                <a:solidFill>
                  <a:schemeClr val="tx1"/>
                </a:solidFill>
              </a:rPr>
              <a:t>Ask me what I need</a:t>
            </a:r>
          </a:p>
          <a:p>
            <a:pPr marL="514350" indent="-514350">
              <a:buFont typeface="+mj-lt"/>
              <a:buAutoNum type="arabicPeriod"/>
            </a:pPr>
            <a:r>
              <a:rPr lang="en-AU" dirty="0">
                <a:solidFill>
                  <a:schemeClr val="tx1"/>
                </a:solidFill>
              </a:rPr>
              <a:t>Ask what helps me to cope</a:t>
            </a:r>
          </a:p>
          <a:p>
            <a:pPr marL="514350" indent="-514350">
              <a:buFont typeface="+mj-lt"/>
              <a:buAutoNum type="arabicPeriod"/>
            </a:pPr>
            <a:r>
              <a:rPr lang="en-AU" dirty="0">
                <a:solidFill>
                  <a:schemeClr val="tx1"/>
                </a:solidFill>
              </a:rPr>
              <a:t>Go slow</a:t>
            </a:r>
          </a:p>
          <a:p>
            <a:pPr marL="514350" indent="-514350">
              <a:buFont typeface="+mj-lt"/>
              <a:buAutoNum type="arabicPeriod"/>
            </a:pPr>
            <a:r>
              <a:rPr lang="en-AU" dirty="0">
                <a:solidFill>
                  <a:schemeClr val="tx1"/>
                </a:solidFill>
              </a:rPr>
              <a:t>Communicate with my GP</a:t>
            </a:r>
          </a:p>
          <a:p>
            <a:pPr marL="514350" indent="-514350">
              <a:buFont typeface="+mj-lt"/>
              <a:buAutoNum type="arabicPeriod"/>
            </a:pPr>
            <a:r>
              <a:rPr lang="en-AU" dirty="0">
                <a:solidFill>
                  <a:schemeClr val="tx1"/>
                </a:solidFill>
              </a:rPr>
              <a:t>Be aware of my complex health needs</a:t>
            </a:r>
          </a:p>
        </p:txBody>
      </p:sp>
      <p:sp>
        <p:nvSpPr>
          <p:cNvPr id="4" name="Slide Number Placeholder 3"/>
          <p:cNvSpPr>
            <a:spLocks noGrp="1"/>
          </p:cNvSpPr>
          <p:nvPr>
            <p:ph type="sldNum" sz="quarter" idx="10"/>
          </p:nvPr>
        </p:nvSpPr>
        <p:spPr/>
        <p:txBody>
          <a:bodyPr/>
          <a:lstStyle/>
          <a:p>
            <a:fld id="{65FF620E-BD1C-4F16-AF7B-7849DBAB030F}" type="slidenum">
              <a:rPr lang="en-AU" smtClean="0"/>
              <a:t>32</a:t>
            </a:fld>
            <a:endParaRPr lang="en-AU" dirty="0"/>
          </a:p>
        </p:txBody>
      </p:sp>
    </p:spTree>
    <p:extLst>
      <p:ext uri="{BB962C8B-B14F-4D97-AF65-F5344CB8AC3E}">
        <p14:creationId xmlns:p14="http://schemas.microsoft.com/office/powerpoint/2010/main" val="1005644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S107P  Dentists</a:t>
            </a:r>
            <a:r>
              <a:rPr lang="en-AU" b="1" baseline="0" dirty="0"/>
              <a:t> - </a:t>
            </a:r>
            <a:r>
              <a:rPr lang="en-AU" b="1" dirty="0"/>
              <a:t>Thank you and</a:t>
            </a:r>
            <a:r>
              <a:rPr lang="en-AU" b="1" baseline="0" dirty="0"/>
              <a:t> wrap-up</a:t>
            </a:r>
          </a:p>
          <a:p>
            <a:endParaRPr lang="en-AU" b="1" dirty="0"/>
          </a:p>
          <a:p>
            <a:r>
              <a:rPr lang="en-AU" b="1" baseline="0" dirty="0"/>
              <a:t>Suggested time: 1 – 2 minutes</a:t>
            </a:r>
            <a:endParaRPr lang="en-AU" b="1" baseline="0" dirty="0">
              <a:cs typeface="Calibri" panose="020F0502020204030204"/>
            </a:endParaRPr>
          </a:p>
          <a:p>
            <a:endParaRPr lang="en-AU" baseline="0" dirty="0"/>
          </a:p>
          <a:p>
            <a:r>
              <a:rPr lang="en-AU" u="sng" baseline="0" dirty="0"/>
              <a:t>Notes:</a:t>
            </a:r>
          </a:p>
          <a:p>
            <a:endParaRPr lang="en-AU" baseline="0" dirty="0"/>
          </a:p>
          <a:p>
            <a:r>
              <a:rPr lang="en-AU" b="1" baseline="0" dirty="0"/>
              <a:t>Speaker notes - key point:</a:t>
            </a:r>
          </a:p>
          <a:p>
            <a:endParaRPr lang="en-AU" baseline="0" dirty="0"/>
          </a:p>
          <a:p>
            <a:r>
              <a:rPr lang="en-AU" dirty="0"/>
              <a:t>Remind participants</a:t>
            </a:r>
            <a:r>
              <a:rPr lang="en-AU" baseline="0" dirty="0"/>
              <a:t> that links to the evaluation survey and helpful resources will be sent via email following the workshop. </a:t>
            </a:r>
          </a:p>
          <a:p>
            <a:endParaRPr lang="en-AU" baseline="0" dirty="0"/>
          </a:p>
          <a:p>
            <a:endParaRPr lang="en-AU" b="1" baseline="0" dirty="0"/>
          </a:p>
          <a:p>
            <a:r>
              <a:rPr lang="en-AU" b="1" baseline="0" dirty="0" smtClean="0"/>
              <a:t>Optional script:</a:t>
            </a:r>
            <a:endParaRPr lang="en-AU" b="1" baseline="0" dirty="0"/>
          </a:p>
          <a:p>
            <a:r>
              <a:rPr lang="en-AU" baseline="0" dirty="0"/>
              <a:t>Thank you for being part of this workshop.</a:t>
            </a:r>
          </a:p>
          <a:p>
            <a:endParaRPr lang="en-AU" baseline="0" dirty="0"/>
          </a:p>
          <a:p>
            <a:r>
              <a:rPr lang="en-AU" baseline="0" dirty="0"/>
              <a:t>Thank you for sharing your ideas.</a:t>
            </a:r>
          </a:p>
          <a:p>
            <a:endParaRPr lang="en-AU" baseline="0" dirty="0"/>
          </a:p>
          <a:p>
            <a:r>
              <a:rPr lang="en-AU" baseline="0" dirty="0"/>
              <a:t>We are trying to make these workshops as good as they can be.</a:t>
            </a:r>
          </a:p>
          <a:p>
            <a:endParaRPr lang="en-AU" baseline="0" dirty="0"/>
          </a:p>
          <a:p>
            <a:r>
              <a:rPr lang="en-AU" baseline="0" dirty="0"/>
              <a:t>So we will be emailing you a link to a survey.</a:t>
            </a:r>
          </a:p>
          <a:p>
            <a:endParaRPr lang="en-AU" baseline="0" dirty="0"/>
          </a:p>
          <a:p>
            <a:r>
              <a:rPr lang="en-AU" baseline="0" dirty="0"/>
              <a:t>Please do the survey.</a:t>
            </a:r>
          </a:p>
          <a:p>
            <a:endParaRPr lang="en-AU" baseline="0" dirty="0"/>
          </a:p>
          <a:p>
            <a:endParaRPr lang="en-AU" baseline="0" dirty="0"/>
          </a:p>
          <a:p>
            <a:r>
              <a:rPr lang="en-AU" baseline="0" dirty="0"/>
              <a:t>We will also email you a post-workshop pack.</a:t>
            </a:r>
          </a:p>
          <a:p>
            <a:endParaRPr lang="en-AU" baseline="0" dirty="0"/>
          </a:p>
          <a:p>
            <a:r>
              <a:rPr lang="en-AU" baseline="0" dirty="0"/>
              <a:t>It has helpful information for you. </a:t>
            </a:r>
          </a:p>
          <a:p>
            <a:endParaRPr lang="en-AU" baseline="0" dirty="0"/>
          </a:p>
          <a:p>
            <a:r>
              <a:rPr lang="en-AU" baseline="0" dirty="0"/>
              <a:t>It also has links to accessible resources that you can share with people with intellectual disability.</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33</a:t>
            </a:fld>
            <a:endParaRPr lang="en-AU" dirty="0"/>
          </a:p>
        </p:txBody>
      </p:sp>
    </p:spTree>
    <p:extLst>
      <p:ext uri="{BB962C8B-B14F-4D97-AF65-F5344CB8AC3E}">
        <p14:creationId xmlns:p14="http://schemas.microsoft.com/office/powerpoint/2010/main" val="140378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S4C  Co-facilitators introduce themselves </a:t>
            </a:r>
            <a:r>
              <a:rPr lang="en-AU" sz="1200" b="0" kern="1200" baseline="0" dirty="0">
                <a:solidFill>
                  <a:schemeClr val="tx1"/>
                </a:solidFill>
                <a:effectLst/>
                <a:latin typeface="+mn-lt"/>
                <a:ea typeface="+mn-ea"/>
                <a:cs typeface="+mn-cs"/>
              </a:rPr>
              <a:t> </a:t>
            </a:r>
            <a:r>
              <a:rPr lang="en-US" b="1" baseline="0" dirty="0"/>
              <a:t>(with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Suggested time: 3-5 minutes</a:t>
            </a:r>
            <a:r>
              <a:rPr lang="en-US" b="0" baseline="0" dirty="0"/>
              <a:t> (if aiming for a 1 hour workshop with 3 case studies, keep this to 3 minutes or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Notes</a:t>
            </a:r>
            <a:r>
              <a:rPr lang="en-US" b="0" u="sng" baseline="0"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Tailor the slide with your pictures and names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US" dirty="0"/>
              <a:t>It is </a:t>
            </a:r>
            <a:r>
              <a:rPr lang="en-US" dirty="0" smtClean="0"/>
              <a:t>best </a:t>
            </a:r>
            <a:r>
              <a:rPr lang="en-US" dirty="0"/>
              <a:t>if a co-facilitator</a:t>
            </a:r>
            <a:r>
              <a:rPr lang="en-US" baseline="0" dirty="0"/>
              <a:t> with intellectual disability introduces themselves first. </a:t>
            </a:r>
            <a:endParaRPr lang="en-US" baseline="0" dirty="0" smtClean="0"/>
          </a:p>
          <a:p>
            <a:endParaRPr lang="en-US" baseline="0" dirty="0" smtClean="0"/>
          </a:p>
          <a:p>
            <a:r>
              <a:rPr lang="en-US" b="1" baseline="0" dirty="0" smtClean="0"/>
              <a:t>Key points:</a:t>
            </a:r>
            <a:endParaRPr lang="en-US" b="1" baseline="0" dirty="0"/>
          </a:p>
          <a:p>
            <a:endParaRPr lang="en-US" baseline="0" dirty="0"/>
          </a:p>
          <a:p>
            <a:pPr marL="171450" indent="-171450">
              <a:buFont typeface="Arial" panose="020B0604020202020204" pitchFamily="34" charset="0"/>
              <a:buChar char="•"/>
            </a:pPr>
            <a:r>
              <a:rPr lang="en-US" baseline="0" dirty="0" smtClean="0"/>
              <a:t>Tell people why you are involved </a:t>
            </a:r>
            <a:r>
              <a:rPr lang="en-US" baseline="0" dirty="0"/>
              <a:t>in this training. </a:t>
            </a:r>
            <a:endParaRPr lang="en-US" baseline="0" dirty="0" smtClean="0"/>
          </a:p>
          <a:p>
            <a:pPr marL="171450" indent="-171450">
              <a:buFont typeface="Arial" panose="020B0604020202020204" pitchFamily="34" charset="0"/>
              <a:buChar char="•"/>
            </a:pPr>
            <a:r>
              <a:rPr lang="en-US" baseline="0" dirty="0" smtClean="0"/>
              <a:t>Tell them you have lived experience of intellectual disability </a:t>
            </a:r>
          </a:p>
          <a:p>
            <a:pPr marL="171450" indent="-171450">
              <a:buFont typeface="Arial" panose="020B0604020202020204" pitchFamily="34" charset="0"/>
              <a:buChar char="•"/>
            </a:pPr>
            <a:r>
              <a:rPr lang="en-US" baseline="0" dirty="0" smtClean="0"/>
              <a:t>Tell them you have experience using health care. </a:t>
            </a:r>
          </a:p>
          <a:p>
            <a:endParaRPr lang="en-US" baseline="0" dirty="0"/>
          </a:p>
          <a:p>
            <a:endParaRPr lang="en-US" baseline="0" dirty="0"/>
          </a:p>
          <a:p>
            <a:r>
              <a:rPr lang="en-US" baseline="0" dirty="0" smtClean="0"/>
              <a:t>The other co-facilitator </a:t>
            </a:r>
            <a:r>
              <a:rPr lang="en-US" baseline="0" dirty="0"/>
              <a:t>should introduce </a:t>
            </a:r>
            <a:r>
              <a:rPr lang="en-US" baseline="0" dirty="0" smtClean="0"/>
              <a:t>themselves too. </a:t>
            </a:r>
            <a:endParaRPr lang="en-US" baseline="0" dirty="0"/>
          </a:p>
          <a:p>
            <a:endParaRPr lang="en-US" baseline="0" dirty="0"/>
          </a:p>
          <a:p>
            <a:endParaRPr lang="en-US" b="1" baseline="0" dirty="0"/>
          </a:p>
          <a:p>
            <a:r>
              <a:rPr lang="en-US" b="1" baseline="0" dirty="0" smtClean="0"/>
              <a:t>What you could say:</a:t>
            </a:r>
            <a:endParaRPr lang="en-US" b="1" baseline="0" dirty="0"/>
          </a:p>
          <a:p>
            <a:endParaRPr lang="en-US" baseline="0" dirty="0"/>
          </a:p>
          <a:p>
            <a:r>
              <a:rPr lang="en-US" baseline="0" dirty="0"/>
              <a:t>We have not provided a script for this slide. </a:t>
            </a:r>
          </a:p>
        </p:txBody>
      </p:sp>
      <p:sp>
        <p:nvSpPr>
          <p:cNvPr id="4" name="Slide Number Placeholder 3"/>
          <p:cNvSpPr>
            <a:spLocks noGrp="1"/>
          </p:cNvSpPr>
          <p:nvPr>
            <p:ph type="sldNum" sz="quarter" idx="10"/>
          </p:nvPr>
        </p:nvSpPr>
        <p:spPr/>
        <p:txBody>
          <a:bodyPr/>
          <a:lstStyle/>
          <a:p>
            <a:fld id="{65FF620E-BD1C-4F16-AF7B-7849DBAB030F}" type="slidenum">
              <a:rPr lang="en-AU" smtClean="0"/>
              <a:t>4</a:t>
            </a:fld>
            <a:endParaRPr lang="en-AU" dirty="0"/>
          </a:p>
        </p:txBody>
      </p:sp>
    </p:spTree>
    <p:extLst>
      <p:ext uri="{BB962C8B-B14F-4D97-AF65-F5344CB8AC3E}">
        <p14:creationId xmlns:p14="http://schemas.microsoft.com/office/powerpoint/2010/main" val="286144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S5C  Co-facilitators introduce themselves </a:t>
            </a:r>
            <a:r>
              <a:rPr lang="en-US" b="1" baseline="0" dirty="0"/>
              <a:t>(with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Suggested time: 3 -6 minutes </a:t>
            </a:r>
            <a:r>
              <a:rPr lang="en-US" b="0" baseline="0" dirty="0"/>
              <a:t>(if aiming for a 1 hour workshop with 3 case studies, keep this to 3 minutes or less)</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Notes: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Tailor the slide with your pictures and names.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US" dirty="0" smtClean="0"/>
              <a:t>It is best if a co-facilitator</a:t>
            </a:r>
            <a:r>
              <a:rPr lang="en-US" baseline="0" dirty="0" smtClean="0"/>
              <a:t> with intellectual disability introduces themselves first. </a:t>
            </a:r>
          </a:p>
          <a:p>
            <a:endParaRPr lang="en-US" baseline="0" dirty="0" smtClean="0"/>
          </a:p>
          <a:p>
            <a:r>
              <a:rPr lang="en-US" b="1" baseline="0" dirty="0" smtClean="0"/>
              <a:t>Key points:</a:t>
            </a:r>
          </a:p>
          <a:p>
            <a:endParaRPr lang="en-US" baseline="0" dirty="0" smtClean="0"/>
          </a:p>
          <a:p>
            <a:pPr marL="171450" indent="-171450">
              <a:buFont typeface="Arial" panose="020B0604020202020204" pitchFamily="34" charset="0"/>
              <a:buChar char="•"/>
            </a:pPr>
            <a:r>
              <a:rPr lang="en-US" baseline="0" dirty="0" smtClean="0"/>
              <a:t>Tell people why you are involved in this training. </a:t>
            </a:r>
          </a:p>
          <a:p>
            <a:pPr marL="171450" indent="-171450">
              <a:buFont typeface="Arial" panose="020B0604020202020204" pitchFamily="34" charset="0"/>
              <a:buChar char="•"/>
            </a:pPr>
            <a:r>
              <a:rPr lang="en-US" baseline="0" dirty="0" smtClean="0"/>
              <a:t>Tell them you have lived experience of intellectual disability </a:t>
            </a:r>
          </a:p>
          <a:p>
            <a:pPr marL="171450" indent="-171450">
              <a:buFont typeface="Arial" panose="020B0604020202020204" pitchFamily="34" charset="0"/>
              <a:buChar char="•"/>
            </a:pPr>
            <a:r>
              <a:rPr lang="en-US" baseline="0" dirty="0" smtClean="0"/>
              <a:t>Tell them you have experience using health care. </a:t>
            </a:r>
          </a:p>
          <a:p>
            <a:endParaRPr lang="en-US" baseline="0" dirty="0" smtClean="0"/>
          </a:p>
          <a:p>
            <a:endParaRPr lang="en-US" baseline="0" dirty="0" smtClean="0"/>
          </a:p>
          <a:p>
            <a:r>
              <a:rPr lang="en-US" baseline="0" dirty="0" smtClean="0"/>
              <a:t>Other facilitators should introduce themselves too. </a:t>
            </a:r>
          </a:p>
          <a:p>
            <a:endParaRPr lang="en-US" baseline="0" dirty="0" smtClean="0"/>
          </a:p>
          <a:p>
            <a:endParaRPr lang="en-US" b="1" baseline="0" dirty="0" smtClean="0"/>
          </a:p>
          <a:p>
            <a:r>
              <a:rPr lang="en-US" b="1" baseline="0" dirty="0" smtClean="0"/>
              <a:t>What you could say:</a:t>
            </a:r>
          </a:p>
          <a:p>
            <a:endParaRPr lang="en-US" baseline="0" dirty="0" smtClean="0"/>
          </a:p>
          <a:p>
            <a:r>
              <a:rPr lang="en-US" baseline="0" dirty="0" smtClean="0"/>
              <a:t>We have not provided a script for this slide. </a:t>
            </a:r>
            <a:endParaRPr lang="en-US"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5</a:t>
            </a:fld>
            <a:endParaRPr lang="en-AU" dirty="0"/>
          </a:p>
        </p:txBody>
      </p:sp>
    </p:spTree>
    <p:extLst>
      <p:ext uri="{BB962C8B-B14F-4D97-AF65-F5344CB8AC3E}">
        <p14:creationId xmlns:p14="http://schemas.microsoft.com/office/powerpoint/2010/main" val="135686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S6C  Housekeeping - webinar</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Suggested Time: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Either co-facilitator can present this slide. Adapt as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Refer </a:t>
            </a:r>
            <a:r>
              <a:rPr kumimoji="0" lang="en-US" sz="1200" b="0" i="0" u="none" strike="noStrike" kern="1200" cap="none" spc="0" normalizeH="0" baseline="0" noProof="0" dirty="0">
                <a:ln>
                  <a:noFill/>
                </a:ln>
                <a:solidFill>
                  <a:prstClr val="black"/>
                </a:solidFill>
                <a:effectLst/>
                <a:uLnTx/>
                <a:uFillTx/>
                <a:latin typeface="+mn-lt"/>
                <a:ea typeface="+mn-ea"/>
                <a:cs typeface="+mn-cs"/>
              </a:rPr>
              <a:t>to the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Easy Read guide </a:t>
            </a:r>
            <a:r>
              <a:rPr kumimoji="0" lang="en-US" sz="1200" b="0" i="0" u="none" strike="noStrike" kern="1200" cap="none" spc="0" normalizeH="0" baseline="0" noProof="0" dirty="0">
                <a:ln>
                  <a:noFill/>
                </a:ln>
                <a:solidFill>
                  <a:prstClr val="black"/>
                </a:solidFill>
                <a:effectLst/>
                <a:uLnTx/>
                <a:uFillTx/>
                <a:latin typeface="+mn-lt"/>
                <a:ea typeface="+mn-ea"/>
                <a:cs typeface="+mn-cs"/>
              </a:rPr>
              <a:t>explanations of “jargon” and “acronyms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want, </a:t>
            </a:r>
            <a:r>
              <a:rPr kumimoji="0" lang="en-US" sz="1200" b="0" i="0" u="none" strike="noStrike" kern="1200" cap="none" spc="0" normalizeH="0" baseline="0" noProof="0" dirty="0">
                <a:ln>
                  <a:noFill/>
                </a:ln>
                <a:solidFill>
                  <a:prstClr val="black"/>
                </a:solidFill>
                <a:effectLst/>
                <a:uLnTx/>
                <a:uFillTx/>
                <a:latin typeface="+mn-lt"/>
                <a:ea typeface="+mn-ea"/>
                <a:cs typeface="+mn-cs"/>
              </a:rPr>
              <a:t>“jargon” can be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swapped </a:t>
            </a:r>
            <a:r>
              <a:rPr kumimoji="0" lang="en-US" sz="1200" b="0" i="0" u="none" strike="noStrike" kern="1200" cap="none" spc="0" normalizeH="0" baseline="0" noProof="0" dirty="0">
                <a:ln>
                  <a:noFill/>
                </a:ln>
                <a:solidFill>
                  <a:prstClr val="black"/>
                </a:solidFill>
                <a:effectLst/>
                <a:uLnTx/>
                <a:uFillTx/>
                <a:latin typeface="+mn-lt"/>
                <a:ea typeface="+mn-ea"/>
                <a:cs typeface="+mn-cs"/>
              </a:rPr>
              <a:t>with “hard words”.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a:t>
            </a:r>
            <a:r>
              <a:rPr kumimoji="0" lang="en-US" sz="1200" b="0" i="0" u="none" strike="noStrike" kern="1200" cap="none" spc="0" normalizeH="0" baseline="0" noProof="0" dirty="0">
                <a:ln>
                  <a:noFill/>
                </a:ln>
                <a:solidFill>
                  <a:prstClr val="black"/>
                </a:solidFill>
                <a:effectLst/>
                <a:uLnTx/>
                <a:uFillTx/>
                <a:latin typeface="+mn-lt"/>
                <a:ea typeface="+mn-ea"/>
                <a:cs typeface="+mn-cs"/>
              </a:rPr>
              <a:t>slide is for a webinar.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Even though “Housekeeping” is usually one word, in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Easy Read </a:t>
            </a:r>
            <a:r>
              <a:rPr kumimoji="0" lang="en-US" sz="1200" b="0" i="0" u="none" strike="noStrike" kern="1200" cap="none" spc="0" normalizeH="0" baseline="0" noProof="0" dirty="0">
                <a:ln>
                  <a:noFill/>
                </a:ln>
                <a:solidFill>
                  <a:prstClr val="black"/>
                </a:solidFill>
                <a:effectLst/>
                <a:uLnTx/>
                <a:uFillTx/>
                <a:latin typeface="+mn-lt"/>
                <a:ea typeface="+mn-ea"/>
                <a:cs typeface="+mn-cs"/>
              </a:rPr>
              <a:t>it works better as two.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Delete whichever “Optional script” part you are not using.</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Key points: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Cameras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Mute unless talking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to raise your hand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Speak in an accessible way – explain the photo of the co-facilitator is a reminder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OK to use medical terms to discuss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What you can 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will be running some of this training.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have an intellectual disability.] </a:t>
            </a:r>
            <a:r>
              <a:rPr kumimoji="0" lang="en-US" sz="1200" b="0" i="1" u="none" strike="noStrike" kern="1200" cap="none" spc="0" normalizeH="0" baseline="0" noProof="0" dirty="0">
                <a:ln>
                  <a:noFill/>
                </a:ln>
                <a:solidFill>
                  <a:prstClr val="black"/>
                </a:solidFill>
                <a:effectLst/>
                <a:uLnTx/>
                <a:uFillTx/>
                <a:latin typeface="+mn-lt"/>
                <a:ea typeface="+mn-ea"/>
                <a:cs typeface="+mn-cs"/>
              </a:rPr>
              <a:t>Modify as needed if the other facilitator presents this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 that we can all understand, please do not use jargon or acronyms.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please speak slowly if you are sharing or asking a question.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do not be worried about making a mistake.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Sometimes we might not understand each other.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OK for us all to ask each other to explain something.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help remind you, my photo is in the corner of all the slides where I am involved in running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 one part of the training where it is OK to use words I might not understand.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when you talk about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want you to share your ideas with each other then.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why this is a workshop.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those parts it is OK to share your ideas in the way you would normally speak to your co-workers.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But it is also OK if you want to ask someone to explain what they mean.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sz="1200" b="0" kern="1200" baseline="0" dirty="0">
              <a:solidFill>
                <a:schemeClr val="tx1"/>
              </a:solidFill>
              <a:effectLst/>
              <a:latin typeface="+mn-lt"/>
              <a:ea typeface="+mn-ea"/>
              <a:cs typeface="+mn-cs"/>
            </a:endParaRP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B52928-20AB-4C7D-B62C-6E9250B4734E}" type="slidenum">
              <a:rPr lang="en-AU" smtClean="0"/>
              <a:t>6</a:t>
            </a:fld>
            <a:endParaRPr lang="en-AU" dirty="0"/>
          </a:p>
        </p:txBody>
      </p:sp>
    </p:spTree>
    <p:extLst>
      <p:ext uri="{BB962C8B-B14F-4D97-AF65-F5344CB8AC3E}">
        <p14:creationId xmlns:p14="http://schemas.microsoft.com/office/powerpoint/2010/main" val="256255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S7C  Housekeeping – Face to Face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Suggested Time: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Either co-facilitator can present this slide. Adapt as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Refer to the Easy Read guide explanations of “jargon” and “acronyms”.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want, “jargon” can be swapped with “hard words”.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slide is for a face to face session.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Even though “Housekeeping” is usually one word, in Easy Read it works better as two.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Delete whichever “Optional script” part you are not using.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Key </a:t>
            </a:r>
            <a:r>
              <a:rPr kumimoji="0" lang="en-US" sz="1200" b="1" i="0" u="none" strike="noStrike" kern="1200" cap="none" spc="0" normalizeH="0" baseline="0" noProof="0" dirty="0">
                <a:ln>
                  <a:noFill/>
                </a:ln>
                <a:solidFill>
                  <a:prstClr val="black"/>
                </a:solidFill>
                <a:effectLst/>
                <a:uLnTx/>
                <a:uFillTx/>
                <a:latin typeface="+mn-lt"/>
                <a:ea typeface="+mn-ea"/>
                <a:cs typeface="+mn-cs"/>
              </a:rPr>
              <a:t>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Bathrooms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Car park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Fire escapes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Speak in an accessible way – explain the photo of the co-facilitator is a reminder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OK to use medical terms to discuss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What you can say:</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some things you need to know about the building we are 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bathrooms are [describe location]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fire alarm goes off you have to leave through [point to exit]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[Insert any other information about the venue such as the carpark or refreshments here].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 </a:t>
            </a:r>
            <a:r>
              <a:rPr kumimoji="0" lang="en-US" sz="1200" b="0" i="0" u="none" strike="noStrike" kern="1200" cap="none" spc="0" normalizeH="0" baseline="0" noProof="0" dirty="0">
                <a:ln>
                  <a:noFill/>
                </a:ln>
                <a:solidFill>
                  <a:prstClr val="black"/>
                </a:solidFill>
                <a:effectLst/>
                <a:uLnTx/>
                <a:uFillTx/>
                <a:latin typeface="+mn-lt"/>
                <a:ea typeface="+mn-ea"/>
                <a:cs typeface="+mn-cs"/>
              </a:rPr>
              <a:t>will be running some of this training.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have an intellectual disability.] </a:t>
            </a:r>
            <a:r>
              <a:rPr kumimoji="0" lang="en-US" sz="1200" b="0" i="1" u="none" strike="noStrike" kern="1200" cap="none" spc="0" normalizeH="0" baseline="0" noProof="0" dirty="0">
                <a:ln>
                  <a:noFill/>
                </a:ln>
                <a:solidFill>
                  <a:prstClr val="black"/>
                </a:solidFill>
                <a:effectLst/>
                <a:uLnTx/>
                <a:uFillTx/>
                <a:latin typeface="+mn-lt"/>
                <a:ea typeface="+mn-ea"/>
                <a:cs typeface="+mn-cs"/>
              </a:rPr>
              <a:t>Modify as needed if the other facilitator presents this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 that we can all understand, please do not use jargon or acronyms.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please speak slowly if you are sharing or asking a question.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do not be worried about making a mistake.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Sometimes we might not understand each other.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OK for us all to ask each other to explain something.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help remind you, my photo is in the corner of all the slides where I am involved in running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 one part of the training where it is OK to use words I might not understand.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when you talk about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want you to share your ideas with each other then.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why this is a workshop.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those parts it is OK to share your ideas in the way you would normally speak to your co-workers.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But it is also OK if you want to ask someone to explain what they mean.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8B52928-20AB-4C7D-B62C-6E9250B4734E}" type="slidenum">
              <a:rPr lang="en-AU" smtClean="0"/>
              <a:t>7</a:t>
            </a:fld>
            <a:endParaRPr lang="en-AU" dirty="0"/>
          </a:p>
        </p:txBody>
      </p:sp>
    </p:spTree>
    <p:extLst>
      <p:ext uri="{BB962C8B-B14F-4D97-AF65-F5344CB8AC3E}">
        <p14:creationId xmlns:p14="http://schemas.microsoft.com/office/powerpoint/2010/main" val="93242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S8C</a:t>
            </a:r>
            <a:r>
              <a:rPr lang="en-US" b="1" baseline="0" dirty="0"/>
              <a:t>  </a:t>
            </a:r>
            <a:r>
              <a:rPr lang="en-US" b="1" dirty="0"/>
              <a:t>What do you hope to learn?</a:t>
            </a:r>
          </a:p>
          <a:p>
            <a:endParaRPr lang="en-US" b="1" dirty="0"/>
          </a:p>
          <a:p>
            <a:r>
              <a:rPr lang="en-US" b="1" dirty="0"/>
              <a:t>Suggested</a:t>
            </a:r>
            <a:r>
              <a:rPr lang="en-US" b="1" baseline="0" dirty="0"/>
              <a:t> time: 2 minutes</a:t>
            </a:r>
          </a:p>
          <a:p>
            <a:endParaRPr lang="en-US" b="1" baseline="0" dirty="0"/>
          </a:p>
          <a:p>
            <a:r>
              <a:rPr lang="en-US" b="0" u="sng" baseline="0" dirty="0"/>
              <a:t>Notes:</a:t>
            </a:r>
          </a:p>
          <a:p>
            <a:endParaRPr lang="en-US" b="0" u="none" baseline="0" dirty="0"/>
          </a:p>
          <a:p>
            <a:pPr marL="171450" indent="-171450">
              <a:buFont typeface="Arial" panose="020B0604020202020204" pitchFamily="34" charset="0"/>
              <a:buChar char="•"/>
            </a:pPr>
            <a:r>
              <a:rPr lang="en-US" b="0" u="none" baseline="0" dirty="0"/>
              <a:t>This is a hidden slide. Whether it is helpful to use it depends on the number of people in the workshop / webinar, and whether you have time and capacity to modify what you deliver based on the input you receive from people. </a:t>
            </a:r>
            <a:endParaRPr lang="en-US" b="0" u="none" baseline="0" dirty="0" smtClean="0"/>
          </a:p>
          <a:p>
            <a:pPr marL="171450" indent="-171450">
              <a:buFont typeface="Arial" panose="020B0604020202020204" pitchFamily="34" charset="0"/>
              <a:buChar char="•"/>
            </a:pPr>
            <a:endParaRPr lang="en-US" b="0" u="none" baseline="0" dirty="0"/>
          </a:p>
          <a:p>
            <a:pPr marL="171450" indent="-171450">
              <a:buFont typeface="Arial" panose="020B0604020202020204" pitchFamily="34" charset="0"/>
              <a:buChar char="•"/>
            </a:pPr>
            <a:r>
              <a:rPr lang="en-US" b="0" u="none" baseline="0" dirty="0"/>
              <a:t>If using it, it’s suggested that you tie the responses received to the outline in the next slide where possible, and again when reaching specific content that relates to what people have said here. </a:t>
            </a:r>
            <a:endParaRPr lang="en-US" b="0" u="none" baseline="0" dirty="0" smtClean="0"/>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Although the picture of the co-facilitator with intellectual disability is in the corner, this is just to remind participants to consider their language. We suggest the PHN co-facilitator present this slide, if using, </a:t>
            </a:r>
            <a:endParaRPr lang="en-US" b="0" u="none" baseline="0" dirty="0"/>
          </a:p>
          <a:p>
            <a:pPr marL="0" indent="0">
              <a:buFont typeface="Arial" panose="020B0604020202020204" pitchFamily="34" charset="0"/>
              <a:buNone/>
            </a:pPr>
            <a:endParaRPr lang="en-US" b="1" baseline="0" dirty="0"/>
          </a:p>
          <a:p>
            <a:r>
              <a:rPr lang="en-US" b="1" baseline="0" dirty="0" smtClean="0"/>
              <a:t>Key </a:t>
            </a:r>
            <a:r>
              <a:rPr lang="en-US" b="1" baseline="0" dirty="0"/>
              <a:t>points:</a:t>
            </a:r>
          </a:p>
          <a:p>
            <a:endParaRPr lang="en-US" dirty="0"/>
          </a:p>
          <a:p>
            <a:pPr marL="171450" indent="-171450">
              <a:buFont typeface="Arial" panose="020B0604020202020204" pitchFamily="34" charset="0"/>
              <a:buChar char="•"/>
            </a:pPr>
            <a:r>
              <a:rPr lang="en-US" baseline="0" dirty="0"/>
              <a:t>As this is early in the workshop, let people discuss with someone next to them first as an ice breaker.</a:t>
            </a:r>
          </a:p>
          <a:p>
            <a:pPr marL="171450" indent="-171450">
              <a:buFont typeface="Arial" panose="020B0604020202020204" pitchFamily="34" charset="0"/>
              <a:buChar char="•"/>
            </a:pPr>
            <a:r>
              <a:rPr lang="en-US" baseline="0" dirty="0"/>
              <a:t>Then ask them to share amongst the broader group.</a:t>
            </a:r>
          </a:p>
          <a:p>
            <a:pPr marL="171450" indent="-171450">
              <a:buFont typeface="Arial" panose="020B0604020202020204" pitchFamily="34" charset="0"/>
              <a:buChar char="•"/>
            </a:pPr>
            <a:r>
              <a:rPr lang="en-US" baseline="0" dirty="0"/>
              <a:t>You could also suggest people consider what they wrote in their pre-workshop reflection and activity and whether that gives clues as to what they hope to learn. </a:t>
            </a:r>
          </a:p>
          <a:p>
            <a:pPr marL="0" indent="0">
              <a:buFont typeface="Arial" panose="020B0604020202020204" pitchFamily="34" charset="0"/>
              <a:buNone/>
            </a:pPr>
            <a:endParaRPr lang="en-US" baseline="0"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8</a:t>
            </a:fld>
            <a:endParaRPr lang="en-AU" dirty="0"/>
          </a:p>
        </p:txBody>
      </p:sp>
    </p:spTree>
    <p:extLst>
      <p:ext uri="{BB962C8B-B14F-4D97-AF65-F5344CB8AC3E}">
        <p14:creationId xmlns:p14="http://schemas.microsoft.com/office/powerpoint/2010/main" val="84408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S9C  Workshop</a:t>
            </a:r>
            <a:r>
              <a:rPr lang="en-US" b="1" baseline="0" dirty="0"/>
              <a:t> o</a:t>
            </a:r>
            <a:r>
              <a:rPr lang="en-US" b="1" dirty="0"/>
              <a:t>utline</a:t>
            </a:r>
          </a:p>
          <a:p>
            <a:endParaRPr lang="en-US" b="1" dirty="0"/>
          </a:p>
          <a:p>
            <a:r>
              <a:rPr lang="en-US" b="1" dirty="0"/>
              <a:t>Suggested</a:t>
            </a:r>
            <a:r>
              <a:rPr lang="en-US" b="1" baseline="0" dirty="0"/>
              <a:t> time: 1 minute</a:t>
            </a:r>
          </a:p>
          <a:p>
            <a:endParaRPr lang="en-US" b="1" baseline="0" dirty="0"/>
          </a:p>
          <a:p>
            <a:r>
              <a:rPr lang="en-US" b="0" u="sng" baseline="0" dirty="0"/>
              <a:t>Notes:</a:t>
            </a:r>
          </a:p>
          <a:p>
            <a:endParaRPr lang="en-US" b="0" u="none" baseline="0" dirty="0"/>
          </a:p>
          <a:p>
            <a:pPr marL="171450" indent="-171450">
              <a:buFont typeface="Arial" panose="020B0604020202020204" pitchFamily="34" charset="0"/>
              <a:buChar char="•"/>
            </a:pPr>
            <a:r>
              <a:rPr lang="en-US" b="0" u="none" baseline="0" dirty="0"/>
              <a:t>See the words list for an easy read explanation of “case examples</a:t>
            </a:r>
            <a:r>
              <a:rPr lang="en-US" b="0" u="none" baseline="0" dirty="0" smtClean="0"/>
              <a:t>”.</a:t>
            </a:r>
          </a:p>
          <a:p>
            <a:pPr marL="0" indent="0">
              <a:buFont typeface="Arial" panose="020B0604020202020204" pitchFamily="34" charset="0"/>
              <a:buNone/>
            </a:pPr>
            <a:endParaRPr lang="en-US" b="0" u="none" baseline="0" dirty="0"/>
          </a:p>
          <a:p>
            <a:pPr marL="171450" indent="-171450">
              <a:buFont typeface="Arial" panose="020B0604020202020204" pitchFamily="34" charset="0"/>
              <a:buChar char="•"/>
            </a:pPr>
            <a:r>
              <a:rPr lang="en-US" b="0" u="none" baseline="0" dirty="0"/>
              <a:t>This can be presented by either </a:t>
            </a:r>
            <a:r>
              <a:rPr lang="en-US" b="0" u="none" baseline="0" dirty="0" smtClean="0"/>
              <a:t>co-facilitator</a:t>
            </a:r>
            <a:r>
              <a:rPr lang="en-US" b="0" u="none" baseline="0" dirty="0"/>
              <a:t>. </a:t>
            </a:r>
          </a:p>
          <a:p>
            <a:endParaRPr lang="en-US" b="0" u="sng" baseline="0" dirty="0"/>
          </a:p>
          <a:p>
            <a:endParaRPr lang="en-US" b="1" baseline="0" dirty="0"/>
          </a:p>
          <a:p>
            <a:r>
              <a:rPr lang="en-US" b="1" baseline="0" dirty="0" smtClean="0"/>
              <a:t>Key </a:t>
            </a:r>
            <a:r>
              <a:rPr lang="en-US" b="1" baseline="0" dirty="0"/>
              <a:t>points:</a:t>
            </a:r>
          </a:p>
          <a:p>
            <a:endParaRPr lang="en-US" dirty="0"/>
          </a:p>
          <a:p>
            <a:pPr marL="171450" indent="-171450">
              <a:buFont typeface="Arial" panose="020B0604020202020204" pitchFamily="34" charset="0"/>
              <a:buChar char="•"/>
            </a:pPr>
            <a:r>
              <a:rPr lang="en-US" baseline="0" dirty="0" smtClean="0"/>
              <a:t>Health care for people with intellectual disability</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Case examples (say how many)</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What we can learn from those case studies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smtClean="0"/>
              <a:t>What you can say:</a:t>
            </a:r>
            <a:endParaRPr lang="en-US" b="1"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AU" dirty="0"/>
              <a:t>I</a:t>
            </a:r>
            <a:r>
              <a:rPr lang="en-AU" baseline="0" dirty="0"/>
              <a:t> am going to tell you what we will cover today.</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We will talk about health in people with intellectual disability</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We will talk about some things that make it harder for people to get good health care.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Then you all will get a chance to talk about some case examples.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And then I am going to talk about what you can learn from those case examples.</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I will talk about the things you can do with anyone you see.</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Things that will make their health care better. </a:t>
            </a:r>
          </a:p>
        </p:txBody>
      </p:sp>
      <p:sp>
        <p:nvSpPr>
          <p:cNvPr id="4" name="Slide Number Placeholder 3"/>
          <p:cNvSpPr>
            <a:spLocks noGrp="1"/>
          </p:cNvSpPr>
          <p:nvPr>
            <p:ph type="sldNum" sz="quarter" idx="10"/>
          </p:nvPr>
        </p:nvSpPr>
        <p:spPr/>
        <p:txBody>
          <a:bodyPr/>
          <a:lstStyle/>
          <a:p>
            <a:fld id="{65FF620E-BD1C-4F16-AF7B-7849DBAB030F}" type="slidenum">
              <a:rPr lang="en-AU" smtClean="0"/>
              <a:t>9</a:t>
            </a:fld>
            <a:endParaRPr lang="en-AU" dirty="0"/>
          </a:p>
        </p:txBody>
      </p:sp>
    </p:spTree>
    <p:extLst>
      <p:ext uri="{BB962C8B-B14F-4D97-AF65-F5344CB8AC3E}">
        <p14:creationId xmlns:p14="http://schemas.microsoft.com/office/powerpoint/2010/main" val="375489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69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8380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336765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248446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54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229421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338199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26559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dirty="0"/>
          </a:p>
        </p:txBody>
      </p:sp>
      <p:sp>
        <p:nvSpPr>
          <p:cNvPr id="9" name="Slide Number Placeholder 8"/>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105271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A80D71-AEC2-4703-B01D-316132F5B4DB}" type="datetimeFigureOut">
              <a:rPr lang="en-AU" smtClean="0"/>
              <a:t>18/03/2022</a:t>
            </a:fld>
            <a:endParaRPr lang="en-AU"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3575BE-E6D7-4D30-A572-F8D194D80913}" type="slidenum">
              <a:rPr lang="en-AU" smtClean="0"/>
              <a:t>‹#›</a:t>
            </a:fld>
            <a:endParaRPr lang="en-AU" dirty="0"/>
          </a:p>
        </p:txBody>
      </p:sp>
    </p:spTree>
    <p:extLst>
      <p:ext uri="{BB962C8B-B14F-4D97-AF65-F5344CB8AC3E}">
        <p14:creationId xmlns:p14="http://schemas.microsoft.com/office/powerpoint/2010/main" val="204780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134256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A80D71-AEC2-4703-B01D-316132F5B4DB}" type="datetimeFigureOut">
              <a:rPr lang="en-AU" smtClean="0"/>
              <a:t>18/03/2022</a:t>
            </a:fld>
            <a:endParaRPr lang="en-AU"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53575BE-E6D7-4D30-A572-F8D194D80913}" type="slidenum">
              <a:rPr lang="en-AU" smtClean="0"/>
              <a:t>‹#›</a:t>
            </a:fld>
            <a:endParaRPr lang="en-AU"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8129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Primary Care Enhancement Program</a:t>
            </a:r>
            <a:endParaRPr lang="en-AU" dirty="0"/>
          </a:p>
        </p:txBody>
      </p:sp>
      <p:sp>
        <p:nvSpPr>
          <p:cNvPr id="5" name="Subtitle 4"/>
          <p:cNvSpPr>
            <a:spLocks noGrp="1"/>
          </p:cNvSpPr>
          <p:nvPr>
            <p:ph type="subTitle" idx="1"/>
          </p:nvPr>
        </p:nvSpPr>
        <p:spPr/>
        <p:txBody>
          <a:bodyPr/>
          <a:lstStyle/>
          <a:p>
            <a:r>
              <a:rPr lang="en-AU" dirty="0"/>
              <a:t>How to use these slides</a:t>
            </a:r>
          </a:p>
        </p:txBody>
      </p:sp>
      <p:pic>
        <p:nvPicPr>
          <p:cNvPr id="6" name="Picture 5">
            <a:extLst>
              <a:ext uri="{FF2B5EF4-FFF2-40B4-BE49-F238E27FC236}">
                <a16:creationId xmlns:a16="http://schemas.microsoft.com/office/drawing/2014/main" id="{E1A90E79-6A07-764D-A70E-302CFCFFD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 y="520228"/>
            <a:ext cx="2980704" cy="1490773"/>
          </a:xfrm>
          <a:prstGeom prst="rect">
            <a:avLst/>
          </a:prstGeom>
        </p:spPr>
      </p:pic>
    </p:spTree>
    <p:custDataLst>
      <p:tags r:id="rId1"/>
    </p:custDataLst>
    <p:extLst>
      <p:ext uri="{BB962C8B-B14F-4D97-AF65-F5344CB8AC3E}">
        <p14:creationId xmlns:p14="http://schemas.microsoft.com/office/powerpoint/2010/main" val="1292531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for people with intellectual disability</a:t>
            </a:r>
            <a:endParaRPr lang="en-AU" dirty="0"/>
          </a:p>
        </p:txBody>
      </p:sp>
      <p:sp>
        <p:nvSpPr>
          <p:cNvPr id="3" name="Content Placeholder 2"/>
          <p:cNvSpPr>
            <a:spLocks noGrp="1"/>
          </p:cNvSpPr>
          <p:nvPr>
            <p:ph idx="1"/>
          </p:nvPr>
        </p:nvSpPr>
        <p:spPr/>
        <p:txBody>
          <a:bodyPr/>
          <a:lstStyle/>
          <a:p>
            <a:endParaRPr lang="en-AU" dirty="0" smtClean="0"/>
          </a:p>
          <a:p>
            <a:r>
              <a:rPr lang="en-AU" dirty="0" smtClean="0"/>
              <a:t>Complex</a:t>
            </a:r>
            <a:endParaRPr lang="en-AU" dirty="0"/>
          </a:p>
          <a:p>
            <a:endParaRPr lang="en-AU" dirty="0"/>
          </a:p>
          <a:p>
            <a:endParaRPr lang="en-AU" dirty="0"/>
          </a:p>
          <a:p>
            <a:r>
              <a:rPr lang="en-AU" dirty="0"/>
              <a:t>Harder to get good health care</a:t>
            </a:r>
          </a:p>
          <a:p>
            <a:endParaRPr lang="en-AU" dirty="0"/>
          </a:p>
          <a:p>
            <a:endParaRPr lang="en-AU" dirty="0"/>
          </a:p>
          <a:p>
            <a:r>
              <a:rPr lang="en-AU" dirty="0"/>
              <a:t>Health professionals are not confident</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23633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for people with intellectual </a:t>
            </a:r>
            <a:r>
              <a:rPr lang="en-US" dirty="0" smtClean="0"/>
              <a:t>disability</a:t>
            </a:r>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 name="Picture 4"/>
          <p:cNvPicPr>
            <a:picLocks noChangeAspect="1"/>
          </p:cNvPicPr>
          <p:nvPr/>
        </p:nvPicPr>
        <p:blipFill rotWithShape="1">
          <a:blip r:embed="rId4"/>
          <a:srcRect l="990" t="2052" r="1368" b="2802"/>
          <a:stretch/>
        </p:blipFill>
        <p:spPr>
          <a:xfrm>
            <a:off x="1273628" y="1848999"/>
            <a:ext cx="7211316" cy="4016830"/>
          </a:xfrm>
          <a:prstGeom prst="rect">
            <a:avLst/>
          </a:prstGeom>
        </p:spPr>
      </p:pic>
      <p:sp>
        <p:nvSpPr>
          <p:cNvPr id="6" name="Content Placeholder 5"/>
          <p:cNvSpPr>
            <a:spLocks noGrp="1"/>
          </p:cNvSpPr>
          <p:nvPr>
            <p:ph idx="1"/>
          </p:nvPr>
        </p:nvSpPr>
        <p:spPr/>
        <p:txBody>
          <a:bodyPr/>
          <a:lstStyle/>
          <a:p>
            <a:endParaRPr lang="en-AU" dirty="0"/>
          </a:p>
        </p:txBody>
      </p:sp>
    </p:spTree>
    <p:custDataLst>
      <p:tags r:id="rId1"/>
    </p:custDataLst>
    <p:extLst>
      <p:ext uri="{BB962C8B-B14F-4D97-AF65-F5344CB8AC3E}">
        <p14:creationId xmlns:p14="http://schemas.microsoft.com/office/powerpoint/2010/main" val="336947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Good health care</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
        <p:nvSpPr>
          <p:cNvPr id="5" name="Rectangle 4"/>
          <p:cNvSpPr/>
          <p:nvPr/>
        </p:nvSpPr>
        <p:spPr>
          <a:xfrm>
            <a:off x="1097280" y="1928862"/>
            <a:ext cx="10058400" cy="4131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rPr>
              <a:t>Insert an image or video here</a:t>
            </a:r>
            <a:endParaRPr lang="en-AU" sz="2400" b="1" dirty="0">
              <a:solidFill>
                <a:schemeClr val="tx1"/>
              </a:solidFill>
            </a:endParaRPr>
          </a:p>
        </p:txBody>
      </p:sp>
      <p:sp>
        <p:nvSpPr>
          <p:cNvPr id="6" name="Content Placeholder 5"/>
          <p:cNvSpPr>
            <a:spLocks noGrp="1"/>
          </p:cNvSpPr>
          <p:nvPr>
            <p:ph idx="1"/>
          </p:nvPr>
        </p:nvSpPr>
        <p:spPr>
          <a:xfrm>
            <a:off x="1097280" y="2074336"/>
            <a:ext cx="10058400" cy="4023360"/>
          </a:xfrm>
        </p:spPr>
        <p:txBody>
          <a:bodyPr/>
          <a:lstStyle/>
          <a:p>
            <a:endParaRPr lang="en-AU" dirty="0"/>
          </a:p>
        </p:txBody>
      </p:sp>
    </p:spTree>
    <p:extLst>
      <p:ext uri="{BB962C8B-B14F-4D97-AF65-F5344CB8AC3E}">
        <p14:creationId xmlns:p14="http://schemas.microsoft.com/office/powerpoint/2010/main" val="98433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 Studies</a:t>
            </a:r>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84591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Stacey</a:t>
            </a:r>
          </a:p>
        </p:txBody>
      </p:sp>
      <p:sp>
        <p:nvSpPr>
          <p:cNvPr id="3" name="Content Placeholder 2"/>
          <p:cNvSpPr>
            <a:spLocks noGrp="1"/>
          </p:cNvSpPr>
          <p:nvPr>
            <p:ph idx="1"/>
          </p:nvPr>
        </p:nvSpPr>
        <p:spPr/>
        <p:txBody>
          <a:bodyPr>
            <a:normAutofit/>
          </a:bodyPr>
          <a:lstStyle/>
          <a:p>
            <a:r>
              <a:rPr lang="en-AU" dirty="0"/>
              <a:t>Early 30’s, lives with family and dog</a:t>
            </a:r>
          </a:p>
          <a:p>
            <a:r>
              <a:rPr lang="en-AU" dirty="0"/>
              <a:t>Works as a mail clerk and actor</a:t>
            </a:r>
          </a:p>
          <a:p>
            <a:r>
              <a:rPr lang="en-AU" dirty="0"/>
              <a:t>Moderate intellectual disability, speaks</a:t>
            </a:r>
          </a:p>
          <a:p>
            <a:endParaRPr lang="en-AU" dirty="0"/>
          </a:p>
          <a:p>
            <a:r>
              <a:rPr lang="en-AU" dirty="0"/>
              <a:t>Mouth breathing</a:t>
            </a:r>
          </a:p>
          <a:p>
            <a:r>
              <a:rPr lang="en-AU" dirty="0"/>
              <a:t>Gagging</a:t>
            </a:r>
          </a:p>
          <a:p>
            <a:r>
              <a:rPr lang="en-AU" dirty="0"/>
              <a:t>Bruxes teeth</a:t>
            </a:r>
          </a:p>
          <a:p>
            <a:r>
              <a:rPr lang="en-AU" dirty="0"/>
              <a:t>Recent vertical root fracture of an unresolved premolar tooth</a:t>
            </a:r>
          </a:p>
          <a:p>
            <a:r>
              <a:rPr lang="en-AU" dirty="0"/>
              <a:t>Fears needles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629" y="711014"/>
            <a:ext cx="4719163" cy="3146400"/>
          </a:xfrm>
          <a:prstGeom prst="rect">
            <a:avLst/>
          </a:prstGeom>
        </p:spPr>
      </p:pic>
    </p:spTree>
    <p:extLst>
      <p:ext uri="{BB962C8B-B14F-4D97-AF65-F5344CB8AC3E}">
        <p14:creationId xmlns:p14="http://schemas.microsoft.com/office/powerpoint/2010/main" val="2834683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Stacey – your turn</a:t>
            </a:r>
          </a:p>
        </p:txBody>
      </p:sp>
      <p:sp>
        <p:nvSpPr>
          <p:cNvPr id="3" name="Content Placeholder 2"/>
          <p:cNvSpPr>
            <a:spLocks noGrp="1"/>
          </p:cNvSpPr>
          <p:nvPr>
            <p:ph idx="1"/>
          </p:nvPr>
        </p:nvSpPr>
        <p:spPr/>
        <p:txBody>
          <a:bodyPr/>
          <a:lstStyle/>
          <a:p>
            <a:endParaRPr lang="en-AU" dirty="0"/>
          </a:p>
          <a:p>
            <a:r>
              <a:rPr lang="en-AU" dirty="0"/>
              <a:t>How would you address Stacey’s oral health needs?</a:t>
            </a:r>
          </a:p>
          <a:p>
            <a:endParaRPr lang="en-AU" dirty="0"/>
          </a:p>
          <a:p>
            <a:endParaRPr lang="en-AU" dirty="0"/>
          </a:p>
          <a:p>
            <a:endParaRPr lang="en-AU" dirty="0"/>
          </a:p>
          <a:p>
            <a:r>
              <a:rPr lang="en-AU" dirty="0"/>
              <a:t>What are some things that might help her cope with dental work?</a:t>
            </a:r>
          </a:p>
          <a:p>
            <a:endParaRPr lang="en-AU" dirty="0"/>
          </a:p>
          <a:p>
            <a:endParaRPr lang="en-AU" dirty="0"/>
          </a:p>
          <a:p>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629" y="711014"/>
            <a:ext cx="4719163" cy="3146400"/>
          </a:xfrm>
          <a:prstGeom prst="rect">
            <a:avLst/>
          </a:prstGeom>
        </p:spPr>
      </p:pic>
    </p:spTree>
    <p:extLst>
      <p:ext uri="{BB962C8B-B14F-4D97-AF65-F5344CB8AC3E}">
        <p14:creationId xmlns:p14="http://schemas.microsoft.com/office/powerpoint/2010/main" val="1735650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Stacey – further reflections</a:t>
            </a:r>
          </a:p>
        </p:txBody>
      </p:sp>
      <p:sp>
        <p:nvSpPr>
          <p:cNvPr id="3" name="Content Placeholder 2"/>
          <p:cNvSpPr>
            <a:spLocks noGrp="1"/>
          </p:cNvSpPr>
          <p:nvPr>
            <p:ph idx="1"/>
          </p:nvPr>
        </p:nvSpPr>
        <p:spPr/>
        <p:txBody>
          <a:bodyPr/>
          <a:lstStyle/>
          <a:p>
            <a:endParaRPr lang="en-AU" dirty="0"/>
          </a:p>
          <a:p>
            <a:r>
              <a:rPr lang="en-AU" dirty="0"/>
              <a:t>How would you adjust your communication with Stacey?</a:t>
            </a:r>
          </a:p>
          <a:p>
            <a:endParaRPr lang="en-AU" dirty="0"/>
          </a:p>
          <a:p>
            <a:endParaRPr lang="en-AU" dirty="0"/>
          </a:p>
          <a:p>
            <a:endParaRPr lang="en-AU" dirty="0"/>
          </a:p>
          <a:p>
            <a:r>
              <a:rPr lang="en-AU" dirty="0"/>
              <a:t>Other adjustments?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647" y="2983159"/>
            <a:ext cx="4719163" cy="3146400"/>
          </a:xfrm>
          <a:prstGeom prst="rect">
            <a:avLst/>
          </a:prstGeom>
        </p:spPr>
      </p:pic>
    </p:spTree>
    <p:extLst>
      <p:ext uri="{BB962C8B-B14F-4D97-AF65-F5344CB8AC3E}">
        <p14:creationId xmlns:p14="http://schemas.microsoft.com/office/powerpoint/2010/main" val="594378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Leon</a:t>
            </a:r>
          </a:p>
        </p:txBody>
      </p:sp>
      <p:sp>
        <p:nvSpPr>
          <p:cNvPr id="3" name="Content Placeholder 2"/>
          <p:cNvSpPr>
            <a:spLocks noGrp="1"/>
          </p:cNvSpPr>
          <p:nvPr>
            <p:ph idx="1"/>
          </p:nvPr>
        </p:nvSpPr>
        <p:spPr/>
        <p:txBody>
          <a:bodyPr>
            <a:normAutofit/>
          </a:bodyPr>
          <a:lstStyle/>
          <a:p>
            <a:r>
              <a:rPr lang="en-AU" dirty="0"/>
              <a:t>Late 30’s</a:t>
            </a:r>
          </a:p>
          <a:p>
            <a:r>
              <a:rPr lang="en-AU" dirty="0"/>
              <a:t>Severe intellectual disability, no words, uses wheelchair</a:t>
            </a:r>
          </a:p>
          <a:p>
            <a:r>
              <a:rPr lang="en-AU" dirty="0"/>
              <a:t>Lives in a group home, stays with dad every second weekend</a:t>
            </a:r>
          </a:p>
          <a:p>
            <a:r>
              <a:rPr lang="en-AU" dirty="0"/>
              <a:t>Enjoys watching home videos</a:t>
            </a:r>
          </a:p>
          <a:p>
            <a:pPr marL="0" indent="0">
              <a:buNone/>
            </a:pPr>
            <a:endParaRPr lang="en-AU" dirty="0"/>
          </a:p>
          <a:p>
            <a:r>
              <a:rPr lang="en-AU" dirty="0"/>
              <a:t>Dysphagia, epilepsy</a:t>
            </a:r>
          </a:p>
          <a:p>
            <a:r>
              <a:rPr lang="en-AU" dirty="0"/>
              <a:t>6 years ago: comprehensive evaluation under GA</a:t>
            </a:r>
          </a:p>
          <a:p>
            <a:r>
              <a:rPr lang="en-AU" dirty="0"/>
              <a:t>Referred by GP: – commencing bisphosphonates</a:t>
            </a:r>
          </a:p>
          <a:p>
            <a:r>
              <a:rPr lang="en-AU" dirty="0"/>
              <a:t>- may need extractions</a:t>
            </a:r>
          </a:p>
          <a:p>
            <a:endParaRPr lang="en-AU" dirty="0"/>
          </a:p>
          <a:p>
            <a:endParaRPr lang="en-AU" dirty="0"/>
          </a:p>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2427" y="3245526"/>
            <a:ext cx="4478830" cy="2974938"/>
          </a:xfrm>
          <a:prstGeom prst="rect">
            <a:avLst/>
          </a:prstGeom>
        </p:spPr>
      </p:pic>
    </p:spTree>
    <p:extLst>
      <p:ext uri="{BB962C8B-B14F-4D97-AF65-F5344CB8AC3E}">
        <p14:creationId xmlns:p14="http://schemas.microsoft.com/office/powerpoint/2010/main" val="2871069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Leon – your turn</a:t>
            </a:r>
          </a:p>
        </p:txBody>
      </p:sp>
      <p:sp>
        <p:nvSpPr>
          <p:cNvPr id="3" name="Content Placeholder 2"/>
          <p:cNvSpPr>
            <a:spLocks noGrp="1"/>
          </p:cNvSpPr>
          <p:nvPr>
            <p:ph idx="1"/>
          </p:nvPr>
        </p:nvSpPr>
        <p:spPr/>
        <p:txBody>
          <a:bodyPr>
            <a:normAutofit lnSpcReduction="10000"/>
          </a:bodyPr>
          <a:lstStyle/>
          <a:p>
            <a:r>
              <a:rPr lang="en-AU" dirty="0"/>
              <a:t>How would you assess Leon’s oral health?</a:t>
            </a:r>
          </a:p>
          <a:p>
            <a:endParaRPr lang="en-AU" dirty="0"/>
          </a:p>
          <a:p>
            <a:endParaRPr lang="en-AU" dirty="0"/>
          </a:p>
          <a:p>
            <a:endParaRPr lang="en-AU" dirty="0"/>
          </a:p>
          <a:p>
            <a:r>
              <a:rPr lang="en-AU" dirty="0"/>
              <a:t>How would you address his dental needs?</a:t>
            </a:r>
          </a:p>
          <a:p>
            <a:endParaRPr lang="en-AU" dirty="0"/>
          </a:p>
          <a:p>
            <a:pPr lvl="1">
              <a:buFontTx/>
              <a:buChar char="-"/>
            </a:pPr>
            <a:r>
              <a:rPr lang="en-AU" sz="2000" dirty="0"/>
              <a:t>Risks to manage?</a:t>
            </a:r>
          </a:p>
          <a:p>
            <a:pPr lvl="1">
              <a:buFontTx/>
              <a:buChar char="-"/>
            </a:pPr>
            <a:endParaRPr lang="en-AU" sz="2000" dirty="0"/>
          </a:p>
          <a:p>
            <a:pPr lvl="1">
              <a:buFontTx/>
              <a:buChar char="-"/>
            </a:pPr>
            <a:r>
              <a:rPr lang="en-AU" sz="2000" dirty="0"/>
              <a:t>Adjustments to standard practice?</a:t>
            </a:r>
          </a:p>
          <a:p>
            <a:pPr lvl="1">
              <a:buFontTx/>
              <a:buChar char="-"/>
            </a:pPr>
            <a:endParaRPr lang="en-AU" sz="2000" dirty="0"/>
          </a:p>
          <a:p>
            <a:pPr lvl="1">
              <a:buFontTx/>
              <a:buChar char="-"/>
            </a:pPr>
            <a:r>
              <a:rPr lang="en-AU" sz="2000" dirty="0"/>
              <a:t>Communication?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436" y="2939143"/>
            <a:ext cx="4753032" cy="3157069"/>
          </a:xfrm>
          <a:prstGeom prst="rect">
            <a:avLst/>
          </a:prstGeom>
        </p:spPr>
      </p:pic>
    </p:spTree>
    <p:extLst>
      <p:ext uri="{BB962C8B-B14F-4D97-AF65-F5344CB8AC3E}">
        <p14:creationId xmlns:p14="http://schemas.microsoft.com/office/powerpoint/2010/main" val="1537679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Leon – pragmatic considerations</a:t>
            </a:r>
          </a:p>
        </p:txBody>
      </p:sp>
      <p:sp>
        <p:nvSpPr>
          <p:cNvPr id="3" name="Content Placeholder 2"/>
          <p:cNvSpPr>
            <a:spLocks noGrp="1"/>
          </p:cNvSpPr>
          <p:nvPr>
            <p:ph idx="1"/>
          </p:nvPr>
        </p:nvSpPr>
        <p:spPr/>
        <p:txBody>
          <a:bodyPr>
            <a:normAutofit lnSpcReduction="10000"/>
          </a:bodyPr>
          <a:lstStyle/>
          <a:p>
            <a:pPr marL="0" indent="0">
              <a:buNone/>
            </a:pPr>
            <a:r>
              <a:rPr lang="en-AU" dirty="0"/>
              <a:t>Liaise with GP</a:t>
            </a:r>
          </a:p>
          <a:p>
            <a:r>
              <a:rPr lang="en-AU" dirty="0"/>
              <a:t>	- Care plan summary</a:t>
            </a:r>
          </a:p>
          <a:p>
            <a:r>
              <a:rPr lang="en-AU" dirty="0"/>
              <a:t>	- Optimise general anaesthetic</a:t>
            </a:r>
          </a:p>
          <a:p>
            <a:endParaRPr lang="en-AU" dirty="0"/>
          </a:p>
          <a:p>
            <a:r>
              <a:rPr lang="en-AU" dirty="0"/>
              <a:t>Referral</a:t>
            </a:r>
          </a:p>
          <a:p>
            <a:pPr lvl="1"/>
            <a:r>
              <a:rPr lang="en-AU" dirty="0"/>
              <a:t>Public hospital</a:t>
            </a:r>
          </a:p>
          <a:p>
            <a:pPr lvl="1"/>
            <a:r>
              <a:rPr lang="en-AU" dirty="0"/>
              <a:t>Private dentist within hospital</a:t>
            </a:r>
          </a:p>
          <a:p>
            <a:pPr lvl="1"/>
            <a:r>
              <a:rPr lang="en-AU" dirty="0"/>
              <a:t>Adjustments</a:t>
            </a:r>
          </a:p>
          <a:p>
            <a:endParaRPr lang="en-AU" dirty="0"/>
          </a:p>
          <a:p>
            <a:r>
              <a:rPr lang="en-AU" dirty="0"/>
              <a:t>Consent? Payment?</a:t>
            </a:r>
          </a:p>
          <a:p>
            <a:pPr marL="0" indent="0">
              <a:buNone/>
            </a:pP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189" y="2809468"/>
            <a:ext cx="5062664" cy="3362732"/>
          </a:xfrm>
          <a:prstGeom prst="rect">
            <a:avLst/>
          </a:prstGeom>
        </p:spPr>
      </p:pic>
    </p:spTree>
    <p:extLst>
      <p:ext uri="{BB962C8B-B14F-4D97-AF65-F5344CB8AC3E}">
        <p14:creationId xmlns:p14="http://schemas.microsoft.com/office/powerpoint/2010/main" val="1907100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Primary Care Enhancement Program</a:t>
            </a:r>
            <a:endParaRPr lang="en-AU" dirty="0"/>
          </a:p>
        </p:txBody>
      </p:sp>
      <p:sp>
        <p:nvSpPr>
          <p:cNvPr id="5" name="Subtitle 4"/>
          <p:cNvSpPr>
            <a:spLocks noGrp="1"/>
          </p:cNvSpPr>
          <p:nvPr>
            <p:ph type="subTitle" idx="1"/>
          </p:nvPr>
        </p:nvSpPr>
        <p:spPr/>
        <p:txBody>
          <a:bodyPr/>
          <a:lstStyle/>
          <a:p>
            <a:r>
              <a:rPr lang="en-AU" dirty="0"/>
              <a:t>Welcome</a:t>
            </a:r>
          </a:p>
        </p:txBody>
      </p:sp>
      <p:pic>
        <p:nvPicPr>
          <p:cNvPr id="6" name="Picture 5">
            <a:extLst>
              <a:ext uri="{FF2B5EF4-FFF2-40B4-BE49-F238E27FC236}">
                <a16:creationId xmlns:a16="http://schemas.microsoft.com/office/drawing/2014/main" id="{E1A90E79-6A07-764D-A70E-302CFCFFD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 y="520228"/>
            <a:ext cx="2980704" cy="1490773"/>
          </a:xfrm>
          <a:prstGeom prst="rect">
            <a:avLst/>
          </a:prstGeom>
        </p:spPr>
      </p:pic>
      <p:sp>
        <p:nvSpPr>
          <p:cNvPr id="2" name="Rectangle 1"/>
          <p:cNvSpPr/>
          <p:nvPr/>
        </p:nvSpPr>
        <p:spPr>
          <a:xfrm>
            <a:off x="8562951" y="520228"/>
            <a:ext cx="3150629" cy="1490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chemeClr val="tx1"/>
                </a:solidFill>
              </a:rPr>
              <a:t>PHN Logo</a:t>
            </a:r>
          </a:p>
        </p:txBody>
      </p:sp>
    </p:spTree>
    <p:custDataLst>
      <p:tags r:id="rId1"/>
    </p:custDataLst>
    <p:extLst>
      <p:ext uri="{BB962C8B-B14F-4D97-AF65-F5344CB8AC3E}">
        <p14:creationId xmlns:p14="http://schemas.microsoft.com/office/powerpoint/2010/main" val="33312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Resources – Special Care Dentistry</a:t>
            </a:r>
          </a:p>
        </p:txBody>
      </p:sp>
      <p:sp>
        <p:nvSpPr>
          <p:cNvPr id="3" name="TextBox 2"/>
          <p:cNvSpPr txBox="1"/>
          <p:nvPr/>
        </p:nvSpPr>
        <p:spPr>
          <a:xfrm>
            <a:off x="9571809" y="5850398"/>
            <a:ext cx="3167742" cy="400110"/>
          </a:xfrm>
          <a:prstGeom prst="rect">
            <a:avLst/>
          </a:prstGeom>
          <a:noFill/>
        </p:spPr>
        <p:txBody>
          <a:bodyPr wrap="square" rtlCol="0">
            <a:spAutoFit/>
          </a:bodyPr>
          <a:lstStyle/>
          <a:p>
            <a:r>
              <a:rPr lang="en-AU" sz="2000" b="1" dirty="0">
                <a:solidFill>
                  <a:schemeClr val="accent2">
                    <a:lumMod val="75000"/>
                  </a:schemeClr>
                </a:solidFill>
              </a:rPr>
              <a:t>www.asscid.org.au/</a:t>
            </a:r>
          </a:p>
        </p:txBody>
      </p:sp>
      <p:pic>
        <p:nvPicPr>
          <p:cNvPr id="5" name="Picture 4"/>
          <p:cNvPicPr>
            <a:picLocks noChangeAspect="1"/>
          </p:cNvPicPr>
          <p:nvPr/>
        </p:nvPicPr>
        <p:blipFill>
          <a:blip r:embed="rId3"/>
          <a:stretch>
            <a:fillRect/>
          </a:stretch>
        </p:blipFill>
        <p:spPr>
          <a:xfrm>
            <a:off x="557317" y="1770018"/>
            <a:ext cx="8619340" cy="4529476"/>
          </a:xfrm>
          <a:prstGeom prst="rect">
            <a:avLst/>
          </a:prstGeom>
        </p:spPr>
      </p:pic>
    </p:spTree>
    <p:extLst>
      <p:ext uri="{BB962C8B-B14F-4D97-AF65-F5344CB8AC3E}">
        <p14:creationId xmlns:p14="http://schemas.microsoft.com/office/powerpoint/2010/main" val="940047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resources </a:t>
            </a:r>
            <a:endParaRPr lang="en-AU" dirty="0"/>
          </a:p>
        </p:txBody>
      </p:sp>
      <p:sp>
        <p:nvSpPr>
          <p:cNvPr id="3" name="TextBox 2"/>
          <p:cNvSpPr txBox="1"/>
          <p:nvPr/>
        </p:nvSpPr>
        <p:spPr>
          <a:xfrm>
            <a:off x="6435798" y="5474276"/>
            <a:ext cx="5548449"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000" b="1" dirty="0">
                <a:solidFill>
                  <a:schemeClr val="accent2">
                    <a:lumMod val="75000"/>
                  </a:schemeClr>
                </a:solidFill>
              </a:rPr>
              <a:t>https://www.nidcr.nih.gov/sites/default/files/2017-09/practical-oral-care-intellectual-care.pdf</a:t>
            </a:r>
          </a:p>
        </p:txBody>
      </p:sp>
      <p:pic>
        <p:nvPicPr>
          <p:cNvPr id="6" name="Picture 5"/>
          <p:cNvPicPr>
            <a:picLocks noChangeAspect="1"/>
          </p:cNvPicPr>
          <p:nvPr/>
        </p:nvPicPr>
        <p:blipFill>
          <a:blip r:embed="rId3"/>
          <a:stretch>
            <a:fillRect/>
          </a:stretch>
        </p:blipFill>
        <p:spPr>
          <a:xfrm>
            <a:off x="6435798" y="286603"/>
            <a:ext cx="5548449" cy="4428881"/>
          </a:xfrm>
          <a:prstGeom prst="rect">
            <a:avLst/>
          </a:prstGeom>
        </p:spPr>
      </p:pic>
      <p:pic>
        <p:nvPicPr>
          <p:cNvPr id="4" name="Picture 3"/>
          <p:cNvPicPr>
            <a:picLocks noChangeAspect="1"/>
          </p:cNvPicPr>
          <p:nvPr/>
        </p:nvPicPr>
        <p:blipFill>
          <a:blip r:embed="rId4"/>
          <a:stretch>
            <a:fillRect/>
          </a:stretch>
        </p:blipFill>
        <p:spPr>
          <a:xfrm>
            <a:off x="438337" y="1737360"/>
            <a:ext cx="5997460" cy="3856054"/>
          </a:xfrm>
          <a:prstGeom prst="rect">
            <a:avLst/>
          </a:prstGeom>
        </p:spPr>
      </p:pic>
    </p:spTree>
    <p:extLst>
      <p:ext uri="{BB962C8B-B14F-4D97-AF65-F5344CB8AC3E}">
        <p14:creationId xmlns:p14="http://schemas.microsoft.com/office/powerpoint/2010/main" val="59407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Reasonable adjustments</a:t>
            </a:r>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 name="Picture 2" descr="Form hel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3537" y="2650603"/>
            <a:ext cx="3593083" cy="359308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AU" dirty="0"/>
          </a:p>
          <a:p>
            <a:r>
              <a:rPr lang="en-AU" dirty="0"/>
              <a:t>Your ideas?</a:t>
            </a:r>
          </a:p>
        </p:txBody>
      </p:sp>
    </p:spTree>
    <p:custDataLst>
      <p:tags r:id="rId1"/>
    </p:custDataLst>
    <p:extLst>
      <p:ext uri="{BB962C8B-B14F-4D97-AF65-F5344CB8AC3E}">
        <p14:creationId xmlns:p14="http://schemas.microsoft.com/office/powerpoint/2010/main" val="304286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Reasonable adjustments</a:t>
            </a:r>
            <a:endParaRPr lang="en-AU" dirty="0"/>
          </a:p>
        </p:txBody>
      </p:sp>
      <p:sp>
        <p:nvSpPr>
          <p:cNvPr id="3" name="Content Placeholder 2"/>
          <p:cNvSpPr>
            <a:spLocks noGrp="1"/>
          </p:cNvSpPr>
          <p:nvPr>
            <p:ph idx="1"/>
          </p:nvPr>
        </p:nvSpPr>
        <p:spPr/>
        <p:txBody>
          <a:bodyPr/>
          <a:lstStyle/>
          <a:p>
            <a:endParaRPr lang="en-AU" dirty="0"/>
          </a:p>
          <a:p>
            <a:pPr marL="457200" lvl="1" indent="0">
              <a:buNone/>
            </a:pPr>
            <a:r>
              <a:rPr lang="en-US" i="1" dirty="0">
                <a:latin typeface="Arial" panose="020B0604020202020204" pitchFamily="34" charset="0"/>
                <a:cs typeface="Arial" panose="020B0604020202020204" pitchFamily="34" charset="0"/>
              </a:rPr>
              <a:t>Takes away barriers that would stop someone getting good health care </a:t>
            </a:r>
          </a:p>
          <a:p>
            <a:pPr marL="457200" lvl="1" indent="0">
              <a:buNone/>
            </a:pPr>
            <a:endParaRPr lang="en-US" i="1" dirty="0">
              <a:latin typeface="Arial" panose="020B0604020202020204" pitchFamily="34" charset="0"/>
              <a:cs typeface="Arial" panose="020B0604020202020204" pitchFamily="34" charset="0"/>
            </a:endParaRPr>
          </a:p>
          <a:p>
            <a:pPr marL="457200" lvl="1" indent="0">
              <a:buNone/>
            </a:pPr>
            <a:endParaRPr lang="en-US" i="1" dirty="0">
              <a:latin typeface="Arial" panose="020B0604020202020204" pitchFamily="34" charset="0"/>
              <a:cs typeface="Arial" panose="020B0604020202020204" pitchFamily="34" charset="0"/>
            </a:endParaRP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 name="Picture 2" descr="Form hel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3537" y="2650603"/>
            <a:ext cx="3593083" cy="35930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4996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Before I see you</a:t>
            </a:r>
            <a:endParaRPr lang="en-AU" dirty="0"/>
          </a:p>
        </p:txBody>
      </p:sp>
      <p:sp>
        <p:nvSpPr>
          <p:cNvPr id="3" name="Content Placeholder 2"/>
          <p:cNvSpPr>
            <a:spLocks noGrp="1"/>
          </p:cNvSpPr>
          <p:nvPr>
            <p:ph idx="1"/>
          </p:nvPr>
        </p:nvSpPr>
        <p:spPr/>
        <p:txBody>
          <a:bodyPr/>
          <a:lstStyle/>
          <a:p>
            <a:r>
              <a:rPr lang="en-AU" dirty="0"/>
              <a:t>Forms</a:t>
            </a:r>
          </a:p>
          <a:p>
            <a:endParaRPr lang="en-AU" dirty="0"/>
          </a:p>
          <a:p>
            <a:r>
              <a:rPr lang="en-AU" dirty="0"/>
              <a:t>Booking times - reminders</a:t>
            </a:r>
          </a:p>
          <a:p>
            <a:endParaRPr lang="en-AU" dirty="0"/>
          </a:p>
          <a:p>
            <a:r>
              <a:rPr lang="en-AU" dirty="0"/>
              <a:t>Ask me what I need</a:t>
            </a:r>
          </a:p>
          <a:p>
            <a:endParaRPr lang="en-AU" dirty="0"/>
          </a:p>
          <a:p>
            <a:endParaRPr lang="en-AU" dirty="0"/>
          </a:p>
          <a:p>
            <a:pPr marL="457200" lvl="1" indent="0">
              <a:buNone/>
            </a:pPr>
            <a:endParaRPr lang="en-US" i="1" dirty="0">
              <a:latin typeface="Arial" panose="020B0604020202020204" pitchFamily="34" charset="0"/>
              <a:cs typeface="Arial" panose="020B0604020202020204" pitchFamily="34" charset="0"/>
            </a:endParaRPr>
          </a:p>
          <a:p>
            <a:pPr marL="457200" lvl="1" indent="0">
              <a:buNone/>
            </a:pPr>
            <a:endParaRPr lang="en-US" i="1" dirty="0">
              <a:latin typeface="Arial" panose="020B0604020202020204" pitchFamily="34" charset="0"/>
              <a:cs typeface="Arial" panose="020B0604020202020204" pitchFamily="34" charset="0"/>
            </a:endParaRP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124" name="Picture 4" descr="GP Receptio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858"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846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After I see you</a:t>
            </a:r>
          </a:p>
        </p:txBody>
      </p:sp>
      <p:sp>
        <p:nvSpPr>
          <p:cNvPr id="3" name="Content Placeholder 2"/>
          <p:cNvSpPr>
            <a:spLocks noGrp="1"/>
          </p:cNvSpPr>
          <p:nvPr>
            <p:ph idx="1"/>
          </p:nvPr>
        </p:nvSpPr>
        <p:spPr>
          <a:xfrm>
            <a:off x="1097280" y="1737360"/>
            <a:ext cx="10132490" cy="4023360"/>
          </a:xfrm>
        </p:spPr>
        <p:txBody>
          <a:bodyPr/>
          <a:lstStyle/>
          <a:p>
            <a:pPr marL="2963863" indent="-90488"/>
            <a:endParaRPr lang="en-AU" dirty="0"/>
          </a:p>
          <a:p>
            <a:pPr marL="90488" indent="-90488"/>
            <a:r>
              <a:rPr lang="en-AU" dirty="0"/>
              <a:t>What I need to do</a:t>
            </a:r>
          </a:p>
          <a:p>
            <a:endParaRPr lang="en-AU" dirty="0"/>
          </a:p>
          <a:p>
            <a:endParaRPr lang="en-AU" dirty="0"/>
          </a:p>
          <a:p>
            <a:endParaRPr lang="en-AU" dirty="0"/>
          </a:p>
          <a:p>
            <a:endParaRPr lang="en-AU" dirty="0"/>
          </a:p>
          <a:p>
            <a:endParaRPr lang="en-AU" dirty="0"/>
          </a:p>
          <a:p>
            <a:pPr marL="5648325" indent="-90488"/>
            <a:r>
              <a:rPr lang="en-AU" dirty="0"/>
              <a:t>Send Referrals</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7170" name="Picture 2" descr="Fax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747" y="3611301"/>
            <a:ext cx="2692933" cy="269293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GP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78" y="1938442"/>
            <a:ext cx="3073396" cy="307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5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When I see you</a:t>
            </a:r>
          </a:p>
        </p:txBody>
      </p:sp>
      <p:sp>
        <p:nvSpPr>
          <p:cNvPr id="3" name="Content Placeholder 2"/>
          <p:cNvSpPr>
            <a:spLocks noGrp="1"/>
          </p:cNvSpPr>
          <p:nvPr>
            <p:ph idx="1"/>
          </p:nvPr>
        </p:nvSpPr>
        <p:spPr/>
        <p:txBody>
          <a:bodyPr/>
          <a:lstStyle/>
          <a:p>
            <a:endParaRPr lang="en-AU" dirty="0"/>
          </a:p>
          <a:p>
            <a:r>
              <a:rPr lang="en-AU" dirty="0"/>
              <a:t>Quiet waiting space</a:t>
            </a:r>
          </a:p>
          <a:p>
            <a:endParaRPr lang="en-AU" dirty="0"/>
          </a:p>
          <a:p>
            <a:endParaRPr lang="en-AU" dirty="0" smtClean="0"/>
          </a:p>
          <a:p>
            <a:r>
              <a:rPr lang="en-AU" dirty="0" smtClean="0"/>
              <a:t>Health </a:t>
            </a:r>
            <a:r>
              <a:rPr lang="en-AU" dirty="0"/>
              <a:t>record</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8196" name="Picture 4" descr="https://www.thecentrehki.com.au/wp-content/uploads/2020/08/My-Health-Ma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185" y="2739445"/>
            <a:ext cx="2584812" cy="312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08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Talk to </a:t>
            </a:r>
            <a:r>
              <a:rPr lang="en-US" sz="8900" b="1" dirty="0"/>
              <a:t>me</a:t>
            </a:r>
            <a:endParaRPr lang="en-AU" sz="4800" b="1" dirty="0"/>
          </a:p>
        </p:txBody>
      </p:sp>
      <p:sp>
        <p:nvSpPr>
          <p:cNvPr id="3" name="Content Placeholder 2"/>
          <p:cNvSpPr>
            <a:spLocks noGrp="1"/>
          </p:cNvSpPr>
          <p:nvPr>
            <p:ph idx="1"/>
          </p:nvPr>
        </p:nvSpPr>
        <p:spPr/>
        <p:txBody>
          <a:bodyPr>
            <a:normAutofit/>
          </a:bodyPr>
          <a:lstStyle/>
          <a:p>
            <a:pPr marL="0" indent="0">
              <a:buNone/>
            </a:pPr>
            <a:endParaRPr lang="en-AU" dirty="0"/>
          </a:p>
          <a:p>
            <a:r>
              <a:rPr lang="en-AU" dirty="0"/>
              <a:t>Break down info</a:t>
            </a:r>
          </a:p>
          <a:p>
            <a:endParaRPr lang="en-AU" dirty="0"/>
          </a:p>
          <a:p>
            <a:r>
              <a:rPr lang="en-AU" dirty="0"/>
              <a:t>Use easy words</a:t>
            </a:r>
          </a:p>
          <a:p>
            <a:endParaRPr lang="en-AU" dirty="0"/>
          </a:p>
          <a:p>
            <a:r>
              <a:rPr lang="en-AU" dirty="0"/>
              <a:t>Listen carefully</a:t>
            </a:r>
          </a:p>
          <a:p>
            <a:endParaRPr lang="en-AU" dirty="0"/>
          </a:p>
          <a:p>
            <a:r>
              <a:rPr lang="en-AU" dirty="0"/>
              <a:t>Check we understand each other</a:t>
            </a:r>
          </a:p>
          <a:p>
            <a:pPr marL="0" indent="0">
              <a:buNone/>
            </a:pPr>
            <a:endParaRPr lang="en-AU" dirty="0"/>
          </a:p>
          <a:p>
            <a:pPr marL="0" indent="0">
              <a:buNone/>
            </a:pPr>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9222" name="Picture 6" descr="GP Friend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618" y="559524"/>
            <a:ext cx="5994513" cy="599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61199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43431-CC27-B546-9D29-5186C8674970}"/>
              </a:ext>
            </a:extLst>
          </p:cNvPr>
          <p:cNvCxnSpPr>
            <a:cxnSpLocks/>
          </p:cNvCxnSpPr>
          <p:nvPr/>
        </p:nvCxnSpPr>
        <p:spPr>
          <a:xfrm>
            <a:off x="-213070" y="640212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B0D2B2F4-8BEA-114E-A99C-B455409FB557}"/>
              </a:ext>
            </a:extLst>
          </p:cNvPr>
          <p:cNvSpPr txBox="1">
            <a:spLocks/>
          </p:cNvSpPr>
          <p:nvPr/>
        </p:nvSpPr>
        <p:spPr>
          <a:xfrm>
            <a:off x="4196443" y="1859678"/>
            <a:ext cx="5734635" cy="41075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3D Models</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Show me on your hand</a:t>
            </a:r>
          </a:p>
          <a:p>
            <a:pPr marL="342900" indent="-342900">
              <a:buFont typeface="Arial" panose="020B0604020202020204" pitchFamily="34" charset="0"/>
              <a:buChar char="•"/>
            </a:pPr>
            <a:endParaRPr lang="en-US" sz="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 Then my hand</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0"/>
            <a:endParaRPr lang="en-AU" sz="2400" dirty="0">
              <a:latin typeface="Arial" panose="020B0604020202020204" pitchFamily="34" charset="0"/>
              <a:cs typeface="Arial" panose="020B0604020202020204" pitchFamily="34" charset="0"/>
            </a:endParaRPr>
          </a:p>
          <a:p>
            <a:pPr lvl="0"/>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1026" name="Picture 2" descr="Teeth clean practi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3826"/>
            <a:ext cx="4853425" cy="4853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8C83C0-DD77-4D05-B929-147AA9819020}"/>
              </a:ext>
            </a:extLst>
          </p:cNvPr>
          <p:cNvSpPr txBox="1">
            <a:spLocks/>
          </p:cNvSpPr>
          <p:nvPr/>
        </p:nvSpPr>
        <p:spPr>
          <a:xfrm>
            <a:off x="1097280" y="286603"/>
            <a:ext cx="10058400" cy="1450757"/>
          </a:xfrm>
          <a:prstGeom prst="rect">
            <a:avLst/>
          </a:prstGeom>
        </p:spPr>
        <p:txBody>
          <a:bodyPr lIns="91440" tIns="45720" rIns="91440" bIns="45720" anchor="t"/>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AU" dirty="0"/>
              <a:t>Visual aids</a:t>
            </a:r>
            <a:endParaRPr lang="en-US" dirty="0"/>
          </a:p>
        </p:txBody>
      </p:sp>
    </p:spTree>
    <p:extLst>
      <p:ext uri="{BB962C8B-B14F-4D97-AF65-F5344CB8AC3E}">
        <p14:creationId xmlns:p14="http://schemas.microsoft.com/office/powerpoint/2010/main" val="2502298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43431-CC27-B546-9D29-5186C8674970}"/>
              </a:ext>
            </a:extLst>
          </p:cNvPr>
          <p:cNvCxnSpPr>
            <a:cxnSpLocks/>
          </p:cNvCxnSpPr>
          <p:nvPr/>
        </p:nvCxnSpPr>
        <p:spPr>
          <a:xfrm>
            <a:off x="-213070" y="640212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B0D2B2F4-8BEA-114E-A99C-B455409FB557}"/>
              </a:ext>
            </a:extLst>
          </p:cNvPr>
          <p:cNvSpPr txBox="1">
            <a:spLocks/>
          </p:cNvSpPr>
          <p:nvPr/>
        </p:nvSpPr>
        <p:spPr>
          <a:xfrm>
            <a:off x="427031" y="1859678"/>
            <a:ext cx="9504048" cy="41075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Easy read</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Social stories</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0"/>
            <a:endParaRPr lang="en-AU" sz="2400" dirty="0">
              <a:latin typeface="Arial" panose="020B0604020202020204" pitchFamily="34" charset="0"/>
              <a:cs typeface="Arial" panose="020B0604020202020204" pitchFamily="34" charset="0"/>
            </a:endParaRPr>
          </a:p>
          <a:p>
            <a:pPr lvl="0"/>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2" name="Picture 1"/>
          <p:cNvPicPr>
            <a:picLocks noChangeAspect="1"/>
          </p:cNvPicPr>
          <p:nvPr/>
        </p:nvPicPr>
        <p:blipFill>
          <a:blip r:embed="rId3"/>
          <a:stretch>
            <a:fillRect/>
          </a:stretch>
        </p:blipFill>
        <p:spPr>
          <a:xfrm>
            <a:off x="5604268" y="1"/>
            <a:ext cx="4790563" cy="6286500"/>
          </a:xfrm>
          <a:prstGeom prst="rect">
            <a:avLst/>
          </a:prstGeom>
        </p:spPr>
      </p:pic>
      <p:sp>
        <p:nvSpPr>
          <p:cNvPr id="4" name="Title 1">
            <a:extLst>
              <a:ext uri="{FF2B5EF4-FFF2-40B4-BE49-F238E27FC236}">
                <a16:creationId xmlns:a16="http://schemas.microsoft.com/office/drawing/2014/main" id="{BCC713B9-2F9B-4D52-98DD-A5B08EDAFF32}"/>
              </a:ext>
            </a:extLst>
          </p:cNvPr>
          <p:cNvSpPr txBox="1">
            <a:spLocks/>
          </p:cNvSpPr>
          <p:nvPr/>
        </p:nvSpPr>
        <p:spPr>
          <a:xfrm>
            <a:off x="622827" y="286603"/>
            <a:ext cx="10058400" cy="1450757"/>
          </a:xfrm>
          <a:prstGeom prst="rect">
            <a:avLst/>
          </a:prstGeom>
        </p:spPr>
        <p:txBody>
          <a:bodyPr lIns="91440" tIns="45720" rIns="91440" bIns="45720" anchor="t"/>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AU" dirty="0"/>
              <a:t>Communication aids</a:t>
            </a:r>
            <a:endParaRPr lang="en-US" dirty="0"/>
          </a:p>
        </p:txBody>
      </p:sp>
    </p:spTree>
    <p:extLst>
      <p:ext uri="{BB962C8B-B14F-4D97-AF65-F5344CB8AC3E}">
        <p14:creationId xmlns:p14="http://schemas.microsoft.com/office/powerpoint/2010/main" val="6986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B661496-9BCE-7B41-9243-672120597F4D}"/>
              </a:ext>
            </a:extLst>
          </p:cNvPr>
          <p:cNvSpPr txBox="1">
            <a:spLocks/>
          </p:cNvSpPr>
          <p:nvPr/>
        </p:nvSpPr>
        <p:spPr>
          <a:xfrm>
            <a:off x="462720" y="52307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Acknowledgement of Country</a:t>
            </a:r>
          </a:p>
        </p:txBody>
      </p:sp>
      <p:pic>
        <p:nvPicPr>
          <p:cNvPr id="1030" name="Picture 6" descr="Acknowledgement of country | Breast Cancer Network Austra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291" y="2575939"/>
            <a:ext cx="6226225" cy="22130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96607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discussion</a:t>
            </a:r>
            <a:endParaRPr lang="en-AU" dirty="0"/>
          </a:p>
        </p:txBody>
      </p:sp>
      <p:sp>
        <p:nvSpPr>
          <p:cNvPr id="3" name="Content Placeholder 2"/>
          <p:cNvSpPr>
            <a:spLocks noGrp="1"/>
          </p:cNvSpPr>
          <p:nvPr>
            <p:ph idx="1"/>
          </p:nvPr>
        </p:nvSpPr>
        <p:spPr>
          <a:xfrm>
            <a:off x="693336" y="2152891"/>
            <a:ext cx="10515600" cy="3981250"/>
          </a:xfrm>
        </p:spPr>
        <p:txBody>
          <a:bodyPr>
            <a:normAutofit/>
          </a:bodyPr>
          <a:lstStyle/>
          <a:p>
            <a:pPr marL="519112" indent="-342900">
              <a:buFont typeface="Arial" panose="020B0604020202020204" pitchFamily="34" charset="0"/>
              <a:buChar char="•"/>
            </a:pPr>
            <a:r>
              <a:rPr lang="en-AU" dirty="0">
                <a:solidFill>
                  <a:schemeClr val="tx1"/>
                </a:solidFill>
              </a:rPr>
              <a:t>Raise your hand</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Speak clearly and slowly</a:t>
            </a:r>
          </a:p>
        </p:txBody>
      </p:sp>
      <p:sp>
        <p:nvSpPr>
          <p:cNvPr id="6" name="Rectangle 5"/>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413730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AU" dirty="0"/>
          </a:p>
        </p:txBody>
      </p:sp>
      <p:sp>
        <p:nvSpPr>
          <p:cNvPr id="3" name="Content Placeholder 2"/>
          <p:cNvSpPr>
            <a:spLocks noGrp="1"/>
          </p:cNvSpPr>
          <p:nvPr>
            <p:ph idx="1"/>
          </p:nvPr>
        </p:nvSpPr>
        <p:spPr>
          <a:xfrm>
            <a:off x="693336" y="2152891"/>
            <a:ext cx="10515600" cy="3981250"/>
          </a:xfrm>
        </p:spPr>
        <p:txBody>
          <a:bodyPr>
            <a:normAutofit/>
          </a:bodyPr>
          <a:lstStyle/>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Speak clearly and slowly</a:t>
            </a:r>
          </a:p>
        </p:txBody>
      </p:sp>
      <p:sp>
        <p:nvSpPr>
          <p:cNvPr id="6" name="Rectangle 5"/>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261969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Key points</a:t>
            </a:r>
            <a:endParaRPr lang="en-AU" dirty="0"/>
          </a:p>
        </p:txBody>
      </p:sp>
      <p:sp>
        <p:nvSpPr>
          <p:cNvPr id="3" name="Content Placeholder 2"/>
          <p:cNvSpPr>
            <a:spLocks noGrp="1"/>
          </p:cNvSpPr>
          <p:nvPr>
            <p:ph idx="1"/>
          </p:nvPr>
        </p:nvSpPr>
        <p:spPr>
          <a:xfrm>
            <a:off x="838200" y="1875098"/>
            <a:ext cx="10515600" cy="4010461"/>
          </a:xfrm>
        </p:spPr>
        <p:txBody>
          <a:bodyPr>
            <a:normAutofit/>
          </a:bodyPr>
          <a:lstStyle/>
          <a:p>
            <a:pPr marL="514350" indent="-514350">
              <a:buFont typeface="+mj-lt"/>
              <a:buAutoNum type="arabicPeriod"/>
            </a:pPr>
            <a:r>
              <a:rPr lang="en-AU" dirty="0">
                <a:solidFill>
                  <a:schemeClr val="tx1"/>
                </a:solidFill>
              </a:rPr>
              <a:t>Talk to</a:t>
            </a:r>
            <a:r>
              <a:rPr lang="en-AU" b="1" dirty="0">
                <a:solidFill>
                  <a:schemeClr val="tx1"/>
                </a:solidFill>
              </a:rPr>
              <a:t> me</a:t>
            </a:r>
            <a:endParaRPr lang="en-AU" dirty="0">
              <a:solidFill>
                <a:schemeClr val="tx1"/>
              </a:solidFill>
            </a:endParaRPr>
          </a:p>
          <a:p>
            <a:pPr marL="514350" indent="-514350">
              <a:buFont typeface="+mj-lt"/>
              <a:buAutoNum type="arabicPeriod"/>
            </a:pPr>
            <a:r>
              <a:rPr lang="en-AU" dirty="0">
                <a:solidFill>
                  <a:schemeClr val="tx1"/>
                </a:solidFill>
              </a:rPr>
              <a:t>Ask me what I need</a:t>
            </a:r>
          </a:p>
          <a:p>
            <a:pPr marL="514350" indent="-514350">
              <a:buFont typeface="+mj-lt"/>
              <a:buAutoNum type="arabicPeriod"/>
            </a:pPr>
            <a:r>
              <a:rPr lang="en-AU" dirty="0">
                <a:solidFill>
                  <a:schemeClr val="tx1"/>
                </a:solidFill>
              </a:rPr>
              <a:t>Ask what helps me to cope</a:t>
            </a:r>
          </a:p>
          <a:p>
            <a:pPr marL="514350" indent="-514350">
              <a:buFont typeface="+mj-lt"/>
              <a:buAutoNum type="arabicPeriod"/>
            </a:pPr>
            <a:r>
              <a:rPr lang="en-AU" dirty="0">
                <a:solidFill>
                  <a:schemeClr val="tx1"/>
                </a:solidFill>
              </a:rPr>
              <a:t>Go slow</a:t>
            </a:r>
          </a:p>
          <a:p>
            <a:pPr marL="514350" indent="-514350">
              <a:buFont typeface="+mj-lt"/>
              <a:buAutoNum type="arabicPeriod"/>
            </a:pPr>
            <a:r>
              <a:rPr lang="en-AU" dirty="0">
                <a:solidFill>
                  <a:schemeClr val="tx1"/>
                </a:solidFill>
              </a:rPr>
              <a:t>Communicate with my GP</a:t>
            </a:r>
          </a:p>
          <a:p>
            <a:pPr marL="514350" indent="-514350">
              <a:buFont typeface="+mj-lt"/>
              <a:buAutoNum type="arabicPeriod"/>
            </a:pPr>
            <a:r>
              <a:rPr lang="en-AU" dirty="0">
                <a:solidFill>
                  <a:schemeClr val="tx1"/>
                </a:solidFill>
              </a:rPr>
              <a:t>Be aware of my complex health needs</a:t>
            </a:r>
          </a:p>
        </p:txBody>
      </p:sp>
      <p:sp>
        <p:nvSpPr>
          <p:cNvPr id="5" name="Rectangle 4"/>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997660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en-AU" dirty="0"/>
          </a:p>
        </p:txBody>
      </p:sp>
      <p:sp>
        <p:nvSpPr>
          <p:cNvPr id="3" name="Content Placeholder 2"/>
          <p:cNvSpPr>
            <a:spLocks noGrp="1"/>
          </p:cNvSpPr>
          <p:nvPr>
            <p:ph idx="1"/>
          </p:nvPr>
        </p:nvSpPr>
        <p:spPr/>
        <p:txBody>
          <a:bodyPr/>
          <a:lstStyle/>
          <a:p>
            <a:r>
              <a:rPr lang="en-AU" dirty="0"/>
              <a:t>Evaluation survey</a:t>
            </a:r>
          </a:p>
          <a:p>
            <a:endParaRPr lang="en-AU" dirty="0"/>
          </a:p>
          <a:p>
            <a:r>
              <a:rPr lang="en-AU" dirty="0"/>
              <a:t>Links coming via email:</a:t>
            </a:r>
          </a:p>
          <a:p>
            <a:pPr lvl="1"/>
            <a:r>
              <a:rPr lang="en-AU" dirty="0"/>
              <a:t>NDIS resources</a:t>
            </a:r>
          </a:p>
          <a:p>
            <a:pPr lvl="1"/>
            <a:r>
              <a:rPr lang="en-AU" dirty="0"/>
              <a:t>Medicare item number</a:t>
            </a:r>
          </a:p>
          <a:p>
            <a:pPr lvl="1"/>
            <a:r>
              <a:rPr lang="en-AU" dirty="0"/>
              <a:t>Post-workshop reading – </a:t>
            </a:r>
            <a:r>
              <a:rPr lang="en-AU" i="1" dirty="0"/>
              <a:t>What not to miss</a:t>
            </a:r>
          </a:p>
          <a:p>
            <a:pPr lvl="1"/>
            <a:r>
              <a:rPr lang="en-AU" dirty="0"/>
              <a:t>Easy read health fact sheets and other resources. </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202014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endParaRPr lang="en-AU" dirty="0"/>
          </a:p>
        </p:txBody>
      </p:sp>
      <p:sp>
        <p:nvSpPr>
          <p:cNvPr id="5" name="Content Placeholder 4"/>
          <p:cNvSpPr>
            <a:spLocks noGrp="1"/>
          </p:cNvSpPr>
          <p:nvPr>
            <p:ph sz="half" idx="1"/>
          </p:nvPr>
        </p:nvSpPr>
        <p:spPr>
          <a:xfrm>
            <a:off x="6107961" y="1903610"/>
            <a:ext cx="4937760" cy="4497193"/>
          </a:xfrm>
        </p:spPr>
        <p:txBody>
          <a:bodyPr>
            <a:normAutofit/>
          </a:bodyPr>
          <a:lstStyle/>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t>This is [person’s name]</a:t>
            </a:r>
          </a:p>
        </p:txBody>
      </p:sp>
      <p:sp>
        <p:nvSpPr>
          <p:cNvPr id="7" name="Rectangle 6"/>
          <p:cNvSpPr/>
          <p:nvPr/>
        </p:nvSpPr>
        <p:spPr>
          <a:xfrm>
            <a:off x="1765852" y="2230739"/>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9" name="Rectangle 8"/>
          <p:cNvSpPr/>
          <p:nvPr/>
        </p:nvSpPr>
        <p:spPr>
          <a:xfrm>
            <a:off x="7099852" y="2230739"/>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8" name="Content Placeholder 4"/>
          <p:cNvSpPr txBox="1">
            <a:spLocks/>
          </p:cNvSpPr>
          <p:nvPr/>
        </p:nvSpPr>
        <p:spPr>
          <a:xfrm>
            <a:off x="1249680" y="1905534"/>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
        <p:nvSpPr>
          <p:cNvPr id="3" name="Content Placeholder 2"/>
          <p:cNvSpPr>
            <a:spLocks noGrp="1"/>
          </p:cNvSpPr>
          <p:nvPr>
            <p:ph sz="half" idx="2"/>
          </p:nvPr>
        </p:nvSpPr>
        <p:spPr/>
        <p:txBody>
          <a:bodyPr/>
          <a:lstStyle/>
          <a:p>
            <a:endParaRPr lang="en-AU" dirty="0"/>
          </a:p>
        </p:txBody>
      </p:sp>
    </p:spTree>
    <p:custDataLst>
      <p:tags r:id="rId1"/>
    </p:custDataLst>
    <p:extLst>
      <p:ext uri="{BB962C8B-B14F-4D97-AF65-F5344CB8AC3E}">
        <p14:creationId xmlns:p14="http://schemas.microsoft.com/office/powerpoint/2010/main" val="3413253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endParaRPr lang="en-AU" dirty="0"/>
          </a:p>
        </p:txBody>
      </p:sp>
      <p:sp>
        <p:nvSpPr>
          <p:cNvPr id="7" name="Rectangle 6"/>
          <p:cNvSpPr/>
          <p:nvPr/>
        </p:nvSpPr>
        <p:spPr>
          <a:xfrm>
            <a:off x="1111866" y="2122362"/>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9" name="Rectangle 8"/>
          <p:cNvSpPr/>
          <p:nvPr/>
        </p:nvSpPr>
        <p:spPr>
          <a:xfrm>
            <a:off x="8100822" y="2122362"/>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8" name="Rectangle 7"/>
          <p:cNvSpPr/>
          <p:nvPr/>
        </p:nvSpPr>
        <p:spPr>
          <a:xfrm>
            <a:off x="4591646" y="2122362"/>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10" name="Content Placeholder 4"/>
          <p:cNvSpPr txBox="1">
            <a:spLocks/>
          </p:cNvSpPr>
          <p:nvPr/>
        </p:nvSpPr>
        <p:spPr>
          <a:xfrm>
            <a:off x="306134" y="1731917"/>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
        <p:nvSpPr>
          <p:cNvPr id="11" name="Content Placeholder 4"/>
          <p:cNvSpPr txBox="1">
            <a:spLocks/>
          </p:cNvSpPr>
          <p:nvPr/>
        </p:nvSpPr>
        <p:spPr>
          <a:xfrm>
            <a:off x="3749040" y="1727240"/>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
        <p:nvSpPr>
          <p:cNvPr id="12" name="Content Placeholder 4"/>
          <p:cNvSpPr txBox="1">
            <a:spLocks/>
          </p:cNvSpPr>
          <p:nvPr/>
        </p:nvSpPr>
        <p:spPr>
          <a:xfrm>
            <a:off x="7295090" y="1731917"/>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Tree>
    <p:custDataLst>
      <p:tags r:id="rId1"/>
    </p:custDataLst>
    <p:extLst>
      <p:ext uri="{BB962C8B-B14F-4D97-AF65-F5344CB8AC3E}">
        <p14:creationId xmlns:p14="http://schemas.microsoft.com/office/powerpoint/2010/main" val="835183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5641" y="64313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4000" b="1" dirty="0">
              <a:latin typeface="Arial" panose="020B0604020202020204" pitchFamily="34" charset="0"/>
              <a:cs typeface="Arial" panose="020B0604020202020204" pitchFamily="34" charset="0"/>
            </a:endParaRPr>
          </a:p>
        </p:txBody>
      </p:sp>
      <p:sp>
        <p:nvSpPr>
          <p:cNvPr id="3" name="Rectangle 2"/>
          <p:cNvSpPr/>
          <p:nvPr/>
        </p:nvSpPr>
        <p:spPr>
          <a:xfrm>
            <a:off x="494363" y="76917"/>
            <a:ext cx="3951723" cy="1236429"/>
          </a:xfrm>
          <a:prstGeom prst="rect">
            <a:avLst/>
          </a:prstGeom>
        </p:spPr>
        <p:txBody>
          <a:bodyPr wrap="none">
            <a:spAutoFit/>
          </a:bodyPr>
          <a:lstStyle/>
          <a:p>
            <a:pPr>
              <a:lnSpc>
                <a:spcPct val="200000"/>
              </a:lnSpc>
              <a:spcAft>
                <a:spcPts val="800"/>
              </a:spcAft>
            </a:pPr>
            <a:r>
              <a:rPr lang="en-US" sz="4400" dirty="0">
                <a:latin typeface="Arial" panose="020B0604020202020204" pitchFamily="34" charset="0"/>
                <a:ea typeface="Calibri" panose="020F0502020204030204" pitchFamily="34" charset="0"/>
                <a:cs typeface="Times New Roman" panose="02020603050405020304" pitchFamily="18" charset="0"/>
              </a:rPr>
              <a:t>House keeping</a:t>
            </a:r>
          </a:p>
        </p:txBody>
      </p:sp>
      <p:sp>
        <p:nvSpPr>
          <p:cNvPr id="5" name="Rectangle 4"/>
          <p:cNvSpPr/>
          <p:nvPr/>
        </p:nvSpPr>
        <p:spPr>
          <a:xfrm>
            <a:off x="4142975" y="1972188"/>
            <a:ext cx="7870934" cy="2369880"/>
          </a:xfrm>
          <a:prstGeom prst="rect">
            <a:avLst/>
          </a:prstGeom>
        </p:spPr>
        <p:txBody>
          <a:bodyPr wrap="square">
            <a:spAutoFit/>
          </a:bodyPr>
          <a:lstStyle/>
          <a:p>
            <a:pPr marL="457200" indent="-457200">
              <a:spcAft>
                <a:spcPts val="800"/>
              </a:spcAf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Please </a:t>
            </a:r>
            <a:r>
              <a:rPr lang="en-US" sz="3200" dirty="0">
                <a:latin typeface="Arial" panose="020B0604020202020204" pitchFamily="34" charset="0"/>
                <a:ea typeface="Calibri" panose="020F0502020204030204" pitchFamily="34" charset="0"/>
                <a:cs typeface="Arial" panose="020B0604020202020204" pitchFamily="34" charset="0"/>
              </a:rPr>
              <a:t>do not use</a:t>
            </a:r>
            <a:r>
              <a:rPr lang="en-US" sz="3200" dirty="0">
                <a:effectLst/>
                <a:latin typeface="Arial" panose="020B0604020202020204" pitchFamily="34" charset="0"/>
                <a:ea typeface="Calibri" panose="020F0502020204030204" pitchFamily="34" charset="0"/>
                <a:cs typeface="Arial" panose="020B0604020202020204" pitchFamily="34" charset="0"/>
              </a:rPr>
              <a:t> jargon or acronyms</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a:p>
            <a:pPr marL="457200" indent="-457200">
              <a:spcAft>
                <a:spcPts val="800"/>
              </a:spcAft>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Speak slowly</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Every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63" y="1710968"/>
            <a:ext cx="3377334" cy="337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34146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765641" y="64313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4000" b="1" dirty="0">
              <a:latin typeface="Arial" panose="020B0604020202020204" pitchFamily="34" charset="0"/>
              <a:cs typeface="Arial" panose="020B0604020202020204" pitchFamily="34" charset="0"/>
            </a:endParaRPr>
          </a:p>
        </p:txBody>
      </p:sp>
      <p:sp>
        <p:nvSpPr>
          <p:cNvPr id="3" name="Rectangle 2"/>
          <p:cNvSpPr/>
          <p:nvPr/>
        </p:nvSpPr>
        <p:spPr>
          <a:xfrm>
            <a:off x="494363" y="76917"/>
            <a:ext cx="3951723" cy="1236429"/>
          </a:xfrm>
          <a:prstGeom prst="rect">
            <a:avLst/>
          </a:prstGeom>
        </p:spPr>
        <p:txBody>
          <a:bodyPr wrap="none">
            <a:spAutoFit/>
          </a:bodyPr>
          <a:lstStyle/>
          <a:p>
            <a:pPr>
              <a:lnSpc>
                <a:spcPct val="200000"/>
              </a:lnSpc>
              <a:spcAft>
                <a:spcPts val="800"/>
              </a:spcAft>
            </a:pPr>
            <a:r>
              <a:rPr lang="en-US" sz="4400" dirty="0">
                <a:latin typeface="Arial" panose="020B0604020202020204" pitchFamily="34" charset="0"/>
                <a:ea typeface="Calibri" panose="020F0502020204030204" pitchFamily="34" charset="0"/>
                <a:cs typeface="Times New Roman" panose="02020603050405020304" pitchFamily="18" charset="0"/>
              </a:rPr>
              <a:t>House keeping</a:t>
            </a:r>
          </a:p>
        </p:txBody>
      </p:sp>
      <p:sp>
        <p:nvSpPr>
          <p:cNvPr id="5" name="Rectangle 4"/>
          <p:cNvSpPr/>
          <p:nvPr/>
        </p:nvSpPr>
        <p:spPr>
          <a:xfrm>
            <a:off x="4142975" y="1972188"/>
            <a:ext cx="7870934" cy="2369880"/>
          </a:xfrm>
          <a:prstGeom prst="rect">
            <a:avLst/>
          </a:prstGeom>
        </p:spPr>
        <p:txBody>
          <a:bodyPr wrap="square">
            <a:spAutoFit/>
          </a:bodyPr>
          <a:lstStyle/>
          <a:p>
            <a:pPr marL="457200" indent="-457200">
              <a:spcAft>
                <a:spcPts val="800"/>
              </a:spcAf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Please </a:t>
            </a:r>
            <a:r>
              <a:rPr lang="en-US" sz="3200" dirty="0">
                <a:latin typeface="Arial" panose="020B0604020202020204" pitchFamily="34" charset="0"/>
                <a:ea typeface="Calibri" panose="020F0502020204030204" pitchFamily="34" charset="0"/>
                <a:cs typeface="Arial" panose="020B0604020202020204" pitchFamily="34" charset="0"/>
              </a:rPr>
              <a:t>do not use</a:t>
            </a:r>
            <a:r>
              <a:rPr lang="en-US" sz="3200" dirty="0">
                <a:effectLst/>
                <a:latin typeface="Arial" panose="020B0604020202020204" pitchFamily="34" charset="0"/>
                <a:ea typeface="Calibri" panose="020F0502020204030204" pitchFamily="34" charset="0"/>
                <a:cs typeface="Arial" panose="020B0604020202020204" pitchFamily="34" charset="0"/>
              </a:rPr>
              <a:t> jargon or acronyms</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a:p>
            <a:pPr marL="457200" indent="-457200">
              <a:spcAft>
                <a:spcPts val="800"/>
              </a:spcAft>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Speak slowly</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Every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63" y="1710968"/>
            <a:ext cx="3377334" cy="337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89507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 you hope to learn?</a:t>
            </a:r>
          </a:p>
        </p:txBody>
      </p:sp>
      <p:sp>
        <p:nvSpPr>
          <p:cNvPr id="3" name="Content Placeholder 2"/>
          <p:cNvSpPr>
            <a:spLocks noGrp="1"/>
          </p:cNvSpPr>
          <p:nvPr>
            <p:ph idx="1"/>
          </p:nvPr>
        </p:nvSpPr>
        <p:spPr/>
        <p:txBody>
          <a:bodyPr/>
          <a:lstStyle/>
          <a:p>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extLst>
      <p:ext uri="{BB962C8B-B14F-4D97-AF65-F5344CB8AC3E}">
        <p14:creationId xmlns:p14="http://schemas.microsoft.com/office/powerpoint/2010/main" val="225157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outline</a:t>
            </a:r>
            <a:endParaRPr lang="en-AU" dirty="0"/>
          </a:p>
        </p:txBody>
      </p:sp>
      <p:sp>
        <p:nvSpPr>
          <p:cNvPr id="3" name="Content Placeholder 2"/>
          <p:cNvSpPr>
            <a:spLocks noGrp="1"/>
          </p:cNvSpPr>
          <p:nvPr>
            <p:ph idx="1"/>
          </p:nvPr>
        </p:nvSpPr>
        <p:spPr>
          <a:xfrm>
            <a:off x="2582426" y="2002419"/>
            <a:ext cx="8771374" cy="4149397"/>
          </a:xfrm>
        </p:spPr>
        <p:txBody>
          <a:bodyPr>
            <a:normAutofit/>
          </a:bodyPr>
          <a:lstStyle/>
          <a:p>
            <a:pPr marL="0" indent="0">
              <a:buNone/>
            </a:pPr>
            <a:r>
              <a:rPr lang="en-AU" sz="2800" dirty="0"/>
              <a:t>Health care for people with intellectual disability</a:t>
            </a:r>
          </a:p>
          <a:p>
            <a:endParaRPr lang="en-AU" sz="2800" dirty="0"/>
          </a:p>
          <a:p>
            <a:pPr marL="0" indent="0">
              <a:buNone/>
            </a:pPr>
            <a:endParaRPr lang="en-AU" sz="2800" dirty="0"/>
          </a:p>
          <a:p>
            <a:pPr marL="0" indent="0">
              <a:buNone/>
            </a:pPr>
            <a:r>
              <a:rPr lang="en-AU" sz="2800" dirty="0"/>
              <a:t>Case examples</a:t>
            </a:r>
          </a:p>
          <a:p>
            <a:endParaRPr lang="en-AU" sz="2800" dirty="0"/>
          </a:p>
          <a:p>
            <a:endParaRPr lang="en-AU" sz="2800" dirty="0"/>
          </a:p>
          <a:p>
            <a:r>
              <a:rPr lang="en-AU" sz="2800" dirty="0"/>
              <a:t>What we can learn</a:t>
            </a:r>
          </a:p>
          <a:p>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
        <p:nvSpPr>
          <p:cNvPr id="5" name="Rectangle 4"/>
          <p:cNvSpPr/>
          <p:nvPr/>
        </p:nvSpPr>
        <p:spPr>
          <a:xfrm>
            <a:off x="1398396" y="1990843"/>
            <a:ext cx="850758" cy="96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Photo of co-facilitator</a:t>
            </a:r>
          </a:p>
        </p:txBody>
      </p:sp>
      <p:sp>
        <p:nvSpPr>
          <p:cNvPr id="6" name="Rectangle 5"/>
          <p:cNvSpPr/>
          <p:nvPr/>
        </p:nvSpPr>
        <p:spPr>
          <a:xfrm>
            <a:off x="1398396" y="3586497"/>
            <a:ext cx="850758" cy="96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Photo of physician or facilitator</a:t>
            </a:r>
          </a:p>
        </p:txBody>
      </p:sp>
      <p:sp>
        <p:nvSpPr>
          <p:cNvPr id="21" name="Rectangle 20"/>
          <p:cNvSpPr/>
          <p:nvPr/>
        </p:nvSpPr>
        <p:spPr>
          <a:xfrm>
            <a:off x="1398396" y="5182151"/>
            <a:ext cx="850758" cy="96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dirty="0"/>
              <a:t>Photo of co</a:t>
            </a:r>
            <a:r>
              <a:rPr lang="en-AU" sz="1400" dirty="0"/>
              <a:t>-</a:t>
            </a:r>
            <a:r>
              <a:rPr lang="en-AU" sz="1200" dirty="0"/>
              <a:t>facilitator</a:t>
            </a:r>
          </a:p>
        </p:txBody>
      </p:sp>
    </p:spTree>
    <p:custDataLst>
      <p:tags r:id="rId1"/>
    </p:custDataLst>
    <p:extLst>
      <p:ext uri="{BB962C8B-B14F-4D97-AF65-F5344CB8AC3E}">
        <p14:creationId xmlns:p14="http://schemas.microsoft.com/office/powerpoint/2010/main" val="4084327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rbIvX6Rm"/>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Custom 1">
      <a:dk1>
        <a:sysClr val="windowText" lastClr="000000"/>
      </a:dk1>
      <a:lt1>
        <a:sysClr val="window" lastClr="FFFFFF"/>
      </a:lt1>
      <a:dk2>
        <a:srgbClr val="344068"/>
      </a:dk2>
      <a:lt2>
        <a:srgbClr val="D9E0E6"/>
      </a:lt2>
      <a:accent1>
        <a:srgbClr val="A3CEED"/>
      </a:accent1>
      <a:accent2>
        <a:srgbClr val="1C6294"/>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0c623bd-c7a5-4087-ae65-09bd40da8911">
      <UserInfo>
        <DisplayName>Karen Akehurst</DisplayName>
        <AccountId>69</AccountId>
        <AccountType/>
      </UserInfo>
      <UserInfo>
        <DisplayName>Pablo Garcia</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61EBE68C6DBB45A40B506E4745860C" ma:contentTypeVersion="13" ma:contentTypeDescription="Create a new document." ma:contentTypeScope="" ma:versionID="21edbc32e59be3335c63b592df0d7da9">
  <xsd:schema xmlns:xsd="http://www.w3.org/2001/XMLSchema" xmlns:xs="http://www.w3.org/2001/XMLSchema" xmlns:p="http://schemas.microsoft.com/office/2006/metadata/properties" xmlns:ns2="e763d6ad-9d94-4d72-8839-6b731ecd4f31" xmlns:ns3="e0c623bd-c7a5-4087-ae65-09bd40da8911" targetNamespace="http://schemas.microsoft.com/office/2006/metadata/properties" ma:root="true" ma:fieldsID="cc58415726f7a1a378fb983f8ca7c748" ns2:_="" ns3:_="">
    <xsd:import namespace="e763d6ad-9d94-4d72-8839-6b731ecd4f31"/>
    <xsd:import namespace="e0c623bd-c7a5-4087-ae65-09bd40da891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3d6ad-9d94-4d72-8839-6b731ecd4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c623bd-c7a5-4087-ae65-09bd40da89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8F1CC-0ECF-40BF-B175-4846AC036E2E}">
  <ds:schemaRefs>
    <ds:schemaRef ds:uri="http://schemas.microsoft.com/sharepoint/v3/contenttype/forms"/>
  </ds:schemaRefs>
</ds:datastoreItem>
</file>

<file path=customXml/itemProps2.xml><?xml version="1.0" encoding="utf-8"?>
<ds:datastoreItem xmlns:ds="http://schemas.openxmlformats.org/officeDocument/2006/customXml" ds:itemID="{082F1C28-352C-41AF-8E33-8A6B8DE65853}">
  <ds:schemaRefs>
    <ds:schemaRef ds:uri="http://schemas.microsoft.com/office/infopath/2007/PartnerControls"/>
    <ds:schemaRef ds:uri="e763d6ad-9d94-4d72-8839-6b731ecd4f31"/>
    <ds:schemaRef ds:uri="http://purl.org/dc/terms/"/>
    <ds:schemaRef ds:uri="http://schemas.microsoft.com/office/2006/documentManagement/types"/>
    <ds:schemaRef ds:uri="e0c623bd-c7a5-4087-ae65-09bd40da8911"/>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7A55615-CCC5-49D3-A78D-8CF14B52C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3d6ad-9d94-4d72-8839-6b731ecd4f31"/>
    <ds:schemaRef ds:uri="e0c623bd-c7a5-4087-ae65-09bd40da8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28652</TotalTime>
  <Words>8549</Words>
  <Application>Microsoft Office PowerPoint</Application>
  <PresentationFormat>Widescreen</PresentationFormat>
  <Paragraphs>1586</Paragraphs>
  <Slides>33</Slides>
  <Notes>33</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Courier New</vt:lpstr>
      <vt:lpstr>Times New Roman</vt:lpstr>
      <vt:lpstr>Retrospect</vt:lpstr>
      <vt:lpstr>Primary Care Enhancement Program</vt:lpstr>
      <vt:lpstr>Primary Care Enhancement Program</vt:lpstr>
      <vt:lpstr>PowerPoint Presentation</vt:lpstr>
      <vt:lpstr>Who we are</vt:lpstr>
      <vt:lpstr>Who we are</vt:lpstr>
      <vt:lpstr>PowerPoint Presentation</vt:lpstr>
      <vt:lpstr>PowerPoint Presentation</vt:lpstr>
      <vt:lpstr>What do you hope to learn?</vt:lpstr>
      <vt:lpstr>Workshop outline</vt:lpstr>
      <vt:lpstr>Health care for people with intellectual disability</vt:lpstr>
      <vt:lpstr>Health care for people with intellectual disability</vt:lpstr>
      <vt:lpstr>Good health care</vt:lpstr>
      <vt:lpstr>Case Studies</vt:lpstr>
      <vt:lpstr>Stacey</vt:lpstr>
      <vt:lpstr>Stacey – your turn</vt:lpstr>
      <vt:lpstr>Stacey – further reflections</vt:lpstr>
      <vt:lpstr>Leon</vt:lpstr>
      <vt:lpstr>Leon – your turn</vt:lpstr>
      <vt:lpstr>Leon – pragmatic considerations</vt:lpstr>
      <vt:lpstr>Resources – Special Care Dentistry</vt:lpstr>
      <vt:lpstr>Other resources </vt:lpstr>
      <vt:lpstr>Reasonable adjustments</vt:lpstr>
      <vt:lpstr>Reasonable adjustments</vt:lpstr>
      <vt:lpstr>Before I see you</vt:lpstr>
      <vt:lpstr>After I see you</vt:lpstr>
      <vt:lpstr>When I see you</vt:lpstr>
      <vt:lpstr>Talk to me</vt:lpstr>
      <vt:lpstr>PowerPoint Presentation</vt:lpstr>
      <vt:lpstr>PowerPoint Presentation</vt:lpstr>
      <vt:lpstr>Panel discussion</vt:lpstr>
      <vt:lpstr>Questions?</vt:lpstr>
      <vt:lpstr>6 Key points</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Evans</dc:creator>
  <cp:lastModifiedBy>Liz Evans</cp:lastModifiedBy>
  <cp:revision>697</cp:revision>
  <dcterms:created xsi:type="dcterms:W3CDTF">2021-08-24T01:22:25Z</dcterms:created>
  <dcterms:modified xsi:type="dcterms:W3CDTF">2022-03-17T14:14:53Z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3CEFCE00-CFAE-40FA-B267-1C4091B085C4</vt:lpwstr>
  </property>
  <property fmtid="{D5CDD505-2E9C-101B-9397-08002B2CF9AE}" pid="3" name="ArticulatePath">
    <vt:lpwstr>https://nswcid-my.sharepoint.com/personal/liz_evans_cid_org_au/Documents/Presentation</vt:lpwstr>
  </property>
  <property fmtid="{D5CDD505-2E9C-101B-9397-08002B2CF9AE}" pid="4" name="ContentTypeId">
    <vt:lpwstr>0x0101006761EBE68C6DBB45A40B506E4745860C</vt:lpwstr>
  </property>
</Properties>
</file>