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9.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0.xml" ContentType="application/vnd.openxmlformats-officedocument.presentationml.tags+xml"/>
  <Override PartName="/ppt/notesSlides/notesSlide41.xml" ContentType="application/vnd.openxmlformats-officedocument.presentationml.notesSlide+xml"/>
  <Override PartName="/ppt/tags/tag21.xml" ContentType="application/vnd.openxmlformats-officedocument.presentationml.tags+xml"/>
  <Override PartName="/ppt/notesSlides/notesSlide42.xml" ContentType="application/vnd.openxmlformats-officedocument.presentationml.notesSlide+xml"/>
  <Override PartName="/ppt/tags/tag22.xml" ContentType="application/vnd.openxmlformats-officedocument.presentationml.tags+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3.xml" ContentType="application/vnd.openxmlformats-officedocument.presentationml.tags+xml"/>
  <Override PartName="/ppt/notesSlides/notesSlide44.xml" ContentType="application/vnd.openxmlformats-officedocument.presentationml.notesSlide+xml"/>
  <Override PartName="/ppt/tags/tag24.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4"/>
  </p:sldMasterIdLst>
  <p:notesMasterIdLst>
    <p:notesMasterId r:id="rId50"/>
  </p:notesMasterIdLst>
  <p:sldIdLst>
    <p:sldId id="256" r:id="rId5"/>
    <p:sldId id="435" r:id="rId6"/>
    <p:sldId id="436" r:id="rId7"/>
    <p:sldId id="437" r:id="rId8"/>
    <p:sldId id="438" r:id="rId9"/>
    <p:sldId id="439" r:id="rId10"/>
    <p:sldId id="440" r:id="rId11"/>
    <p:sldId id="441" r:id="rId12"/>
    <p:sldId id="442" r:id="rId13"/>
    <p:sldId id="443" r:id="rId14"/>
    <p:sldId id="444" r:id="rId15"/>
    <p:sldId id="445" r:id="rId16"/>
    <p:sldId id="294" r:id="rId17"/>
    <p:sldId id="292" r:id="rId18"/>
    <p:sldId id="293" r:id="rId19"/>
    <p:sldId id="346" r:id="rId20"/>
    <p:sldId id="265" r:id="rId21"/>
    <p:sldId id="267" r:id="rId22"/>
    <p:sldId id="459" r:id="rId23"/>
    <p:sldId id="426" r:id="rId24"/>
    <p:sldId id="336" r:id="rId25"/>
    <p:sldId id="337" r:id="rId26"/>
    <p:sldId id="338" r:id="rId27"/>
    <p:sldId id="287" r:id="rId28"/>
    <p:sldId id="290" r:id="rId29"/>
    <p:sldId id="460" r:id="rId30"/>
    <p:sldId id="431" r:id="rId31"/>
    <p:sldId id="275" r:id="rId32"/>
    <p:sldId id="430" r:id="rId33"/>
    <p:sldId id="446" r:id="rId34"/>
    <p:sldId id="447" r:id="rId35"/>
    <p:sldId id="448" r:id="rId36"/>
    <p:sldId id="449" r:id="rId37"/>
    <p:sldId id="450" r:id="rId38"/>
    <p:sldId id="451" r:id="rId39"/>
    <p:sldId id="452" r:id="rId40"/>
    <p:sldId id="453" r:id="rId41"/>
    <p:sldId id="303" r:id="rId42"/>
    <p:sldId id="429" r:id="rId43"/>
    <p:sldId id="357" r:id="rId44"/>
    <p:sldId id="454" r:id="rId45"/>
    <p:sldId id="455" r:id="rId46"/>
    <p:sldId id="456" r:id="rId47"/>
    <p:sldId id="457" r:id="rId48"/>
    <p:sldId id="458" r:id="rId49"/>
  </p:sldIdLst>
  <p:sldSz cx="12192000" cy="6858000"/>
  <p:notesSz cx="6858000" cy="91440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NOX, Nick" initials="LN" lastIdx="6" clrIdx="0">
    <p:extLst>
      <p:ext uri="{19B8F6BF-5375-455C-9EA6-DF929625EA0E}">
        <p15:presenceInfo xmlns:p15="http://schemas.microsoft.com/office/powerpoint/2012/main" userId="S-1-5-21-6776287-205683911-1939875897-487062" providerId="AD"/>
      </p:ext>
    </p:extLst>
  </p:cmAuthor>
  <p:cmAuthor id="2" name="Liz Evans" initials="LE" lastIdx="52" clrIdx="1">
    <p:extLst>
      <p:ext uri="{19B8F6BF-5375-455C-9EA6-DF929625EA0E}">
        <p15:presenceInfo xmlns:p15="http://schemas.microsoft.com/office/powerpoint/2012/main" userId="Liz Evans" providerId="None"/>
      </p:ext>
    </p:extLst>
  </p:cmAuthor>
  <p:cmAuthor id="3" name="Karen Akehurst" initials="KA" lastIdx="6" clrIdx="2">
    <p:extLst>
      <p:ext uri="{19B8F6BF-5375-455C-9EA6-DF929625EA0E}">
        <p15:presenceInfo xmlns:p15="http://schemas.microsoft.com/office/powerpoint/2012/main" userId="S::karen@cid.org.au::38be9f75-b97a-4521-bc3e-7e76084e91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34779" autoAdjust="0"/>
  </p:normalViewPr>
  <p:slideViewPr>
    <p:cSldViewPr snapToGrid="0">
      <p:cViewPr varScale="1">
        <p:scale>
          <a:sx n="37" d="100"/>
          <a:sy n="37" d="100"/>
        </p:scale>
        <p:origin x="3010" y="3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12-15T19:39:25.234" idx="52">
    <p:pos x="10" y="10"/>
    <p:text>Tailor this for the non-master sets!</p:text>
    <p:extLst>
      <p:ext uri="{C676402C-5697-4E1C-873F-D02D1690AC5C}">
        <p15:threadingInfo xmlns:p15="http://schemas.microsoft.com/office/powerpoint/2012/main" timeZoneBias="-6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D5103-06F1-4B99-8C69-4F7C131ADB20}"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B3C0283F-3291-48BE-856E-39BAD7300153}">
      <dgm:prSet phldrT="[Text]"/>
      <dgm:spPr/>
      <dgm:t>
        <a:bodyPr/>
        <a:lstStyle/>
        <a:p>
          <a:r>
            <a:rPr lang="en-AU" dirty="0"/>
            <a:t>Physical health</a:t>
          </a:r>
          <a:endParaRPr lang="en-US" dirty="0"/>
        </a:p>
      </dgm:t>
    </dgm:pt>
    <dgm:pt modelId="{252100A1-C014-454E-A340-0A53C6E5E0AE}" type="parTrans" cxnId="{DF8EE81A-0011-4544-B907-28707434B32F}">
      <dgm:prSet/>
      <dgm:spPr/>
      <dgm:t>
        <a:bodyPr/>
        <a:lstStyle/>
        <a:p>
          <a:endParaRPr lang="en-US"/>
        </a:p>
      </dgm:t>
    </dgm:pt>
    <dgm:pt modelId="{6081A4F9-256F-4D0D-AB49-6CD5BA8271F2}" type="sibTrans" cxnId="{DF8EE81A-0011-4544-B907-28707434B32F}">
      <dgm:prSet/>
      <dgm:spPr/>
      <dgm:t>
        <a:bodyPr/>
        <a:lstStyle/>
        <a:p>
          <a:endParaRPr lang="en-US"/>
        </a:p>
      </dgm:t>
    </dgm:pt>
    <dgm:pt modelId="{21703672-2F47-4624-BCEE-10B573ACDAC0}">
      <dgm:prSet/>
      <dgm:spPr/>
      <dgm:t>
        <a:bodyPr/>
        <a:lstStyle/>
        <a:p>
          <a:r>
            <a:rPr lang="en-AU" dirty="0"/>
            <a:t>Mental health</a:t>
          </a:r>
        </a:p>
      </dgm:t>
    </dgm:pt>
    <dgm:pt modelId="{24783FD4-A304-45CF-B43B-06D16CBC1DE7}" type="parTrans" cxnId="{D0041138-CD1E-4F1B-BE7F-4609DE57B292}">
      <dgm:prSet/>
      <dgm:spPr/>
      <dgm:t>
        <a:bodyPr/>
        <a:lstStyle/>
        <a:p>
          <a:endParaRPr lang="en-US"/>
        </a:p>
      </dgm:t>
    </dgm:pt>
    <dgm:pt modelId="{3D93EC9B-9F7B-400C-B7AE-1309F32875E6}" type="sibTrans" cxnId="{D0041138-CD1E-4F1B-BE7F-4609DE57B292}">
      <dgm:prSet/>
      <dgm:spPr/>
      <dgm:t>
        <a:bodyPr/>
        <a:lstStyle/>
        <a:p>
          <a:endParaRPr lang="en-US"/>
        </a:p>
      </dgm:t>
    </dgm:pt>
    <dgm:pt modelId="{7477339A-A495-40AE-B2D7-735D0BD2B952}">
      <dgm:prSet/>
      <dgm:spPr/>
      <dgm:t>
        <a:bodyPr/>
        <a:lstStyle/>
        <a:p>
          <a:r>
            <a:rPr lang="en-AU" dirty="0"/>
            <a:t>Social / trauma / environment</a:t>
          </a:r>
        </a:p>
      </dgm:t>
    </dgm:pt>
    <dgm:pt modelId="{B77D42E9-7578-4B9C-8CCC-C1648FEDB14E}" type="parTrans" cxnId="{16ED99A0-6864-4D75-9DB8-9302B8CC74A8}">
      <dgm:prSet/>
      <dgm:spPr/>
      <dgm:t>
        <a:bodyPr/>
        <a:lstStyle/>
        <a:p>
          <a:endParaRPr lang="en-US"/>
        </a:p>
      </dgm:t>
    </dgm:pt>
    <dgm:pt modelId="{890BF574-0911-411C-9DB6-CD4DA7961ED8}" type="sibTrans" cxnId="{16ED99A0-6864-4D75-9DB8-9302B8CC74A8}">
      <dgm:prSet/>
      <dgm:spPr/>
      <dgm:t>
        <a:bodyPr/>
        <a:lstStyle/>
        <a:p>
          <a:endParaRPr lang="en-US"/>
        </a:p>
      </dgm:t>
    </dgm:pt>
    <dgm:pt modelId="{156134C2-C03C-447B-B43B-B04BB798B863}">
      <dgm:prSet/>
      <dgm:spPr/>
      <dgm:t>
        <a:bodyPr/>
        <a:lstStyle/>
        <a:p>
          <a:r>
            <a:rPr lang="en-AU" dirty="0"/>
            <a:t>Behaviour</a:t>
          </a:r>
        </a:p>
      </dgm:t>
    </dgm:pt>
    <dgm:pt modelId="{66C8DF8E-0573-4734-9A5C-E967B14E8F2E}" type="parTrans" cxnId="{951E6BBD-1ACC-4CF7-AA25-196E391F16D6}">
      <dgm:prSet/>
      <dgm:spPr/>
      <dgm:t>
        <a:bodyPr/>
        <a:lstStyle/>
        <a:p>
          <a:endParaRPr lang="en-US"/>
        </a:p>
      </dgm:t>
    </dgm:pt>
    <dgm:pt modelId="{065A964D-72F0-49CF-A640-42F8C89061E1}" type="sibTrans" cxnId="{951E6BBD-1ACC-4CF7-AA25-196E391F16D6}">
      <dgm:prSet/>
      <dgm:spPr/>
      <dgm:t>
        <a:bodyPr/>
        <a:lstStyle/>
        <a:p>
          <a:endParaRPr lang="en-US"/>
        </a:p>
      </dgm:t>
    </dgm:pt>
    <dgm:pt modelId="{30FED20F-FB25-4506-87D8-7B7FBADB7851}" type="pres">
      <dgm:prSet presAssocID="{655D5103-06F1-4B99-8C69-4F7C131ADB20}" presName="Name0" presStyleCnt="0">
        <dgm:presLayoutVars>
          <dgm:dir/>
          <dgm:resizeHandles val="exact"/>
        </dgm:presLayoutVars>
      </dgm:prSet>
      <dgm:spPr/>
    </dgm:pt>
    <dgm:pt modelId="{CD590716-49A5-498A-8000-C1EBFCB1DC1A}" type="pres">
      <dgm:prSet presAssocID="{B3C0283F-3291-48BE-856E-39BAD7300153}" presName="composite" presStyleCnt="0"/>
      <dgm:spPr/>
    </dgm:pt>
    <dgm:pt modelId="{08507137-BAB1-46C3-A31F-87F76B0CF152}" type="pres">
      <dgm:prSet presAssocID="{B3C0283F-3291-48BE-856E-39BAD7300153}" presName="bgChev" presStyleLbl="node1" presStyleIdx="0" presStyleCnt="4"/>
      <dgm:spPr/>
    </dgm:pt>
    <dgm:pt modelId="{83DA2590-E683-4B3B-A3DD-5ED4054C5D9D}" type="pres">
      <dgm:prSet presAssocID="{B3C0283F-3291-48BE-856E-39BAD7300153}" presName="txNode" presStyleLbl="fgAcc1" presStyleIdx="0" presStyleCnt="4">
        <dgm:presLayoutVars>
          <dgm:bulletEnabled val="1"/>
        </dgm:presLayoutVars>
      </dgm:prSet>
      <dgm:spPr/>
      <dgm:t>
        <a:bodyPr/>
        <a:lstStyle/>
        <a:p>
          <a:endParaRPr lang="en-US"/>
        </a:p>
      </dgm:t>
    </dgm:pt>
    <dgm:pt modelId="{9862B903-0FB1-4E08-9303-80D151F0B196}" type="pres">
      <dgm:prSet presAssocID="{6081A4F9-256F-4D0D-AB49-6CD5BA8271F2}" presName="compositeSpace" presStyleCnt="0"/>
      <dgm:spPr/>
    </dgm:pt>
    <dgm:pt modelId="{3DEF851C-DB78-4D89-B9E9-5175C8F66DCF}" type="pres">
      <dgm:prSet presAssocID="{21703672-2F47-4624-BCEE-10B573ACDAC0}" presName="composite" presStyleCnt="0"/>
      <dgm:spPr/>
    </dgm:pt>
    <dgm:pt modelId="{2F97D08A-7D95-4C04-A16B-1D7CABE1C455}" type="pres">
      <dgm:prSet presAssocID="{21703672-2F47-4624-BCEE-10B573ACDAC0}" presName="bgChev" presStyleLbl="node1" presStyleIdx="1" presStyleCnt="4"/>
      <dgm:spPr/>
    </dgm:pt>
    <dgm:pt modelId="{B7AE1992-261E-441A-BCEE-4FF2C3A6F9C6}" type="pres">
      <dgm:prSet presAssocID="{21703672-2F47-4624-BCEE-10B573ACDAC0}" presName="txNode" presStyleLbl="fgAcc1" presStyleIdx="1" presStyleCnt="4">
        <dgm:presLayoutVars>
          <dgm:bulletEnabled val="1"/>
        </dgm:presLayoutVars>
      </dgm:prSet>
      <dgm:spPr/>
      <dgm:t>
        <a:bodyPr/>
        <a:lstStyle/>
        <a:p>
          <a:endParaRPr lang="en-US"/>
        </a:p>
      </dgm:t>
    </dgm:pt>
    <dgm:pt modelId="{023C9F10-20BE-43E5-B27B-E563ED8C0378}" type="pres">
      <dgm:prSet presAssocID="{3D93EC9B-9F7B-400C-B7AE-1309F32875E6}" presName="compositeSpace" presStyleCnt="0"/>
      <dgm:spPr/>
    </dgm:pt>
    <dgm:pt modelId="{5E8D8C86-7D91-4425-8343-9D51CB52F4C7}" type="pres">
      <dgm:prSet presAssocID="{7477339A-A495-40AE-B2D7-735D0BD2B952}" presName="composite" presStyleCnt="0"/>
      <dgm:spPr/>
    </dgm:pt>
    <dgm:pt modelId="{6FD8FB0C-8589-42AF-B6EF-0B977819DA90}" type="pres">
      <dgm:prSet presAssocID="{7477339A-A495-40AE-B2D7-735D0BD2B952}" presName="bgChev" presStyleLbl="node1" presStyleIdx="2" presStyleCnt="4"/>
      <dgm:spPr/>
    </dgm:pt>
    <dgm:pt modelId="{BCAEA6BB-1642-436F-A838-06ED76A9050C}" type="pres">
      <dgm:prSet presAssocID="{7477339A-A495-40AE-B2D7-735D0BD2B952}" presName="txNode" presStyleLbl="fgAcc1" presStyleIdx="2" presStyleCnt="4">
        <dgm:presLayoutVars>
          <dgm:bulletEnabled val="1"/>
        </dgm:presLayoutVars>
      </dgm:prSet>
      <dgm:spPr/>
      <dgm:t>
        <a:bodyPr/>
        <a:lstStyle/>
        <a:p>
          <a:endParaRPr lang="en-US"/>
        </a:p>
      </dgm:t>
    </dgm:pt>
    <dgm:pt modelId="{7F382D9B-3B4F-402B-B266-E59D48E354E9}" type="pres">
      <dgm:prSet presAssocID="{890BF574-0911-411C-9DB6-CD4DA7961ED8}" presName="compositeSpace" presStyleCnt="0"/>
      <dgm:spPr/>
    </dgm:pt>
    <dgm:pt modelId="{8EC61D1D-7BA7-453C-A7AF-FFC88B36FC64}" type="pres">
      <dgm:prSet presAssocID="{156134C2-C03C-447B-B43B-B04BB798B863}" presName="composite" presStyleCnt="0"/>
      <dgm:spPr/>
    </dgm:pt>
    <dgm:pt modelId="{BEF4E0FD-2AFC-4360-8FB2-2ABF88E5FAB2}" type="pres">
      <dgm:prSet presAssocID="{156134C2-C03C-447B-B43B-B04BB798B863}" presName="bgChev" presStyleLbl="node1" presStyleIdx="3" presStyleCnt="4"/>
      <dgm:spPr/>
    </dgm:pt>
    <dgm:pt modelId="{322891F7-E35A-4DB8-8A4F-5DA34FA4D1E7}" type="pres">
      <dgm:prSet presAssocID="{156134C2-C03C-447B-B43B-B04BB798B863}" presName="txNode" presStyleLbl="fgAcc1" presStyleIdx="3" presStyleCnt="4">
        <dgm:presLayoutVars>
          <dgm:bulletEnabled val="1"/>
        </dgm:presLayoutVars>
      </dgm:prSet>
      <dgm:spPr/>
      <dgm:t>
        <a:bodyPr/>
        <a:lstStyle/>
        <a:p>
          <a:endParaRPr lang="en-US"/>
        </a:p>
      </dgm:t>
    </dgm:pt>
  </dgm:ptLst>
  <dgm:cxnLst>
    <dgm:cxn modelId="{E49D0252-01D1-4955-AD4A-0F6B5F062073}" type="presOf" srcId="{655D5103-06F1-4B99-8C69-4F7C131ADB20}" destId="{30FED20F-FB25-4506-87D8-7B7FBADB7851}" srcOrd="0" destOrd="0" presId="urn:microsoft.com/office/officeart/2005/8/layout/chevronAccent+Icon"/>
    <dgm:cxn modelId="{117C7D60-E3EB-4B28-9FF9-23CE6DDAF24D}" type="presOf" srcId="{21703672-2F47-4624-BCEE-10B573ACDAC0}" destId="{B7AE1992-261E-441A-BCEE-4FF2C3A6F9C6}" srcOrd="0" destOrd="0" presId="urn:microsoft.com/office/officeart/2005/8/layout/chevronAccent+Icon"/>
    <dgm:cxn modelId="{D0041138-CD1E-4F1B-BE7F-4609DE57B292}" srcId="{655D5103-06F1-4B99-8C69-4F7C131ADB20}" destId="{21703672-2F47-4624-BCEE-10B573ACDAC0}" srcOrd="1" destOrd="0" parTransId="{24783FD4-A304-45CF-B43B-06D16CBC1DE7}" sibTransId="{3D93EC9B-9F7B-400C-B7AE-1309F32875E6}"/>
    <dgm:cxn modelId="{0AB8AFF2-C5BF-4E1D-9107-C070D0D2603E}" type="presOf" srcId="{156134C2-C03C-447B-B43B-B04BB798B863}" destId="{322891F7-E35A-4DB8-8A4F-5DA34FA4D1E7}" srcOrd="0" destOrd="0" presId="urn:microsoft.com/office/officeart/2005/8/layout/chevronAccent+Icon"/>
    <dgm:cxn modelId="{16ED99A0-6864-4D75-9DB8-9302B8CC74A8}" srcId="{655D5103-06F1-4B99-8C69-4F7C131ADB20}" destId="{7477339A-A495-40AE-B2D7-735D0BD2B952}" srcOrd="2" destOrd="0" parTransId="{B77D42E9-7578-4B9C-8CCC-C1648FEDB14E}" sibTransId="{890BF574-0911-411C-9DB6-CD4DA7961ED8}"/>
    <dgm:cxn modelId="{1188507A-CD72-4EF8-9C8E-C4BEB24689F6}" type="presOf" srcId="{B3C0283F-3291-48BE-856E-39BAD7300153}" destId="{83DA2590-E683-4B3B-A3DD-5ED4054C5D9D}" srcOrd="0" destOrd="0" presId="urn:microsoft.com/office/officeart/2005/8/layout/chevronAccent+Icon"/>
    <dgm:cxn modelId="{951E6BBD-1ACC-4CF7-AA25-196E391F16D6}" srcId="{655D5103-06F1-4B99-8C69-4F7C131ADB20}" destId="{156134C2-C03C-447B-B43B-B04BB798B863}" srcOrd="3" destOrd="0" parTransId="{66C8DF8E-0573-4734-9A5C-E967B14E8F2E}" sibTransId="{065A964D-72F0-49CF-A640-42F8C89061E1}"/>
    <dgm:cxn modelId="{DF8EE81A-0011-4544-B907-28707434B32F}" srcId="{655D5103-06F1-4B99-8C69-4F7C131ADB20}" destId="{B3C0283F-3291-48BE-856E-39BAD7300153}" srcOrd="0" destOrd="0" parTransId="{252100A1-C014-454E-A340-0A53C6E5E0AE}" sibTransId="{6081A4F9-256F-4D0D-AB49-6CD5BA8271F2}"/>
    <dgm:cxn modelId="{5353DEB6-5BC8-466C-AF29-2505DAC7BEE5}" type="presOf" srcId="{7477339A-A495-40AE-B2D7-735D0BD2B952}" destId="{BCAEA6BB-1642-436F-A838-06ED76A9050C}" srcOrd="0" destOrd="0" presId="urn:microsoft.com/office/officeart/2005/8/layout/chevronAccent+Icon"/>
    <dgm:cxn modelId="{854B85DE-76F1-4315-8DF8-79A33136C28A}" type="presParOf" srcId="{30FED20F-FB25-4506-87D8-7B7FBADB7851}" destId="{CD590716-49A5-498A-8000-C1EBFCB1DC1A}" srcOrd="0" destOrd="0" presId="urn:microsoft.com/office/officeart/2005/8/layout/chevronAccent+Icon"/>
    <dgm:cxn modelId="{E8B078CB-0DE7-4B57-B1CC-6995BD8B5008}" type="presParOf" srcId="{CD590716-49A5-498A-8000-C1EBFCB1DC1A}" destId="{08507137-BAB1-46C3-A31F-87F76B0CF152}" srcOrd="0" destOrd="0" presId="urn:microsoft.com/office/officeart/2005/8/layout/chevronAccent+Icon"/>
    <dgm:cxn modelId="{571639EC-177F-42B2-B21F-78ED147D46CC}" type="presParOf" srcId="{CD590716-49A5-498A-8000-C1EBFCB1DC1A}" destId="{83DA2590-E683-4B3B-A3DD-5ED4054C5D9D}" srcOrd="1" destOrd="0" presId="urn:microsoft.com/office/officeart/2005/8/layout/chevronAccent+Icon"/>
    <dgm:cxn modelId="{1E672E7E-1713-48B6-9059-313D2533F4B5}" type="presParOf" srcId="{30FED20F-FB25-4506-87D8-7B7FBADB7851}" destId="{9862B903-0FB1-4E08-9303-80D151F0B196}" srcOrd="1" destOrd="0" presId="urn:microsoft.com/office/officeart/2005/8/layout/chevronAccent+Icon"/>
    <dgm:cxn modelId="{6D3EA00C-311B-461D-A116-F021F965FB97}" type="presParOf" srcId="{30FED20F-FB25-4506-87D8-7B7FBADB7851}" destId="{3DEF851C-DB78-4D89-B9E9-5175C8F66DCF}" srcOrd="2" destOrd="0" presId="urn:microsoft.com/office/officeart/2005/8/layout/chevronAccent+Icon"/>
    <dgm:cxn modelId="{27391AA0-CDCB-41BB-9A82-83D5E6B601CD}" type="presParOf" srcId="{3DEF851C-DB78-4D89-B9E9-5175C8F66DCF}" destId="{2F97D08A-7D95-4C04-A16B-1D7CABE1C455}" srcOrd="0" destOrd="0" presId="urn:microsoft.com/office/officeart/2005/8/layout/chevronAccent+Icon"/>
    <dgm:cxn modelId="{E46386C5-A5A0-49E8-BAEB-F3F6BE3ED7B1}" type="presParOf" srcId="{3DEF851C-DB78-4D89-B9E9-5175C8F66DCF}" destId="{B7AE1992-261E-441A-BCEE-4FF2C3A6F9C6}" srcOrd="1" destOrd="0" presId="urn:microsoft.com/office/officeart/2005/8/layout/chevronAccent+Icon"/>
    <dgm:cxn modelId="{E3CDFC5D-19A9-49DE-BDB4-BE80E2A72F34}" type="presParOf" srcId="{30FED20F-FB25-4506-87D8-7B7FBADB7851}" destId="{023C9F10-20BE-43E5-B27B-E563ED8C0378}" srcOrd="3" destOrd="0" presId="urn:microsoft.com/office/officeart/2005/8/layout/chevronAccent+Icon"/>
    <dgm:cxn modelId="{DFD7ABF6-91B1-4430-AF3C-7A4446809462}" type="presParOf" srcId="{30FED20F-FB25-4506-87D8-7B7FBADB7851}" destId="{5E8D8C86-7D91-4425-8343-9D51CB52F4C7}" srcOrd="4" destOrd="0" presId="urn:microsoft.com/office/officeart/2005/8/layout/chevronAccent+Icon"/>
    <dgm:cxn modelId="{2E72832C-AC85-42C1-8BD4-ED89EACF8A29}" type="presParOf" srcId="{5E8D8C86-7D91-4425-8343-9D51CB52F4C7}" destId="{6FD8FB0C-8589-42AF-B6EF-0B977819DA90}" srcOrd="0" destOrd="0" presId="urn:microsoft.com/office/officeart/2005/8/layout/chevronAccent+Icon"/>
    <dgm:cxn modelId="{18D8AC2C-5E41-4108-822B-7B6B8A66613F}" type="presParOf" srcId="{5E8D8C86-7D91-4425-8343-9D51CB52F4C7}" destId="{BCAEA6BB-1642-436F-A838-06ED76A9050C}" srcOrd="1" destOrd="0" presId="urn:microsoft.com/office/officeart/2005/8/layout/chevronAccent+Icon"/>
    <dgm:cxn modelId="{EF700D45-F06C-426E-A7A3-C7872C395985}" type="presParOf" srcId="{30FED20F-FB25-4506-87D8-7B7FBADB7851}" destId="{7F382D9B-3B4F-402B-B266-E59D48E354E9}" srcOrd="5" destOrd="0" presId="urn:microsoft.com/office/officeart/2005/8/layout/chevronAccent+Icon"/>
    <dgm:cxn modelId="{7A9FA54B-518D-4899-9431-0F2DC588CD43}" type="presParOf" srcId="{30FED20F-FB25-4506-87D8-7B7FBADB7851}" destId="{8EC61D1D-7BA7-453C-A7AF-FFC88B36FC64}" srcOrd="6" destOrd="0" presId="urn:microsoft.com/office/officeart/2005/8/layout/chevronAccent+Icon"/>
    <dgm:cxn modelId="{F34A198F-22AC-4ED3-8EA2-B0D8C1C38D69}" type="presParOf" srcId="{8EC61D1D-7BA7-453C-A7AF-FFC88B36FC64}" destId="{BEF4E0FD-2AFC-4360-8FB2-2ABF88E5FAB2}" srcOrd="0" destOrd="0" presId="urn:microsoft.com/office/officeart/2005/8/layout/chevronAccent+Icon"/>
    <dgm:cxn modelId="{82815E13-7630-40AF-9B00-7C8E54A0B449}" type="presParOf" srcId="{8EC61D1D-7BA7-453C-A7AF-FFC88B36FC64}" destId="{322891F7-E35A-4DB8-8A4F-5DA34FA4D1E7}"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5D5103-06F1-4B99-8C69-4F7C131ADB20}"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B3C0283F-3291-48BE-856E-39BAD7300153}">
      <dgm:prSet phldrT="[Text]"/>
      <dgm:spPr/>
      <dgm:t>
        <a:bodyPr/>
        <a:lstStyle/>
        <a:p>
          <a:r>
            <a:rPr lang="en-AU" dirty="0"/>
            <a:t>Physical health</a:t>
          </a:r>
          <a:endParaRPr lang="en-US" dirty="0"/>
        </a:p>
      </dgm:t>
    </dgm:pt>
    <dgm:pt modelId="{252100A1-C014-454E-A340-0A53C6E5E0AE}" type="parTrans" cxnId="{DF8EE81A-0011-4544-B907-28707434B32F}">
      <dgm:prSet/>
      <dgm:spPr/>
      <dgm:t>
        <a:bodyPr/>
        <a:lstStyle/>
        <a:p>
          <a:endParaRPr lang="en-US"/>
        </a:p>
      </dgm:t>
    </dgm:pt>
    <dgm:pt modelId="{6081A4F9-256F-4D0D-AB49-6CD5BA8271F2}" type="sibTrans" cxnId="{DF8EE81A-0011-4544-B907-28707434B32F}">
      <dgm:prSet/>
      <dgm:spPr/>
      <dgm:t>
        <a:bodyPr/>
        <a:lstStyle/>
        <a:p>
          <a:endParaRPr lang="en-US"/>
        </a:p>
      </dgm:t>
    </dgm:pt>
    <dgm:pt modelId="{21703672-2F47-4624-BCEE-10B573ACDAC0}">
      <dgm:prSet/>
      <dgm:spPr/>
      <dgm:t>
        <a:bodyPr/>
        <a:lstStyle/>
        <a:p>
          <a:r>
            <a:rPr lang="en-AU" dirty="0"/>
            <a:t>Mental health</a:t>
          </a:r>
        </a:p>
      </dgm:t>
    </dgm:pt>
    <dgm:pt modelId="{24783FD4-A304-45CF-B43B-06D16CBC1DE7}" type="parTrans" cxnId="{D0041138-CD1E-4F1B-BE7F-4609DE57B292}">
      <dgm:prSet/>
      <dgm:spPr/>
      <dgm:t>
        <a:bodyPr/>
        <a:lstStyle/>
        <a:p>
          <a:endParaRPr lang="en-US"/>
        </a:p>
      </dgm:t>
    </dgm:pt>
    <dgm:pt modelId="{3D93EC9B-9F7B-400C-B7AE-1309F32875E6}" type="sibTrans" cxnId="{D0041138-CD1E-4F1B-BE7F-4609DE57B292}">
      <dgm:prSet/>
      <dgm:spPr/>
      <dgm:t>
        <a:bodyPr/>
        <a:lstStyle/>
        <a:p>
          <a:endParaRPr lang="en-US"/>
        </a:p>
      </dgm:t>
    </dgm:pt>
    <dgm:pt modelId="{7477339A-A495-40AE-B2D7-735D0BD2B952}">
      <dgm:prSet/>
      <dgm:spPr/>
      <dgm:t>
        <a:bodyPr/>
        <a:lstStyle/>
        <a:p>
          <a:r>
            <a:rPr lang="en-AU" dirty="0"/>
            <a:t>Social / trauma / environment</a:t>
          </a:r>
        </a:p>
      </dgm:t>
    </dgm:pt>
    <dgm:pt modelId="{B77D42E9-7578-4B9C-8CCC-C1648FEDB14E}" type="parTrans" cxnId="{16ED99A0-6864-4D75-9DB8-9302B8CC74A8}">
      <dgm:prSet/>
      <dgm:spPr/>
      <dgm:t>
        <a:bodyPr/>
        <a:lstStyle/>
        <a:p>
          <a:endParaRPr lang="en-US"/>
        </a:p>
      </dgm:t>
    </dgm:pt>
    <dgm:pt modelId="{890BF574-0911-411C-9DB6-CD4DA7961ED8}" type="sibTrans" cxnId="{16ED99A0-6864-4D75-9DB8-9302B8CC74A8}">
      <dgm:prSet/>
      <dgm:spPr/>
      <dgm:t>
        <a:bodyPr/>
        <a:lstStyle/>
        <a:p>
          <a:endParaRPr lang="en-US"/>
        </a:p>
      </dgm:t>
    </dgm:pt>
    <dgm:pt modelId="{156134C2-C03C-447B-B43B-B04BB798B863}">
      <dgm:prSet/>
      <dgm:spPr/>
      <dgm:t>
        <a:bodyPr/>
        <a:lstStyle/>
        <a:p>
          <a:r>
            <a:rPr lang="en-AU" dirty="0"/>
            <a:t>Behaviour</a:t>
          </a:r>
        </a:p>
      </dgm:t>
    </dgm:pt>
    <dgm:pt modelId="{66C8DF8E-0573-4734-9A5C-E967B14E8F2E}" type="parTrans" cxnId="{951E6BBD-1ACC-4CF7-AA25-196E391F16D6}">
      <dgm:prSet/>
      <dgm:spPr/>
      <dgm:t>
        <a:bodyPr/>
        <a:lstStyle/>
        <a:p>
          <a:endParaRPr lang="en-US"/>
        </a:p>
      </dgm:t>
    </dgm:pt>
    <dgm:pt modelId="{065A964D-72F0-49CF-A640-42F8C89061E1}" type="sibTrans" cxnId="{951E6BBD-1ACC-4CF7-AA25-196E391F16D6}">
      <dgm:prSet/>
      <dgm:spPr/>
      <dgm:t>
        <a:bodyPr/>
        <a:lstStyle/>
        <a:p>
          <a:endParaRPr lang="en-US"/>
        </a:p>
      </dgm:t>
    </dgm:pt>
    <dgm:pt modelId="{30FED20F-FB25-4506-87D8-7B7FBADB7851}" type="pres">
      <dgm:prSet presAssocID="{655D5103-06F1-4B99-8C69-4F7C131ADB20}" presName="Name0" presStyleCnt="0">
        <dgm:presLayoutVars>
          <dgm:dir/>
          <dgm:resizeHandles val="exact"/>
        </dgm:presLayoutVars>
      </dgm:prSet>
      <dgm:spPr/>
    </dgm:pt>
    <dgm:pt modelId="{CD590716-49A5-498A-8000-C1EBFCB1DC1A}" type="pres">
      <dgm:prSet presAssocID="{B3C0283F-3291-48BE-856E-39BAD7300153}" presName="composite" presStyleCnt="0"/>
      <dgm:spPr/>
    </dgm:pt>
    <dgm:pt modelId="{08507137-BAB1-46C3-A31F-87F76B0CF152}" type="pres">
      <dgm:prSet presAssocID="{B3C0283F-3291-48BE-856E-39BAD7300153}" presName="bgChev" presStyleLbl="node1" presStyleIdx="0" presStyleCnt="4"/>
      <dgm:spPr/>
    </dgm:pt>
    <dgm:pt modelId="{83DA2590-E683-4B3B-A3DD-5ED4054C5D9D}" type="pres">
      <dgm:prSet presAssocID="{B3C0283F-3291-48BE-856E-39BAD7300153}" presName="txNode" presStyleLbl="fgAcc1" presStyleIdx="0" presStyleCnt="4">
        <dgm:presLayoutVars>
          <dgm:bulletEnabled val="1"/>
        </dgm:presLayoutVars>
      </dgm:prSet>
      <dgm:spPr/>
      <dgm:t>
        <a:bodyPr/>
        <a:lstStyle/>
        <a:p>
          <a:endParaRPr lang="en-US"/>
        </a:p>
      </dgm:t>
    </dgm:pt>
    <dgm:pt modelId="{9862B903-0FB1-4E08-9303-80D151F0B196}" type="pres">
      <dgm:prSet presAssocID="{6081A4F9-256F-4D0D-AB49-6CD5BA8271F2}" presName="compositeSpace" presStyleCnt="0"/>
      <dgm:spPr/>
    </dgm:pt>
    <dgm:pt modelId="{3DEF851C-DB78-4D89-B9E9-5175C8F66DCF}" type="pres">
      <dgm:prSet presAssocID="{21703672-2F47-4624-BCEE-10B573ACDAC0}" presName="composite" presStyleCnt="0"/>
      <dgm:spPr/>
    </dgm:pt>
    <dgm:pt modelId="{2F97D08A-7D95-4C04-A16B-1D7CABE1C455}" type="pres">
      <dgm:prSet presAssocID="{21703672-2F47-4624-BCEE-10B573ACDAC0}" presName="bgChev" presStyleLbl="node1" presStyleIdx="1" presStyleCnt="4"/>
      <dgm:spPr/>
    </dgm:pt>
    <dgm:pt modelId="{B7AE1992-261E-441A-BCEE-4FF2C3A6F9C6}" type="pres">
      <dgm:prSet presAssocID="{21703672-2F47-4624-BCEE-10B573ACDAC0}" presName="txNode" presStyleLbl="fgAcc1" presStyleIdx="1" presStyleCnt="4">
        <dgm:presLayoutVars>
          <dgm:bulletEnabled val="1"/>
        </dgm:presLayoutVars>
      </dgm:prSet>
      <dgm:spPr/>
      <dgm:t>
        <a:bodyPr/>
        <a:lstStyle/>
        <a:p>
          <a:endParaRPr lang="en-US"/>
        </a:p>
      </dgm:t>
    </dgm:pt>
    <dgm:pt modelId="{023C9F10-20BE-43E5-B27B-E563ED8C0378}" type="pres">
      <dgm:prSet presAssocID="{3D93EC9B-9F7B-400C-B7AE-1309F32875E6}" presName="compositeSpace" presStyleCnt="0"/>
      <dgm:spPr/>
    </dgm:pt>
    <dgm:pt modelId="{5E8D8C86-7D91-4425-8343-9D51CB52F4C7}" type="pres">
      <dgm:prSet presAssocID="{7477339A-A495-40AE-B2D7-735D0BD2B952}" presName="composite" presStyleCnt="0"/>
      <dgm:spPr/>
    </dgm:pt>
    <dgm:pt modelId="{6FD8FB0C-8589-42AF-B6EF-0B977819DA90}" type="pres">
      <dgm:prSet presAssocID="{7477339A-A495-40AE-B2D7-735D0BD2B952}" presName="bgChev" presStyleLbl="node1" presStyleIdx="2" presStyleCnt="4"/>
      <dgm:spPr/>
    </dgm:pt>
    <dgm:pt modelId="{BCAEA6BB-1642-436F-A838-06ED76A9050C}" type="pres">
      <dgm:prSet presAssocID="{7477339A-A495-40AE-B2D7-735D0BD2B952}" presName="txNode" presStyleLbl="fgAcc1" presStyleIdx="2" presStyleCnt="4">
        <dgm:presLayoutVars>
          <dgm:bulletEnabled val="1"/>
        </dgm:presLayoutVars>
      </dgm:prSet>
      <dgm:spPr/>
      <dgm:t>
        <a:bodyPr/>
        <a:lstStyle/>
        <a:p>
          <a:endParaRPr lang="en-US"/>
        </a:p>
      </dgm:t>
    </dgm:pt>
    <dgm:pt modelId="{7F382D9B-3B4F-402B-B266-E59D48E354E9}" type="pres">
      <dgm:prSet presAssocID="{890BF574-0911-411C-9DB6-CD4DA7961ED8}" presName="compositeSpace" presStyleCnt="0"/>
      <dgm:spPr/>
    </dgm:pt>
    <dgm:pt modelId="{8EC61D1D-7BA7-453C-A7AF-FFC88B36FC64}" type="pres">
      <dgm:prSet presAssocID="{156134C2-C03C-447B-B43B-B04BB798B863}" presName="composite" presStyleCnt="0"/>
      <dgm:spPr/>
    </dgm:pt>
    <dgm:pt modelId="{BEF4E0FD-2AFC-4360-8FB2-2ABF88E5FAB2}" type="pres">
      <dgm:prSet presAssocID="{156134C2-C03C-447B-B43B-B04BB798B863}" presName="bgChev" presStyleLbl="node1" presStyleIdx="3" presStyleCnt="4"/>
      <dgm:spPr/>
    </dgm:pt>
    <dgm:pt modelId="{322891F7-E35A-4DB8-8A4F-5DA34FA4D1E7}" type="pres">
      <dgm:prSet presAssocID="{156134C2-C03C-447B-B43B-B04BB798B863}" presName="txNode" presStyleLbl="fgAcc1" presStyleIdx="3" presStyleCnt="4">
        <dgm:presLayoutVars>
          <dgm:bulletEnabled val="1"/>
        </dgm:presLayoutVars>
      </dgm:prSet>
      <dgm:spPr/>
      <dgm:t>
        <a:bodyPr/>
        <a:lstStyle/>
        <a:p>
          <a:endParaRPr lang="en-US"/>
        </a:p>
      </dgm:t>
    </dgm:pt>
  </dgm:ptLst>
  <dgm:cxnLst>
    <dgm:cxn modelId="{E49D0252-01D1-4955-AD4A-0F6B5F062073}" type="presOf" srcId="{655D5103-06F1-4B99-8C69-4F7C131ADB20}" destId="{30FED20F-FB25-4506-87D8-7B7FBADB7851}" srcOrd="0" destOrd="0" presId="urn:microsoft.com/office/officeart/2005/8/layout/chevronAccent+Icon"/>
    <dgm:cxn modelId="{117C7D60-E3EB-4B28-9FF9-23CE6DDAF24D}" type="presOf" srcId="{21703672-2F47-4624-BCEE-10B573ACDAC0}" destId="{B7AE1992-261E-441A-BCEE-4FF2C3A6F9C6}" srcOrd="0" destOrd="0" presId="urn:microsoft.com/office/officeart/2005/8/layout/chevronAccent+Icon"/>
    <dgm:cxn modelId="{D0041138-CD1E-4F1B-BE7F-4609DE57B292}" srcId="{655D5103-06F1-4B99-8C69-4F7C131ADB20}" destId="{21703672-2F47-4624-BCEE-10B573ACDAC0}" srcOrd="1" destOrd="0" parTransId="{24783FD4-A304-45CF-B43B-06D16CBC1DE7}" sibTransId="{3D93EC9B-9F7B-400C-B7AE-1309F32875E6}"/>
    <dgm:cxn modelId="{0AB8AFF2-C5BF-4E1D-9107-C070D0D2603E}" type="presOf" srcId="{156134C2-C03C-447B-B43B-B04BB798B863}" destId="{322891F7-E35A-4DB8-8A4F-5DA34FA4D1E7}" srcOrd="0" destOrd="0" presId="urn:microsoft.com/office/officeart/2005/8/layout/chevronAccent+Icon"/>
    <dgm:cxn modelId="{16ED99A0-6864-4D75-9DB8-9302B8CC74A8}" srcId="{655D5103-06F1-4B99-8C69-4F7C131ADB20}" destId="{7477339A-A495-40AE-B2D7-735D0BD2B952}" srcOrd="2" destOrd="0" parTransId="{B77D42E9-7578-4B9C-8CCC-C1648FEDB14E}" sibTransId="{890BF574-0911-411C-9DB6-CD4DA7961ED8}"/>
    <dgm:cxn modelId="{1188507A-CD72-4EF8-9C8E-C4BEB24689F6}" type="presOf" srcId="{B3C0283F-3291-48BE-856E-39BAD7300153}" destId="{83DA2590-E683-4B3B-A3DD-5ED4054C5D9D}" srcOrd="0" destOrd="0" presId="urn:microsoft.com/office/officeart/2005/8/layout/chevronAccent+Icon"/>
    <dgm:cxn modelId="{951E6BBD-1ACC-4CF7-AA25-196E391F16D6}" srcId="{655D5103-06F1-4B99-8C69-4F7C131ADB20}" destId="{156134C2-C03C-447B-B43B-B04BB798B863}" srcOrd="3" destOrd="0" parTransId="{66C8DF8E-0573-4734-9A5C-E967B14E8F2E}" sibTransId="{065A964D-72F0-49CF-A640-42F8C89061E1}"/>
    <dgm:cxn modelId="{DF8EE81A-0011-4544-B907-28707434B32F}" srcId="{655D5103-06F1-4B99-8C69-4F7C131ADB20}" destId="{B3C0283F-3291-48BE-856E-39BAD7300153}" srcOrd="0" destOrd="0" parTransId="{252100A1-C014-454E-A340-0A53C6E5E0AE}" sibTransId="{6081A4F9-256F-4D0D-AB49-6CD5BA8271F2}"/>
    <dgm:cxn modelId="{5353DEB6-5BC8-466C-AF29-2505DAC7BEE5}" type="presOf" srcId="{7477339A-A495-40AE-B2D7-735D0BD2B952}" destId="{BCAEA6BB-1642-436F-A838-06ED76A9050C}" srcOrd="0" destOrd="0" presId="urn:microsoft.com/office/officeart/2005/8/layout/chevronAccent+Icon"/>
    <dgm:cxn modelId="{854B85DE-76F1-4315-8DF8-79A33136C28A}" type="presParOf" srcId="{30FED20F-FB25-4506-87D8-7B7FBADB7851}" destId="{CD590716-49A5-498A-8000-C1EBFCB1DC1A}" srcOrd="0" destOrd="0" presId="urn:microsoft.com/office/officeart/2005/8/layout/chevronAccent+Icon"/>
    <dgm:cxn modelId="{E8B078CB-0DE7-4B57-B1CC-6995BD8B5008}" type="presParOf" srcId="{CD590716-49A5-498A-8000-C1EBFCB1DC1A}" destId="{08507137-BAB1-46C3-A31F-87F76B0CF152}" srcOrd="0" destOrd="0" presId="urn:microsoft.com/office/officeart/2005/8/layout/chevronAccent+Icon"/>
    <dgm:cxn modelId="{571639EC-177F-42B2-B21F-78ED147D46CC}" type="presParOf" srcId="{CD590716-49A5-498A-8000-C1EBFCB1DC1A}" destId="{83DA2590-E683-4B3B-A3DD-5ED4054C5D9D}" srcOrd="1" destOrd="0" presId="urn:microsoft.com/office/officeart/2005/8/layout/chevronAccent+Icon"/>
    <dgm:cxn modelId="{1E672E7E-1713-48B6-9059-313D2533F4B5}" type="presParOf" srcId="{30FED20F-FB25-4506-87D8-7B7FBADB7851}" destId="{9862B903-0FB1-4E08-9303-80D151F0B196}" srcOrd="1" destOrd="0" presId="urn:microsoft.com/office/officeart/2005/8/layout/chevronAccent+Icon"/>
    <dgm:cxn modelId="{6D3EA00C-311B-461D-A116-F021F965FB97}" type="presParOf" srcId="{30FED20F-FB25-4506-87D8-7B7FBADB7851}" destId="{3DEF851C-DB78-4D89-B9E9-5175C8F66DCF}" srcOrd="2" destOrd="0" presId="urn:microsoft.com/office/officeart/2005/8/layout/chevronAccent+Icon"/>
    <dgm:cxn modelId="{27391AA0-CDCB-41BB-9A82-83D5E6B601CD}" type="presParOf" srcId="{3DEF851C-DB78-4D89-B9E9-5175C8F66DCF}" destId="{2F97D08A-7D95-4C04-A16B-1D7CABE1C455}" srcOrd="0" destOrd="0" presId="urn:microsoft.com/office/officeart/2005/8/layout/chevronAccent+Icon"/>
    <dgm:cxn modelId="{E46386C5-A5A0-49E8-BAEB-F3F6BE3ED7B1}" type="presParOf" srcId="{3DEF851C-DB78-4D89-B9E9-5175C8F66DCF}" destId="{B7AE1992-261E-441A-BCEE-4FF2C3A6F9C6}" srcOrd="1" destOrd="0" presId="urn:microsoft.com/office/officeart/2005/8/layout/chevronAccent+Icon"/>
    <dgm:cxn modelId="{E3CDFC5D-19A9-49DE-BDB4-BE80E2A72F34}" type="presParOf" srcId="{30FED20F-FB25-4506-87D8-7B7FBADB7851}" destId="{023C9F10-20BE-43E5-B27B-E563ED8C0378}" srcOrd="3" destOrd="0" presId="urn:microsoft.com/office/officeart/2005/8/layout/chevronAccent+Icon"/>
    <dgm:cxn modelId="{DFD7ABF6-91B1-4430-AF3C-7A4446809462}" type="presParOf" srcId="{30FED20F-FB25-4506-87D8-7B7FBADB7851}" destId="{5E8D8C86-7D91-4425-8343-9D51CB52F4C7}" srcOrd="4" destOrd="0" presId="urn:microsoft.com/office/officeart/2005/8/layout/chevronAccent+Icon"/>
    <dgm:cxn modelId="{2E72832C-AC85-42C1-8BD4-ED89EACF8A29}" type="presParOf" srcId="{5E8D8C86-7D91-4425-8343-9D51CB52F4C7}" destId="{6FD8FB0C-8589-42AF-B6EF-0B977819DA90}" srcOrd="0" destOrd="0" presId="urn:microsoft.com/office/officeart/2005/8/layout/chevronAccent+Icon"/>
    <dgm:cxn modelId="{18D8AC2C-5E41-4108-822B-7B6B8A66613F}" type="presParOf" srcId="{5E8D8C86-7D91-4425-8343-9D51CB52F4C7}" destId="{BCAEA6BB-1642-436F-A838-06ED76A9050C}" srcOrd="1" destOrd="0" presId="urn:microsoft.com/office/officeart/2005/8/layout/chevronAccent+Icon"/>
    <dgm:cxn modelId="{EF700D45-F06C-426E-A7A3-C7872C395985}" type="presParOf" srcId="{30FED20F-FB25-4506-87D8-7B7FBADB7851}" destId="{7F382D9B-3B4F-402B-B266-E59D48E354E9}" srcOrd="5" destOrd="0" presId="urn:microsoft.com/office/officeart/2005/8/layout/chevronAccent+Icon"/>
    <dgm:cxn modelId="{7A9FA54B-518D-4899-9431-0F2DC588CD43}" type="presParOf" srcId="{30FED20F-FB25-4506-87D8-7B7FBADB7851}" destId="{8EC61D1D-7BA7-453C-A7AF-FFC88B36FC64}" srcOrd="6" destOrd="0" presId="urn:microsoft.com/office/officeart/2005/8/layout/chevronAccent+Icon"/>
    <dgm:cxn modelId="{F34A198F-22AC-4ED3-8EA2-B0D8C1C38D69}" type="presParOf" srcId="{8EC61D1D-7BA7-453C-A7AF-FFC88B36FC64}" destId="{BEF4E0FD-2AFC-4360-8FB2-2ABF88E5FAB2}" srcOrd="0" destOrd="0" presId="urn:microsoft.com/office/officeart/2005/8/layout/chevronAccent+Icon"/>
    <dgm:cxn modelId="{82815E13-7630-40AF-9B00-7C8E54A0B449}" type="presParOf" srcId="{8EC61D1D-7BA7-453C-A7AF-FFC88B36FC64}" destId="{322891F7-E35A-4DB8-8A4F-5DA34FA4D1E7}"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07137-BAB1-46C3-A31F-87F76B0CF152}">
      <dsp:nvSpPr>
        <dsp:cNvPr id="0" name=""/>
        <dsp:cNvSpPr/>
      </dsp:nvSpPr>
      <dsp:spPr>
        <a:xfrm>
          <a:off x="4705" y="1477110"/>
          <a:ext cx="2214517" cy="854803"/>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DA2590-E683-4B3B-A3DD-5ED4054C5D9D}">
      <dsp:nvSpPr>
        <dsp:cNvPr id="0" name=""/>
        <dsp:cNvSpPr/>
      </dsp:nvSpPr>
      <dsp:spPr>
        <a:xfrm>
          <a:off x="595243" y="1690811"/>
          <a:ext cx="1870037" cy="85480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AU" sz="1900" kern="1200" dirty="0"/>
            <a:t>Physical health</a:t>
          </a:r>
          <a:endParaRPr lang="en-US" sz="1900" kern="1200" dirty="0"/>
        </a:p>
      </dsp:txBody>
      <dsp:txXfrm>
        <a:off x="620279" y="1715847"/>
        <a:ext cx="1819965" cy="804731"/>
      </dsp:txXfrm>
    </dsp:sp>
    <dsp:sp modelId="{2F97D08A-7D95-4C04-A16B-1D7CABE1C455}">
      <dsp:nvSpPr>
        <dsp:cNvPr id="0" name=""/>
        <dsp:cNvSpPr/>
      </dsp:nvSpPr>
      <dsp:spPr>
        <a:xfrm>
          <a:off x="2534176" y="1477110"/>
          <a:ext cx="2214517" cy="854803"/>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E1992-261E-441A-BCEE-4FF2C3A6F9C6}">
      <dsp:nvSpPr>
        <dsp:cNvPr id="0" name=""/>
        <dsp:cNvSpPr/>
      </dsp:nvSpPr>
      <dsp:spPr>
        <a:xfrm>
          <a:off x="3124714" y="1690811"/>
          <a:ext cx="1870037" cy="85480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AU" sz="1900" kern="1200" dirty="0"/>
            <a:t>Mental health</a:t>
          </a:r>
        </a:p>
      </dsp:txBody>
      <dsp:txXfrm>
        <a:off x="3149750" y="1715847"/>
        <a:ext cx="1819965" cy="804731"/>
      </dsp:txXfrm>
    </dsp:sp>
    <dsp:sp modelId="{6FD8FB0C-8589-42AF-B6EF-0B977819DA90}">
      <dsp:nvSpPr>
        <dsp:cNvPr id="0" name=""/>
        <dsp:cNvSpPr/>
      </dsp:nvSpPr>
      <dsp:spPr>
        <a:xfrm>
          <a:off x="5063648" y="1477110"/>
          <a:ext cx="2214517" cy="854803"/>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AEA6BB-1642-436F-A838-06ED76A9050C}">
      <dsp:nvSpPr>
        <dsp:cNvPr id="0" name=""/>
        <dsp:cNvSpPr/>
      </dsp:nvSpPr>
      <dsp:spPr>
        <a:xfrm>
          <a:off x="5654186" y="1690811"/>
          <a:ext cx="1870037" cy="85480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AU" sz="1900" kern="1200" dirty="0"/>
            <a:t>Social / trauma / environment</a:t>
          </a:r>
        </a:p>
      </dsp:txBody>
      <dsp:txXfrm>
        <a:off x="5679222" y="1715847"/>
        <a:ext cx="1819965" cy="804731"/>
      </dsp:txXfrm>
    </dsp:sp>
    <dsp:sp modelId="{BEF4E0FD-2AFC-4360-8FB2-2ABF88E5FAB2}">
      <dsp:nvSpPr>
        <dsp:cNvPr id="0" name=""/>
        <dsp:cNvSpPr/>
      </dsp:nvSpPr>
      <dsp:spPr>
        <a:xfrm>
          <a:off x="7593119" y="1477110"/>
          <a:ext cx="2214517" cy="854803"/>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2891F7-E35A-4DB8-8A4F-5DA34FA4D1E7}">
      <dsp:nvSpPr>
        <dsp:cNvPr id="0" name=""/>
        <dsp:cNvSpPr/>
      </dsp:nvSpPr>
      <dsp:spPr>
        <a:xfrm>
          <a:off x="8183657" y="1690811"/>
          <a:ext cx="1870037" cy="85480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AU" sz="1900" kern="1200" dirty="0"/>
            <a:t>Behaviour</a:t>
          </a:r>
        </a:p>
      </dsp:txBody>
      <dsp:txXfrm>
        <a:off x="8208693" y="1715847"/>
        <a:ext cx="1819965" cy="804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07137-BAB1-46C3-A31F-87F76B0CF152}">
      <dsp:nvSpPr>
        <dsp:cNvPr id="0" name=""/>
        <dsp:cNvSpPr/>
      </dsp:nvSpPr>
      <dsp:spPr>
        <a:xfrm>
          <a:off x="4918" y="851102"/>
          <a:ext cx="2315177" cy="893658"/>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DA2590-E683-4B3B-A3DD-5ED4054C5D9D}">
      <dsp:nvSpPr>
        <dsp:cNvPr id="0" name=""/>
        <dsp:cNvSpPr/>
      </dsp:nvSpPr>
      <dsp:spPr>
        <a:xfrm>
          <a:off x="622299" y="1074517"/>
          <a:ext cx="1955038" cy="89365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AU" sz="1900" kern="1200" dirty="0"/>
            <a:t>Physical health</a:t>
          </a:r>
          <a:endParaRPr lang="en-US" sz="1900" kern="1200" dirty="0"/>
        </a:p>
      </dsp:txBody>
      <dsp:txXfrm>
        <a:off x="648473" y="1100691"/>
        <a:ext cx="1902690" cy="841310"/>
      </dsp:txXfrm>
    </dsp:sp>
    <dsp:sp modelId="{2F97D08A-7D95-4C04-A16B-1D7CABE1C455}">
      <dsp:nvSpPr>
        <dsp:cNvPr id="0" name=""/>
        <dsp:cNvSpPr/>
      </dsp:nvSpPr>
      <dsp:spPr>
        <a:xfrm>
          <a:off x="2649366" y="851102"/>
          <a:ext cx="2315177" cy="893658"/>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E1992-261E-441A-BCEE-4FF2C3A6F9C6}">
      <dsp:nvSpPr>
        <dsp:cNvPr id="0" name=""/>
        <dsp:cNvSpPr/>
      </dsp:nvSpPr>
      <dsp:spPr>
        <a:xfrm>
          <a:off x="3266747" y="1074517"/>
          <a:ext cx="1955038" cy="89365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AU" sz="1900" kern="1200" dirty="0"/>
            <a:t>Mental health</a:t>
          </a:r>
        </a:p>
      </dsp:txBody>
      <dsp:txXfrm>
        <a:off x="3292921" y="1100691"/>
        <a:ext cx="1902690" cy="841310"/>
      </dsp:txXfrm>
    </dsp:sp>
    <dsp:sp modelId="{6FD8FB0C-8589-42AF-B6EF-0B977819DA90}">
      <dsp:nvSpPr>
        <dsp:cNvPr id="0" name=""/>
        <dsp:cNvSpPr/>
      </dsp:nvSpPr>
      <dsp:spPr>
        <a:xfrm>
          <a:off x="5293813" y="851102"/>
          <a:ext cx="2315177" cy="893658"/>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AEA6BB-1642-436F-A838-06ED76A9050C}">
      <dsp:nvSpPr>
        <dsp:cNvPr id="0" name=""/>
        <dsp:cNvSpPr/>
      </dsp:nvSpPr>
      <dsp:spPr>
        <a:xfrm>
          <a:off x="5911194" y="1074517"/>
          <a:ext cx="1955038" cy="89365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AU" sz="1900" kern="1200" dirty="0"/>
            <a:t>Social / trauma / environment</a:t>
          </a:r>
        </a:p>
      </dsp:txBody>
      <dsp:txXfrm>
        <a:off x="5937368" y="1100691"/>
        <a:ext cx="1902690" cy="841310"/>
      </dsp:txXfrm>
    </dsp:sp>
    <dsp:sp modelId="{BEF4E0FD-2AFC-4360-8FB2-2ABF88E5FAB2}">
      <dsp:nvSpPr>
        <dsp:cNvPr id="0" name=""/>
        <dsp:cNvSpPr/>
      </dsp:nvSpPr>
      <dsp:spPr>
        <a:xfrm>
          <a:off x="7938261" y="851102"/>
          <a:ext cx="2315177" cy="893658"/>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2891F7-E35A-4DB8-8A4F-5DA34FA4D1E7}">
      <dsp:nvSpPr>
        <dsp:cNvPr id="0" name=""/>
        <dsp:cNvSpPr/>
      </dsp:nvSpPr>
      <dsp:spPr>
        <a:xfrm>
          <a:off x="8555642" y="1074517"/>
          <a:ext cx="1955038" cy="89365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AU" sz="1900" kern="1200" dirty="0"/>
            <a:t>Behaviour</a:t>
          </a:r>
        </a:p>
      </dsp:txBody>
      <dsp:txXfrm>
        <a:off x="8581816" y="1100691"/>
        <a:ext cx="1902690" cy="8413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93070-6453-46CC-9957-B07669372DB1}" type="datetimeFigureOut">
              <a:rPr lang="en-AU" smtClean="0"/>
              <a:t>18/03/2022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F620E-BD1C-4F16-AF7B-7849DBAB030F}" type="slidenum">
              <a:rPr lang="en-AU" smtClean="0"/>
              <a:t>‹#›</a:t>
            </a:fld>
            <a:endParaRPr lang="en-AU" dirty="0"/>
          </a:p>
        </p:txBody>
      </p:sp>
    </p:spTree>
    <p:extLst>
      <p:ext uri="{BB962C8B-B14F-4D97-AF65-F5344CB8AC3E}">
        <p14:creationId xmlns:p14="http://schemas.microsoft.com/office/powerpoint/2010/main" val="317239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u="none" dirty="0"/>
              <a:t>S1C</a:t>
            </a:r>
            <a:r>
              <a:rPr lang="en-AU" sz="1800" b="1" u="none" baseline="0" dirty="0"/>
              <a:t> </a:t>
            </a:r>
            <a:r>
              <a:rPr lang="en-AU" sz="1800" b="1" u="none" dirty="0"/>
              <a:t>Explanatory slide </a:t>
            </a:r>
            <a:r>
              <a:rPr lang="en-AU" sz="1800" b="1" u="none" baseline="0" dirty="0"/>
              <a:t>– </a:t>
            </a:r>
            <a:r>
              <a:rPr lang="en-AU" sz="1800" b="1" u="none" dirty="0"/>
              <a:t>How to use these slides and the speaker notes</a:t>
            </a:r>
          </a:p>
          <a:p>
            <a:endParaRPr lang="en-AU" sz="1600" b="1" u="sng" dirty="0"/>
          </a:p>
          <a:p>
            <a:r>
              <a:rPr lang="en-AU" sz="1600" b="1" u="sng" dirty="0"/>
              <a:t>Do</a:t>
            </a:r>
            <a:r>
              <a:rPr lang="en-AU" sz="1600" b="1" u="sng" baseline="0" dirty="0"/>
              <a:t> not include this slide in your presentation.  </a:t>
            </a:r>
            <a:endParaRPr lang="en-AU" sz="1600" b="1" u="sng" dirty="0"/>
          </a:p>
          <a:p>
            <a:endParaRPr lang="en-AU" dirty="0"/>
          </a:p>
          <a:p>
            <a:pPr marL="171450" indent="-171450">
              <a:buFont typeface="Arial" panose="020B0604020202020204" pitchFamily="34" charset="0"/>
              <a:buChar char="•"/>
            </a:pPr>
            <a:r>
              <a:rPr lang="en-AU" baseline="0" dirty="0"/>
              <a:t>Ensure you have read the training manual which accompanies these slides. It gives valuable information to assist you in preparing to facilitate the workshop, including tips on how to support a person with intellectual disability to co-facilitate the workshop. </a:t>
            </a:r>
            <a:endParaRPr lang="en-AU" baseline="0" dirty="0" smtClean="0"/>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There is also an Easy Read co-facilitator guide for the co-facilitator with intellectual disability and a supporter to work through to understand the material.</a:t>
            </a:r>
            <a:endParaRPr lang="en-AU" baseline="0" dirty="0"/>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dirty="0"/>
              <a:t>This file is password protected.</a:t>
            </a:r>
            <a:r>
              <a:rPr lang="en-AU" baseline="0" dirty="0"/>
              <a:t> You must save a new copy </a:t>
            </a:r>
            <a:r>
              <a:rPr lang="en-AU" dirty="0"/>
              <a:t>before</a:t>
            </a:r>
            <a:r>
              <a:rPr lang="en-AU" baseline="0" dirty="0"/>
              <a:t> you make any changes to it. </a:t>
            </a:r>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dirty="0"/>
              <a:t>This PowerPoint file</a:t>
            </a:r>
            <a:r>
              <a:rPr lang="en-AU" baseline="0" dirty="0"/>
              <a:t> contains slides for multiple audiences in the one master file. Separate files for different workshops are also available.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All materials can be used flexibly.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Some slides have animations. If a slide has animations, there is a little star next to it in the left hand slides menu. </a:t>
            </a:r>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baseline="0" dirty="0"/>
              <a:t>If you prefer to present without animations, follow these instructions to turn them off:</a:t>
            </a:r>
          </a:p>
          <a:p>
            <a:pPr marL="628650" lvl="1" indent="-171450">
              <a:buFont typeface="Arial" panose="020B0604020202020204" pitchFamily="34" charset="0"/>
              <a:buChar char="•"/>
            </a:pPr>
            <a:r>
              <a:rPr lang="en-AU" baseline="0" dirty="0"/>
              <a:t>Go to Slide show menu at the top of the screen</a:t>
            </a:r>
          </a:p>
          <a:p>
            <a:pPr marL="628650" lvl="1" indent="-171450">
              <a:buFont typeface="Arial" panose="020B0604020202020204" pitchFamily="34" charset="0"/>
              <a:buChar char="•"/>
            </a:pPr>
            <a:r>
              <a:rPr lang="en-AU" baseline="0" dirty="0"/>
              <a:t>Select the Set up Slide Show button</a:t>
            </a:r>
          </a:p>
          <a:p>
            <a:pPr marL="628650" lvl="1" indent="-171450">
              <a:buFont typeface="Arial" panose="020B0604020202020204" pitchFamily="34" charset="0"/>
              <a:buChar char="•"/>
            </a:pPr>
            <a:r>
              <a:rPr lang="en-AU" baseline="0" dirty="0"/>
              <a:t>Check the box that says “Show without animation”. </a:t>
            </a:r>
          </a:p>
          <a:p>
            <a:pPr marL="457200" lvl="1" indent="0">
              <a:buFont typeface="Arial" panose="020B0604020202020204" pitchFamily="34" charset="0"/>
              <a:buNone/>
            </a:pPr>
            <a:endParaRPr lang="en-AU" baseline="0" dirty="0"/>
          </a:p>
          <a:p>
            <a:pPr marL="0" lvl="0" indent="0">
              <a:buFont typeface="Arial" panose="020B0604020202020204" pitchFamily="34" charset="0"/>
              <a:buNone/>
            </a:pPr>
            <a:r>
              <a:rPr lang="en-AU" baseline="0" dirty="0"/>
              <a:t>To turn animation back on just uncheck the box.</a:t>
            </a:r>
          </a:p>
          <a:p>
            <a:pPr marL="171450" lvl="0" indent="-171450">
              <a:buFont typeface="Arial" panose="020B0604020202020204" pitchFamily="34" charset="0"/>
              <a:buChar char="•"/>
            </a:pPr>
            <a:endParaRPr lang="en-AU" baseline="0" dirty="0"/>
          </a:p>
          <a:p>
            <a:pPr marL="0" lvl="0" indent="0">
              <a:buFont typeface="Arial" panose="020B0604020202020204" pitchFamily="34" charset="0"/>
              <a:buNone/>
            </a:pPr>
            <a:r>
              <a:rPr lang="en-AU" baseline="0" dirty="0"/>
              <a:t>To turn off animation on a single slide, select everything on the slide, then go to Animations menu and select “None”.</a:t>
            </a:r>
          </a:p>
          <a:p>
            <a:pPr marL="171450" lvl="0" indent="-171450">
              <a:buFont typeface="Arial" panose="020B0604020202020204" pitchFamily="34" charset="0"/>
              <a:buChar char="•"/>
            </a:pPr>
            <a:endParaRPr lang="en-AU" baseline="0" dirty="0"/>
          </a:p>
          <a:p>
            <a:pPr marL="0" lvl="0" indent="0">
              <a:buFont typeface="Arial" panose="020B0604020202020204" pitchFamily="34" charset="0"/>
              <a:buNone/>
            </a:pPr>
            <a:r>
              <a:rPr lang="en-AU" baseline="0" dirty="0"/>
              <a:t>Videos of how to do this are here: https://www.howtogeek.com/407396/how-to-disable-or-delete-powerpoint-animations/ </a:t>
            </a:r>
          </a:p>
          <a:p>
            <a:pPr marL="0" lvl="0" indent="0">
              <a:buFont typeface="Arial" panose="020B0604020202020204" pitchFamily="34" charset="0"/>
              <a:buNone/>
            </a:pPr>
            <a:r>
              <a:rPr lang="en-AU" baseline="0" dirty="0"/>
              <a:t>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Some slides are “hidden”. This means they will not show on a presentation. To unhide a slide, right click on it and select “Unhide”. To hide a different slide, right click and select “hide”.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You must tailor some slides with images of the workshop facilitators. If you have a co-facilitator who has intellectual disability, there is a space to include their photo in the corner of most slides. This serves as a reminder to participants to speak in an accessible manner for these sections of the training.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The suggested time for each slide is on the slide. If aiming for a 1 hour workshop, keep to the shorter the amount of time participants can share in small groups on each case study, remove the small group discussions for at least one case study (i.e. go straight to larger group sharing) and choose shorter options for any videos used.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Another approach to allow more time for all 3 case studies is a 1.5 hour workshop which includes a 10 - 15 minute panel discussion and a 10 minute break. </a:t>
            </a:r>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r>
              <a:rPr lang="en-AU" sz="1400" b="1" u="sng" baseline="0" dirty="0"/>
              <a:t>Format of the speaker notes:</a:t>
            </a:r>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baseline="0" dirty="0"/>
              <a:t>For most slides, the notes page includes both brief speaker notes and an optional suggested script.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It is suggested that you read through the script in full when preparing to run the session, to ensure you understand the slide content. When presenting, you may edit the script as you please. One approach to ensure a natural style for facilitation is to use the full script to understand the content but then work from the key points, using your own words.  </a:t>
            </a:r>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baseline="0" dirty="0"/>
              <a:t>Case examples should be read </a:t>
            </a:r>
            <a:r>
              <a:rPr lang="en-AU" baseline="0" dirty="0" smtClean="0"/>
              <a:t>as it is written </a:t>
            </a:r>
            <a:r>
              <a:rPr lang="en-AU" baseline="0" dirty="0"/>
              <a:t>(in full) to ensure all the clinical information is conveyed. </a:t>
            </a:r>
            <a:r>
              <a:rPr lang="en-AU" i="0" baseline="0" dirty="0"/>
              <a:t>These parts are written </a:t>
            </a:r>
            <a:r>
              <a:rPr lang="en-AU" i="1" baseline="0" dirty="0"/>
              <a:t>in italics</a:t>
            </a:r>
            <a:r>
              <a:rPr lang="en-AU" baseline="0" dirty="0"/>
              <a:t>. </a:t>
            </a:r>
          </a:p>
          <a:p>
            <a:pPr marL="0" indent="0">
              <a:buFont typeface="Arial" panose="020B0604020202020204" pitchFamily="34" charset="0"/>
              <a:buNone/>
            </a:pPr>
            <a:endParaRPr lang="en-AU"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1</a:t>
            </a:fld>
            <a:endParaRPr lang="en-AU" dirty="0"/>
          </a:p>
        </p:txBody>
      </p:sp>
    </p:spTree>
    <p:extLst>
      <p:ext uri="{BB962C8B-B14F-4D97-AF65-F5344CB8AC3E}">
        <p14:creationId xmlns:p14="http://schemas.microsoft.com/office/powerpoint/2010/main" val="215030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S10C  Health</a:t>
            </a:r>
            <a:r>
              <a:rPr lang="en-AU" sz="1200" b="1" kern="1200" baseline="0" dirty="0">
                <a:solidFill>
                  <a:schemeClr val="tx1"/>
                </a:solidFill>
                <a:effectLst/>
                <a:latin typeface="+mn-lt"/>
                <a:ea typeface="+mn-ea"/>
                <a:cs typeface="+mn-cs"/>
              </a:rPr>
              <a:t> care for people with intellectual disability: Introductory information</a:t>
            </a:r>
            <a:endParaRPr lang="en-AU" sz="1200" kern="1200" baseline="0" dirty="0">
              <a:solidFill>
                <a:schemeClr val="tx1"/>
              </a:solidFill>
              <a:effectLst/>
              <a:latin typeface="+mn-lt"/>
              <a:ea typeface="+mn-ea"/>
              <a:cs typeface="+mn-cs"/>
            </a:endParaRPr>
          </a:p>
          <a:p>
            <a:endParaRPr lang="en-AU" sz="1200" b="1" kern="1200" baseline="0" dirty="0">
              <a:solidFill>
                <a:schemeClr val="tx1"/>
              </a:solidFill>
              <a:effectLst/>
              <a:latin typeface="+mn-lt"/>
              <a:ea typeface="+mn-ea"/>
              <a:cs typeface="+mn-cs"/>
            </a:endParaRPr>
          </a:p>
          <a:p>
            <a:r>
              <a:rPr lang="en-AU" sz="1200" b="1" kern="1200" baseline="0" dirty="0">
                <a:solidFill>
                  <a:schemeClr val="tx1"/>
                </a:solidFill>
                <a:effectLst/>
                <a:latin typeface="+mn-lt"/>
                <a:ea typeface="+mn-ea"/>
                <a:cs typeface="+mn-cs"/>
              </a:rPr>
              <a:t>Suggested time: 1-2 minutes</a:t>
            </a:r>
          </a:p>
          <a:p>
            <a:endParaRPr lang="en-AU" sz="1200" kern="1200" baseline="0" dirty="0">
              <a:solidFill>
                <a:schemeClr val="tx1"/>
              </a:solidFill>
              <a:effectLst/>
              <a:latin typeface="+mn-lt"/>
              <a:ea typeface="+mn-ea"/>
              <a:cs typeface="+mn-cs"/>
            </a:endParaRPr>
          </a:p>
          <a:p>
            <a:r>
              <a:rPr lang="en-AU" sz="1200" b="0" u="sng" kern="1200" baseline="0" dirty="0">
                <a:solidFill>
                  <a:schemeClr val="tx1"/>
                </a:solidFill>
                <a:effectLst/>
                <a:latin typeface="+mn-lt"/>
                <a:ea typeface="+mn-ea"/>
                <a:cs typeface="+mn-cs"/>
              </a:rPr>
              <a:t>Notes: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AU" sz="1200" kern="1200" baseline="0" dirty="0">
              <a:solidFill>
                <a:schemeClr val="tx1"/>
              </a:solidFill>
              <a:effectLst/>
              <a:latin typeface="+mn-lt"/>
              <a:ea typeface="+mn-ea"/>
              <a:cs typeface="+mn-cs"/>
            </a:endParaRPr>
          </a:p>
          <a:p>
            <a:r>
              <a:rPr lang="en-AU" sz="1200" b="1" kern="1200" baseline="0" dirty="0">
                <a:solidFill>
                  <a:schemeClr val="tx1"/>
                </a:solidFill>
                <a:effectLst/>
                <a:latin typeface="+mn-lt"/>
                <a:ea typeface="+mn-ea"/>
                <a:cs typeface="+mn-cs"/>
              </a:rPr>
              <a:t>Key points: </a:t>
            </a:r>
            <a:endParaRPr lang="en-AU" sz="1200" b="0" kern="1200" baseline="0" dirty="0" smtClean="0">
              <a:solidFill>
                <a:schemeClr val="tx1"/>
              </a:solidFill>
              <a:effectLst/>
              <a:latin typeface="+mn-lt"/>
              <a:ea typeface="+mn-ea"/>
              <a:cs typeface="+mn-cs"/>
            </a:endParaRPr>
          </a:p>
          <a:p>
            <a:endParaRPr lang="en-AU"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1 – 2 % of people have intellectual disability. </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Health outcomes are not equal</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Barriers in health care access</a:t>
            </a:r>
          </a:p>
          <a:p>
            <a:endParaRPr lang="en-AU" sz="1200" kern="1200" baseline="0" dirty="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What you can say:</a:t>
            </a:r>
            <a:r>
              <a:rPr lang="en-AU" sz="1200" b="1" kern="1200" baseline="0" dirty="0" smtClean="0">
                <a:solidFill>
                  <a:schemeClr val="tx1"/>
                </a:solidFill>
                <a:effectLst/>
                <a:latin typeface="+mn-lt"/>
                <a:ea typeface="+mn-ea"/>
                <a:cs typeface="+mn-cs"/>
              </a:rPr>
              <a:t> </a:t>
            </a:r>
          </a:p>
          <a:p>
            <a:endParaRPr lang="en-AU" sz="1200" b="1"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Australia’s health system is one of the best in the world.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Most Australians </a:t>
            </a:r>
            <a:r>
              <a:rPr lang="en-AU" sz="1200" kern="1200" dirty="0" smtClean="0">
                <a:solidFill>
                  <a:schemeClr val="tx1"/>
                </a:solidFill>
                <a:effectLst/>
                <a:latin typeface="+mn-lt"/>
                <a:ea typeface="+mn-ea"/>
                <a:cs typeface="+mn-cs"/>
              </a:rPr>
              <a:t>feel they have </a:t>
            </a:r>
            <a:r>
              <a:rPr lang="en-AU" sz="1200" kern="1200" dirty="0">
                <a:solidFill>
                  <a:schemeClr val="tx1"/>
                </a:solidFill>
                <a:effectLst/>
                <a:latin typeface="+mn-lt"/>
                <a:ea typeface="+mn-ea"/>
                <a:cs typeface="+mn-cs"/>
              </a:rPr>
              <a:t>good health,</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But health outcomes are </a:t>
            </a:r>
            <a:r>
              <a:rPr lang="en-AU" sz="1200" kern="1200" dirty="0" smtClean="0">
                <a:solidFill>
                  <a:schemeClr val="tx1"/>
                </a:solidFill>
                <a:effectLst/>
                <a:latin typeface="+mn-lt"/>
                <a:ea typeface="+mn-ea"/>
                <a:cs typeface="+mn-cs"/>
              </a:rPr>
              <a:t>much </a:t>
            </a:r>
            <a:r>
              <a:rPr lang="en-AU" sz="1200" kern="1200" dirty="0">
                <a:solidFill>
                  <a:schemeClr val="tx1"/>
                </a:solidFill>
                <a:effectLst/>
                <a:latin typeface="+mn-lt"/>
                <a:ea typeface="+mn-ea"/>
                <a:cs typeface="+mn-cs"/>
              </a:rPr>
              <a:t>worse for people like me, living with intellectual disability</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1 to 2 percent of people have intellectual disability</a:t>
            </a:r>
            <a:r>
              <a:rPr lang="en-AU" sz="1200" kern="1200" dirty="0" smtClean="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have worse </a:t>
            </a:r>
            <a:r>
              <a:rPr lang="en-AU" sz="1200" kern="1200" dirty="0">
                <a:solidFill>
                  <a:schemeClr val="tx1"/>
                </a:solidFill>
                <a:effectLst/>
                <a:latin typeface="+mn-lt"/>
                <a:ea typeface="+mn-ea"/>
                <a:cs typeface="+mn-cs"/>
              </a:rPr>
              <a:t>physical and mental health</a:t>
            </a:r>
            <a:r>
              <a:rPr lang="en-AU" sz="1200" kern="1200" dirty="0" smtClean="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Many of us use </a:t>
            </a:r>
            <a:r>
              <a:rPr lang="en-AU" sz="1200" kern="1200" dirty="0" smtClean="0">
                <a:solidFill>
                  <a:schemeClr val="tx1"/>
                </a:solidFill>
                <a:effectLst/>
                <a:latin typeface="+mn-lt"/>
                <a:ea typeface="+mn-ea"/>
                <a:cs typeface="+mn-cs"/>
              </a:rPr>
              <a:t>lots of </a:t>
            </a:r>
            <a:r>
              <a:rPr lang="en-AU" sz="1200" kern="1200" dirty="0">
                <a:solidFill>
                  <a:schemeClr val="tx1"/>
                </a:solidFill>
                <a:effectLst/>
                <a:latin typeface="+mn-lt"/>
                <a:ea typeface="+mn-ea"/>
                <a:cs typeface="+mn-cs"/>
              </a:rPr>
              <a:t>medications</a:t>
            </a:r>
            <a:r>
              <a:rPr lang="en-AU" sz="1200" kern="1200" dirty="0" smtClean="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We have double the number of deaths</a:t>
            </a:r>
            <a:r>
              <a:rPr lang="en-AU" sz="1200" kern="1200" baseline="0" dirty="0" smtClean="0">
                <a:solidFill>
                  <a:schemeClr val="tx1"/>
                </a:solidFill>
                <a:effectLst/>
                <a:latin typeface="+mn-lt"/>
                <a:ea typeface="+mn-ea"/>
                <a:cs typeface="+mn-cs"/>
              </a:rPr>
              <a:t> that could be avoided.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 Australian study found that on average we die 27 years younger.</a:t>
            </a:r>
          </a:p>
          <a:p>
            <a:r>
              <a:rPr lang="en-AU" sz="1200" kern="1200" dirty="0" smtClean="0">
                <a:solidFill>
                  <a:schemeClr val="tx1"/>
                </a:solidFill>
                <a:effectLst/>
                <a:latin typeface="+mn-lt"/>
                <a:ea typeface="+mn-ea"/>
                <a:cs typeface="+mn-cs"/>
              </a:rPr>
              <a:t> </a:t>
            </a: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We can have trouble getting good health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We have lower rates of thing like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Many of us have complex health conditions that are difficult to diagnose</a:t>
            </a:r>
            <a:r>
              <a:rPr lang="en-AU" sz="1200" kern="1200" dirty="0" smtClean="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And sometimes the signs of illness are not so clear</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Communication can be harder in both directions</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But we want to be </a:t>
            </a:r>
            <a:r>
              <a:rPr lang="en-AU" sz="1200" kern="1200" dirty="0" smtClean="0">
                <a:solidFill>
                  <a:schemeClr val="tx1"/>
                </a:solidFill>
                <a:effectLst/>
                <a:latin typeface="+mn-lt"/>
                <a:ea typeface="+mn-ea"/>
                <a:cs typeface="+mn-cs"/>
              </a:rPr>
              <a:t>healthy.</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a:t>
            </a:r>
            <a:r>
              <a:rPr lang="en-AU" sz="1200" kern="1200" dirty="0">
                <a:solidFill>
                  <a:schemeClr val="tx1"/>
                </a:solidFill>
                <a:effectLst/>
                <a:latin typeface="+mn-lt"/>
                <a:ea typeface="+mn-ea"/>
                <a:cs typeface="+mn-cs"/>
              </a:rPr>
              <a:t>have right to good healthcare.</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FF620E-BD1C-4F16-AF7B-7849DBAB030F}" type="slidenum">
              <a:rPr lang="en-AU" smtClean="0"/>
              <a:t>10</a:t>
            </a:fld>
            <a:endParaRPr lang="en-AU" dirty="0"/>
          </a:p>
        </p:txBody>
      </p:sp>
    </p:spTree>
    <p:extLst>
      <p:ext uri="{BB962C8B-B14F-4D97-AF65-F5344CB8AC3E}">
        <p14:creationId xmlns:p14="http://schemas.microsoft.com/office/powerpoint/2010/main" val="1935757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S11V  Health care for people with intellectual disability - Video placeholder</a:t>
            </a:r>
            <a:endParaRPr lang="en-AU" sz="1200" kern="1200" dirty="0">
              <a:solidFill>
                <a:schemeClr val="tx1"/>
              </a:solidFill>
              <a:effectLst/>
              <a:latin typeface="+mn-lt"/>
              <a:ea typeface="+mn-ea"/>
              <a:cs typeface="+mn-cs"/>
            </a:endParaRPr>
          </a:p>
          <a:p>
            <a:endParaRPr lang="en-AU" sz="1200" b="1" kern="1200" baseline="0" dirty="0">
              <a:solidFill>
                <a:schemeClr val="tx1"/>
              </a:solidFill>
              <a:effectLst/>
              <a:latin typeface="+mn-lt"/>
              <a:ea typeface="+mn-ea"/>
              <a:cs typeface="+mn-cs"/>
            </a:endParaRPr>
          </a:p>
          <a:p>
            <a:r>
              <a:rPr lang="en-AU" sz="1200" b="1" kern="1200" baseline="0" dirty="0">
                <a:solidFill>
                  <a:schemeClr val="tx1"/>
                </a:solidFill>
                <a:effectLst/>
                <a:latin typeface="+mn-lt"/>
                <a:ea typeface="+mn-ea"/>
                <a:cs typeface="+mn-cs"/>
              </a:rPr>
              <a:t>Suggested time: 1-2 minutes</a:t>
            </a:r>
          </a:p>
          <a:p>
            <a:endParaRPr lang="en-AU" sz="1200" kern="1200" baseline="0" dirty="0">
              <a:solidFill>
                <a:schemeClr val="tx1"/>
              </a:solidFill>
              <a:effectLst/>
              <a:latin typeface="+mn-lt"/>
              <a:ea typeface="+mn-ea"/>
              <a:cs typeface="+mn-cs"/>
            </a:endParaRPr>
          </a:p>
          <a:p>
            <a:r>
              <a:rPr lang="en-AU" sz="1200" b="0" u="sng" kern="1200" baseline="0" dirty="0">
                <a:solidFill>
                  <a:schemeClr val="tx1"/>
                </a:solidFill>
                <a:effectLst/>
                <a:latin typeface="+mn-lt"/>
                <a:ea typeface="+mn-ea"/>
                <a:cs typeface="+mn-cs"/>
              </a:rPr>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a:solidFill>
                  <a:schemeClr val="tx1"/>
                </a:solidFill>
                <a:effectLst/>
                <a:latin typeface="+mn-lt"/>
                <a:ea typeface="+mn-ea"/>
                <a:cs typeface="+mn-cs"/>
              </a:rPr>
              <a:t>This is a video </a:t>
            </a:r>
            <a:r>
              <a:rPr lang="en-AU" sz="1200" kern="1200" baseline="0" dirty="0" smtClean="0">
                <a:solidFill>
                  <a:schemeClr val="tx1"/>
                </a:solidFill>
                <a:effectLst/>
                <a:latin typeface="+mn-lt"/>
                <a:ea typeface="+mn-ea"/>
                <a:cs typeface="+mn-cs"/>
              </a:rPr>
              <a:t>placeholder. If your co-facilitator with intellectual disability does not want to deliver this content, you may use a video instead. </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Links to suitable videos made by CID are in the Training Guide. </a:t>
            </a:r>
            <a:endParaRPr lang="en-AU"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Alternately</a:t>
            </a:r>
            <a:r>
              <a:rPr lang="en-AU" sz="1200" kern="1200" baseline="0" dirty="0">
                <a:solidFill>
                  <a:schemeClr val="tx1"/>
                </a:solidFill>
                <a:effectLst/>
                <a:latin typeface="+mn-lt"/>
                <a:ea typeface="+mn-ea"/>
                <a:cs typeface="+mn-cs"/>
              </a:rPr>
              <a:t>, you can deliver this content yourself and use a video for the next part (a personal health care story). </a:t>
            </a:r>
          </a:p>
          <a:p>
            <a:pPr marL="0" indent="0">
              <a:buFont typeface="Arial" panose="020B0604020202020204" pitchFamily="34" charset="0"/>
              <a:buNone/>
            </a:pPr>
            <a:endParaRPr lang="en-AU" sz="1200" kern="1200" baseline="0" dirty="0">
              <a:solidFill>
                <a:schemeClr val="tx1"/>
              </a:solidFill>
              <a:effectLst/>
              <a:latin typeface="+mn-lt"/>
              <a:ea typeface="+mn-ea"/>
              <a:cs typeface="+mn-cs"/>
            </a:endParaRPr>
          </a:p>
          <a:p>
            <a:pPr marL="0" indent="0">
              <a:buFont typeface="Arial" panose="020B0604020202020204" pitchFamily="34" charset="0"/>
              <a:buNone/>
            </a:pPr>
            <a:endParaRPr lang="en-AU" sz="1200" kern="1200" baseline="0" dirty="0">
              <a:solidFill>
                <a:schemeClr val="tx1"/>
              </a:solidFill>
              <a:effectLst/>
              <a:latin typeface="+mn-lt"/>
              <a:ea typeface="+mn-ea"/>
              <a:cs typeface="+mn-cs"/>
            </a:endParaRPr>
          </a:p>
          <a:p>
            <a:pPr marL="0" indent="0">
              <a:buFont typeface="Arial" panose="020B0604020202020204" pitchFamily="34" charset="0"/>
              <a:buNone/>
            </a:pPr>
            <a:r>
              <a:rPr lang="en-AU" sz="1200" b="1" kern="1200" baseline="0" dirty="0">
                <a:solidFill>
                  <a:schemeClr val="tx1"/>
                </a:solidFill>
                <a:effectLst/>
                <a:latin typeface="+mn-lt"/>
                <a:ea typeface="+mn-ea"/>
                <a:cs typeface="+mn-cs"/>
              </a:rPr>
              <a:t>Key points</a:t>
            </a:r>
            <a:r>
              <a:rPr lang="en-AU" sz="1200" b="1" kern="1200" baseline="0" dirty="0" smtClean="0">
                <a:solidFill>
                  <a:schemeClr val="tx1"/>
                </a:solidFill>
                <a:effectLst/>
                <a:latin typeface="+mn-lt"/>
                <a:ea typeface="+mn-ea"/>
                <a:cs typeface="+mn-cs"/>
              </a:rPr>
              <a:t>:</a:t>
            </a:r>
          </a:p>
          <a:p>
            <a:pPr marL="0" indent="0">
              <a:buFont typeface="Arial" panose="020B0604020202020204" pitchFamily="34" charset="0"/>
              <a:buNone/>
            </a:pPr>
            <a:endParaRPr lang="en-AU"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1 – 2 % of people have intellectual disability. </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Health outcomes are not equal</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Barriers in health care </a:t>
            </a:r>
            <a:r>
              <a:rPr lang="en-AU" sz="1200" kern="1200" baseline="0" dirty="0" smtClean="0">
                <a:solidFill>
                  <a:schemeClr val="tx1"/>
                </a:solidFill>
                <a:effectLst/>
                <a:latin typeface="+mn-lt"/>
                <a:ea typeface="+mn-ea"/>
                <a:cs typeface="+mn-cs"/>
              </a:rPr>
              <a:t>access exist</a:t>
            </a:r>
            <a:endParaRPr lang="en-AU" sz="1200" kern="1200" baseline="0" dirty="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FF620E-BD1C-4F16-AF7B-7849DBAB030F}" type="slidenum">
              <a:rPr lang="en-AU" smtClean="0"/>
              <a:t>11</a:t>
            </a:fld>
            <a:endParaRPr lang="en-AU" dirty="0"/>
          </a:p>
        </p:txBody>
      </p:sp>
    </p:spTree>
    <p:extLst>
      <p:ext uri="{BB962C8B-B14F-4D97-AF65-F5344CB8AC3E}">
        <p14:creationId xmlns:p14="http://schemas.microsoft.com/office/powerpoint/2010/main" val="1326470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S12C  Good health care</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Suggested time: 1-2 minutes</a:t>
            </a:r>
          </a:p>
          <a:p>
            <a:endParaRPr lang="en-AU" dirty="0"/>
          </a:p>
          <a:p>
            <a:r>
              <a:rPr lang="en-AU" u="sng" dirty="0"/>
              <a:t>Notes:</a:t>
            </a:r>
          </a:p>
          <a:p>
            <a:endParaRPr lang="en-AU" dirty="0"/>
          </a:p>
          <a:p>
            <a:pPr marL="171450" indent="-171450">
              <a:buFont typeface="Arial" panose="020B0604020202020204" pitchFamily="34" charset="0"/>
              <a:buChar char="•"/>
            </a:pPr>
            <a:r>
              <a:rPr lang="en-AU" dirty="0"/>
              <a:t>This can be a personal story from the co-presenter with intellectual disability, or a </a:t>
            </a:r>
            <a:r>
              <a:rPr lang="en-AU" dirty="0" smtClean="0"/>
              <a:t>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Links to suitable videos made by CID are in the Training Guide. </a:t>
            </a:r>
          </a:p>
          <a:p>
            <a:pPr marL="171450" indent="-171450">
              <a:buFont typeface="Arial" panose="020B0604020202020204" pitchFamily="34" charset="0"/>
              <a:buChar char="•"/>
            </a:pPr>
            <a:r>
              <a:rPr lang="en-AU" dirty="0" smtClean="0"/>
              <a:t>If </a:t>
            </a:r>
            <a:r>
              <a:rPr lang="en-AU" dirty="0"/>
              <a:t>using a personal story, you</a:t>
            </a:r>
            <a:r>
              <a:rPr lang="en-AU" baseline="0" dirty="0"/>
              <a:t> can put in a picture or some key </a:t>
            </a:r>
            <a:r>
              <a:rPr lang="en-AU" baseline="0" dirty="0" smtClean="0"/>
              <a:t>words</a:t>
            </a:r>
          </a:p>
          <a:p>
            <a:pPr marL="171450" indent="-171450">
              <a:buFont typeface="Arial" panose="020B0604020202020204" pitchFamily="34" charset="0"/>
              <a:buChar char="•"/>
            </a:pPr>
            <a:r>
              <a:rPr lang="en-AU" baseline="0" dirty="0" smtClean="0"/>
              <a:t>The PHN co-facilitator should work with the co-facilitator with intellectual disability to create a suitable script. The Easy Read co-facilitator guide includes information about choosing to tell your story and what makes a good story. </a:t>
            </a:r>
            <a:endParaRPr lang="en-AU" dirty="0"/>
          </a:p>
          <a:p>
            <a:pPr marL="171450" indent="-171450">
              <a:buFont typeface="Arial" panose="020B0604020202020204" pitchFamily="34" charset="0"/>
              <a:buChar char="•"/>
            </a:pPr>
            <a:r>
              <a:rPr lang="en-AU" dirty="0" smtClean="0"/>
              <a:t>The point is to:</a:t>
            </a:r>
          </a:p>
          <a:p>
            <a:pPr marL="628650" lvl="1" indent="-171450">
              <a:buFont typeface="Arial" panose="020B0604020202020204" pitchFamily="34" charset="0"/>
              <a:buChar char="•"/>
            </a:pPr>
            <a:r>
              <a:rPr lang="en-AU" dirty="0" smtClean="0"/>
              <a:t>Give a person-centred account of a health journey</a:t>
            </a:r>
          </a:p>
          <a:p>
            <a:pPr marL="628650" lvl="1" indent="-171450">
              <a:buFont typeface="Arial" panose="020B0604020202020204" pitchFamily="34" charset="0"/>
              <a:buChar char="•"/>
            </a:pPr>
            <a:r>
              <a:rPr lang="en-AU" dirty="0" smtClean="0"/>
              <a:t>Showcase that good health care is possible to achieve for people with intellectual disability</a:t>
            </a:r>
          </a:p>
          <a:p>
            <a:endParaRPr lang="en-AU" dirty="0"/>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Key </a:t>
            </a:r>
            <a:r>
              <a:rPr lang="en-AU" sz="1200" b="1" kern="1200" dirty="0">
                <a:solidFill>
                  <a:schemeClr val="tx1"/>
                </a:solidFill>
                <a:effectLst/>
                <a:latin typeface="+mn-lt"/>
                <a:ea typeface="+mn-ea"/>
                <a:cs typeface="+mn-cs"/>
              </a:rPr>
              <a:t>point:</a:t>
            </a:r>
          </a:p>
          <a:p>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Even though there are the barriers to health</a:t>
            </a:r>
            <a:r>
              <a:rPr lang="en-AU" sz="1200" kern="1200" baseline="0" dirty="0" smtClean="0">
                <a:solidFill>
                  <a:schemeClr val="tx1"/>
                </a:solidFill>
                <a:effectLst/>
                <a:latin typeface="+mn-lt"/>
                <a:ea typeface="+mn-ea"/>
                <a:cs typeface="+mn-cs"/>
              </a:rPr>
              <a:t> care</a:t>
            </a:r>
            <a:r>
              <a:rPr lang="en-AU" sz="1200" kern="1200" dirty="0" smtClean="0">
                <a:solidFill>
                  <a:schemeClr val="tx1"/>
                </a:solidFill>
                <a:effectLst/>
                <a:latin typeface="+mn-lt"/>
                <a:ea typeface="+mn-ea"/>
                <a:cs typeface="+mn-cs"/>
              </a:rPr>
              <a:t>, good health care is still</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possible.</a:t>
            </a:r>
          </a:p>
          <a:p>
            <a:endParaRPr lang="en-AU" b="1" dirty="0" smtClean="0"/>
          </a:p>
          <a:p>
            <a:endParaRPr lang="en-AU" dirty="0"/>
          </a:p>
          <a:p>
            <a:endParaRPr lang="en-AU" dirty="0"/>
          </a:p>
          <a:p>
            <a:r>
              <a:rPr lang="en-AU" b="1" dirty="0" smtClean="0"/>
              <a:t>What you can say:</a:t>
            </a:r>
            <a:endParaRPr lang="en-AU" b="1" baseline="0" dirty="0"/>
          </a:p>
          <a:p>
            <a:endParaRPr lang="en-AU" baseline="0" dirty="0"/>
          </a:p>
          <a:p>
            <a:r>
              <a:rPr lang="en-AU" baseline="0" dirty="0" smtClean="0"/>
              <a:t>But </a:t>
            </a:r>
            <a:r>
              <a:rPr lang="en-AU" baseline="0" dirty="0"/>
              <a:t>it is possible </a:t>
            </a:r>
            <a:r>
              <a:rPr lang="en-AU" baseline="0" dirty="0" smtClean="0"/>
              <a:t>to </a:t>
            </a:r>
            <a:r>
              <a:rPr lang="en-AU" baseline="0" dirty="0"/>
              <a:t>get good health care. </a:t>
            </a:r>
          </a:p>
          <a:p>
            <a:endParaRPr lang="en-AU" baseline="0" dirty="0"/>
          </a:p>
          <a:p>
            <a:r>
              <a:rPr lang="en-AU" dirty="0"/>
              <a:t>Here is my</a:t>
            </a:r>
            <a:r>
              <a:rPr lang="en-AU" baseline="0" dirty="0"/>
              <a:t> story of getting good health care. </a:t>
            </a:r>
            <a:endParaRPr lang="en-AU" baseline="0" dirty="0" smtClean="0"/>
          </a:p>
          <a:p>
            <a:endParaRPr lang="en-AU" baseline="0" dirty="0" smtClean="0"/>
          </a:p>
          <a:p>
            <a:r>
              <a:rPr lang="en-AU" i="1" baseline="0" dirty="0" smtClean="0"/>
              <a:t>Then tell the story. </a:t>
            </a:r>
          </a:p>
          <a:p>
            <a:endParaRPr lang="en-AU" i="1" baseline="0" dirty="0" smtClean="0"/>
          </a:p>
          <a:p>
            <a:r>
              <a:rPr lang="en-AU" i="1" baseline="0" dirty="0" smtClean="0"/>
              <a:t>Put your own notes here.</a:t>
            </a:r>
          </a:p>
          <a:p>
            <a:endParaRPr lang="en-AU" i="1" baseline="0" dirty="0" smtClean="0"/>
          </a:p>
          <a:p>
            <a:endParaRPr lang="en-AU" i="1" baseline="0" dirty="0"/>
          </a:p>
          <a:p>
            <a:r>
              <a:rPr lang="en-AU" b="1" baseline="0" dirty="0" smtClean="0"/>
              <a:t>Or you can say:</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But it is possible to get good health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r>
              <a:rPr lang="en-AU" baseline="0" dirty="0" smtClean="0"/>
              <a:t>Here </a:t>
            </a:r>
            <a:r>
              <a:rPr lang="en-AU" baseline="0" dirty="0"/>
              <a:t>is [person in video’s name] talking about their experience of good health care. </a:t>
            </a:r>
          </a:p>
        </p:txBody>
      </p:sp>
      <p:sp>
        <p:nvSpPr>
          <p:cNvPr id="4" name="Slide Number Placeholder 3"/>
          <p:cNvSpPr>
            <a:spLocks noGrp="1"/>
          </p:cNvSpPr>
          <p:nvPr>
            <p:ph type="sldNum" sz="quarter" idx="10"/>
          </p:nvPr>
        </p:nvSpPr>
        <p:spPr/>
        <p:txBody>
          <a:bodyPr/>
          <a:lstStyle/>
          <a:p>
            <a:fld id="{9C144191-19F3-4C29-8CA1-7BC847EEE867}" type="slidenum">
              <a:rPr lang="en-AU" smtClean="0"/>
              <a:t>12</a:t>
            </a:fld>
            <a:endParaRPr lang="en-AU" dirty="0"/>
          </a:p>
        </p:txBody>
      </p:sp>
    </p:spTree>
    <p:extLst>
      <p:ext uri="{BB962C8B-B14F-4D97-AF65-F5344CB8AC3E}">
        <p14:creationId xmlns:p14="http://schemas.microsoft.com/office/powerpoint/2010/main" val="2871970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S13C  Intro to case examples</a:t>
            </a:r>
            <a:endParaRPr lang="en-AU" sz="1200" kern="1200" dirty="0">
              <a:solidFill>
                <a:schemeClr val="tx1"/>
              </a:solidFill>
              <a:effectLst/>
              <a:latin typeface="+mn-lt"/>
              <a:ea typeface="+mn-ea"/>
              <a:cs typeface="+mn-cs"/>
            </a:endParaRPr>
          </a:p>
          <a:p>
            <a:endParaRPr lang="en-AU" b="1" baseline="0" dirty="0"/>
          </a:p>
          <a:p>
            <a:r>
              <a:rPr lang="en-AU" b="1" baseline="0" dirty="0"/>
              <a:t>Suggested Time: </a:t>
            </a:r>
            <a:r>
              <a:rPr lang="en-AU" b="1" baseline="0" dirty="0" smtClean="0"/>
              <a:t>1 </a:t>
            </a:r>
            <a:r>
              <a:rPr lang="en-AU" b="1" baseline="0" dirty="0"/>
              <a:t>minute</a:t>
            </a:r>
          </a:p>
          <a:p>
            <a:endParaRPr lang="en-AU" b="1" baseline="0" dirty="0"/>
          </a:p>
          <a:p>
            <a:r>
              <a:rPr lang="en-AU" b="0" u="sng" baseline="0" dirty="0"/>
              <a:t>Notes: </a:t>
            </a:r>
          </a:p>
          <a:p>
            <a:endParaRPr lang="en-AU" b="1" baseline="0" dirty="0"/>
          </a:p>
          <a:p>
            <a:pPr marL="171450" indent="-171450">
              <a:buFont typeface="Arial" panose="020B0604020202020204" pitchFamily="34" charset="0"/>
              <a:buChar char="•"/>
            </a:pPr>
            <a:r>
              <a:rPr lang="en-AU" dirty="0" smtClean="0"/>
              <a:t>This</a:t>
            </a:r>
            <a:r>
              <a:rPr lang="en-AU" baseline="0" dirty="0" smtClean="0"/>
              <a:t> divider slide is useful for orienting participants to the change from co-facilitator-led slides to case based learning.</a:t>
            </a:r>
          </a:p>
          <a:p>
            <a:pPr marL="171450" indent="-171450">
              <a:buFont typeface="Arial" panose="020B0604020202020204" pitchFamily="34" charset="0"/>
              <a:buChar char="•"/>
            </a:pPr>
            <a:endParaRPr lang="en-AU"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co-facilitator with intellectual disability is not involved in presenting the case studies. The Trainer’s guide and Easy Read co-facilitator guide gives details to understand this. The co-facilitator with intellectual disability can take a break during this time.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smtClean="0"/>
          </a:p>
          <a:p>
            <a:pPr marL="171450" indent="-171450">
              <a:buFont typeface="Arial" panose="020B0604020202020204" pitchFamily="34" charset="0"/>
              <a:buChar char="•"/>
            </a:pPr>
            <a:r>
              <a:rPr lang="en-AU" baseline="0" dirty="0" smtClean="0"/>
              <a:t>In </a:t>
            </a:r>
            <a:r>
              <a:rPr lang="en-AU" baseline="0" dirty="0"/>
              <a:t>the </a:t>
            </a:r>
            <a:r>
              <a:rPr lang="en-AU" baseline="0" dirty="0" smtClean="0"/>
              <a:t>Trainer’s guide appendices are notes </a:t>
            </a:r>
            <a:r>
              <a:rPr lang="en-AU" baseline="0" dirty="0"/>
              <a:t>for each </a:t>
            </a:r>
            <a:r>
              <a:rPr lang="en-AU" baseline="0" dirty="0" smtClean="0"/>
              <a:t>case study. Within the slides, </a:t>
            </a:r>
            <a:r>
              <a:rPr lang="en-AU" baseline="0" dirty="0"/>
              <a:t>we have suggested suitable audiences for that </a:t>
            </a:r>
            <a:r>
              <a:rPr lang="en-AU" baseline="0" dirty="0" smtClean="0"/>
              <a:t>case study. Where </a:t>
            </a:r>
            <a:r>
              <a:rPr lang="en-AU" baseline="0" dirty="0"/>
              <a:t>the same case example is used for multiple audiences, the specific information given has been tailored to that audience.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smtClean="0"/>
              <a:t>You may wish to send the case descriptions to your participants ahead of the workshop. See the appendix to the Trainers guide, which includes this as a handout. </a:t>
            </a:r>
            <a:endParaRPr lang="en-AU" baseline="0" dirty="0"/>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Breaking people into small groups (2 or 3) for the first case is likely to result in greater sharing than keeping them in larger groups. Break out rooms can be used if in a Webinar. </a:t>
            </a:r>
            <a:endParaRPr lang="en-AU" baseline="0" dirty="0" smtClean="0"/>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endParaRPr lang="en-AU" baseline="0" dirty="0" smtClean="0"/>
          </a:p>
          <a:p>
            <a:pPr marL="0" indent="0">
              <a:buFont typeface="Arial" panose="020B0604020202020204" pitchFamily="34" charset="0"/>
              <a:buNone/>
            </a:pPr>
            <a:endParaRPr lang="en-AU" b="1" baseline="0" dirty="0"/>
          </a:p>
          <a:p>
            <a:r>
              <a:rPr lang="en-AU" sz="1200" b="1" kern="1200" dirty="0">
                <a:solidFill>
                  <a:schemeClr val="tx1"/>
                </a:solidFill>
                <a:effectLst/>
                <a:latin typeface="+mn-lt"/>
                <a:ea typeface="+mn-ea"/>
                <a:cs typeface="+mn-cs"/>
              </a:rPr>
              <a:t>Key points:</a:t>
            </a:r>
          </a:p>
          <a:p>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If the co-facilitator with intellectual disability prefers to take a break during the case examples, thank them for their introduction to the topic and tell people that they will be back later, before they leave the room.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Encourage participants to </a:t>
            </a:r>
            <a:r>
              <a:rPr lang="en-AU" sz="1200" kern="1200" dirty="0" smtClean="0">
                <a:solidFill>
                  <a:schemeClr val="tx1"/>
                </a:solidFill>
                <a:effectLst/>
                <a:latin typeface="+mn-lt"/>
                <a:ea typeface="+mn-ea"/>
                <a:cs typeface="+mn-cs"/>
              </a:rPr>
              <a:t>contribute to the discussion, </a:t>
            </a:r>
            <a:r>
              <a:rPr lang="en-AU" sz="1200" kern="1200" dirty="0">
                <a:solidFill>
                  <a:schemeClr val="tx1"/>
                </a:solidFill>
                <a:effectLst/>
                <a:latin typeface="+mn-lt"/>
                <a:ea typeface="+mn-ea"/>
                <a:cs typeface="+mn-cs"/>
              </a:rPr>
              <a:t>emphasise there is no one correct </a:t>
            </a:r>
            <a:r>
              <a:rPr lang="en-AU" sz="1200" kern="1200" dirty="0" smtClean="0">
                <a:solidFill>
                  <a:schemeClr val="tx1"/>
                </a:solidFill>
                <a:effectLst/>
                <a:latin typeface="+mn-lt"/>
                <a:ea typeface="+mn-ea"/>
                <a:cs typeface="+mn-cs"/>
              </a:rPr>
              <a:t>answer in most instances.</a:t>
            </a:r>
            <a:r>
              <a:rPr lang="en-AU" sz="120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T</a:t>
            </a:r>
            <a:r>
              <a:rPr lang="en-AU" b="0" baseline="0" dirty="0" smtClean="0"/>
              <a:t>he </a:t>
            </a:r>
            <a:r>
              <a:rPr lang="en-AU" b="0" baseline="0" dirty="0"/>
              <a:t>point is to discuss the </a:t>
            </a:r>
            <a:r>
              <a:rPr lang="en-AU" b="0" i="1" baseline="0" dirty="0" smtClean="0"/>
              <a:t>types</a:t>
            </a:r>
            <a:r>
              <a:rPr lang="en-AU" b="0" baseline="0" dirty="0" smtClean="0"/>
              <a:t> </a:t>
            </a:r>
            <a:r>
              <a:rPr lang="en-AU" b="0" baseline="0" dirty="0"/>
              <a:t>of issues that can arise and what we can learn through reflecting on both positive aspects of the care provided and the challenges.</a:t>
            </a:r>
          </a:p>
          <a:p>
            <a:pPr marL="171450" indent="-171450">
              <a:buFont typeface="Arial" panose="020B0604020202020204" pitchFamily="34" charset="0"/>
              <a:buChar char="•"/>
            </a:pPr>
            <a:r>
              <a:rPr lang="en-AU" b="0" baseline="0" dirty="0" smtClean="0"/>
              <a:t>Many </a:t>
            </a:r>
            <a:r>
              <a:rPr lang="en-AU" b="0" baseline="0" dirty="0"/>
              <a:t>of the examples are conglomerates across several similar, real-life cases. </a:t>
            </a:r>
            <a:r>
              <a:rPr lang="en-AU" b="0" baseline="0" dirty="0" smtClean="0"/>
              <a:t>In all cases, identifying </a:t>
            </a:r>
            <a:r>
              <a:rPr lang="en-AU" b="0" baseline="0" dirty="0"/>
              <a:t>information has been changed. The photos are not of these specific people. </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endParaRPr lang="en-AU" b="0"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13</a:t>
            </a:fld>
            <a:endParaRPr lang="en-AU" dirty="0"/>
          </a:p>
        </p:txBody>
      </p:sp>
    </p:spTree>
    <p:extLst>
      <p:ext uri="{BB962C8B-B14F-4D97-AF65-F5344CB8AC3E}">
        <p14:creationId xmlns:p14="http://schemas.microsoft.com/office/powerpoint/2010/main" val="289918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t>S43P </a:t>
            </a:r>
            <a:r>
              <a:rPr lang="en-AU" b="1" baseline="0" dirty="0"/>
              <a:t> </a:t>
            </a:r>
            <a:r>
              <a:rPr lang="en-AU" b="1" dirty="0"/>
              <a:t>Case example 1: Kit Longer</a:t>
            </a:r>
            <a:r>
              <a:rPr lang="en-AU" b="1" baseline="0" dirty="0"/>
              <a:t> GP workshop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Suggested</a:t>
            </a:r>
            <a:r>
              <a:rPr lang="en-AU" b="1" baseline="0" dirty="0"/>
              <a:t> Time: 1.5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u="sng"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Read </a:t>
            </a:r>
            <a:r>
              <a:rPr lang="en-AU" i="0" baseline="0" dirty="0"/>
              <a:t>the case study </a:t>
            </a:r>
            <a:r>
              <a:rPr lang="en-AU" i="0" baseline="0" dirty="0" smtClean="0"/>
              <a:t>text in </a:t>
            </a:r>
            <a:r>
              <a:rPr lang="en-AU" i="1" baseline="0" dirty="0" smtClean="0"/>
              <a:t>italics</a:t>
            </a:r>
            <a:r>
              <a:rPr lang="en-AU" i="0" baseline="0" dirty="0" smtClean="0"/>
              <a:t> as it is written.</a:t>
            </a:r>
            <a:endParaRPr lang="en-AU"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SSRI stands</a:t>
            </a:r>
            <a:r>
              <a:rPr lang="en-AU" baseline="0" dirty="0"/>
              <a:t> for Selective Serotonin Reuptake Inhibitor, a commonly prescribed type of antidepressant. </a:t>
            </a:r>
            <a:endParaRPr lang="en-AU"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See the appendix to the Training guide for detailed information about this case and the clinical and practical points it highlights, including appropriate reasonable adjustments.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The next slide contains further details about Kit’s case.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i="1" baseline="0" dirty="0"/>
              <a:t>Suggested script (read </a:t>
            </a:r>
            <a:r>
              <a:rPr lang="en-AU" b="1" i="1" baseline="0" dirty="0" smtClean="0"/>
              <a:t>as it is written):</a:t>
            </a:r>
            <a:endParaRPr lang="en-AU" b="1"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Kit is a 51 year old man who enjoys gardening and Star Wars.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r>
              <a:rPr lang="en-AU" i="1" dirty="0"/>
              <a:t>He lives with</a:t>
            </a:r>
            <a:r>
              <a:rPr lang="en-AU" i="1" baseline="0" dirty="0"/>
              <a:t> his mother Sherrie.  His father David passed away last year. Kit also has a sister who lives interstate. </a:t>
            </a:r>
          </a:p>
          <a:p>
            <a:endParaRPr lang="en-AU" i="1" baseline="0" dirty="0"/>
          </a:p>
          <a:p>
            <a:r>
              <a:rPr lang="en-AU" i="1" baseline="0" dirty="0"/>
              <a:t>Kit’s father used to drive him to work where he restocked shelves at a small grocery store. Since his father’s passing, Kit left his job as it was too difficult to get there. His only NDIS supports cover his psychology services. </a:t>
            </a:r>
          </a:p>
          <a:p>
            <a:endParaRPr lang="en-AU" i="1" baseline="0" dirty="0"/>
          </a:p>
          <a:p>
            <a:r>
              <a:rPr lang="en-AU" i="1" baseline="0" dirty="0"/>
              <a:t>Kit has a history of anxiety, for which he takes an antidepressant (an SSRI). This was first prescribed by a psychiatrist over 10 years ago and the dose has remained stable for the past 8 years. </a:t>
            </a:r>
          </a:p>
          <a:p>
            <a:endParaRPr lang="en-AU" i="1" baseline="0" dirty="0"/>
          </a:p>
          <a:p>
            <a:r>
              <a:rPr lang="en-AU" i="1" baseline="0" dirty="0"/>
              <a:t>In the past year, Kit has become increasingly irritable, and on two occasions he has become aggressive towards Sherrie. Sherrie, who is 76 and has a history of osteoporosis, is concerned for her own safety, and for Kit’s wellbeing. </a:t>
            </a:r>
          </a:p>
          <a:p>
            <a:endParaRPr lang="en-AU" i="1" baseline="0" dirty="0"/>
          </a:p>
          <a:p>
            <a:r>
              <a:rPr lang="en-AU" i="1" baseline="0" dirty="0"/>
              <a:t>Kit has seen his psychologist 6 times so far this year to try to reduce his levels of agitation to discuss behaviour management. However, it is not working. </a:t>
            </a:r>
          </a:p>
          <a:p>
            <a:endParaRPr lang="en-AU" i="1" baseline="0" dirty="0"/>
          </a:p>
          <a:p>
            <a:r>
              <a:rPr lang="en-AU" i="1" baseline="0" dirty="0"/>
              <a:t>They have come to you for further assistance.</a:t>
            </a:r>
            <a:r>
              <a:rPr lang="en-AU" baseline="0" dirty="0"/>
              <a:t> </a:t>
            </a:r>
          </a:p>
          <a:p>
            <a:endParaRPr lang="en-AU" baseline="0" dirty="0"/>
          </a:p>
          <a:p>
            <a:endParaRPr lang="en-AU" baseline="0" dirty="0"/>
          </a:p>
          <a:p>
            <a:endParaRPr lang="en-AU" baseline="0" dirty="0"/>
          </a:p>
          <a:p>
            <a:endParaRPr lang="en-AU" baseline="0" dirty="0"/>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14</a:t>
            </a:fld>
            <a:endParaRPr lang="en-AU" dirty="0"/>
          </a:p>
        </p:txBody>
      </p:sp>
    </p:spTree>
    <p:extLst>
      <p:ext uri="{BB962C8B-B14F-4D97-AF65-F5344CB8AC3E}">
        <p14:creationId xmlns:p14="http://schemas.microsoft.com/office/powerpoint/2010/main" val="1767394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S44P  </a:t>
            </a:r>
            <a:r>
              <a:rPr lang="en-AU" b="1" baseline="0" dirty="0"/>
              <a:t>Kit – Longer GP workshop – Small group discussion</a:t>
            </a:r>
          </a:p>
          <a:p>
            <a:endParaRPr lang="en-AU" b="1" baseline="0" dirty="0"/>
          </a:p>
          <a:p>
            <a:r>
              <a:rPr lang="en-AU" b="1" baseline="0" dirty="0"/>
              <a:t>Suggested time:  10 - 12 minutes</a:t>
            </a:r>
          </a:p>
          <a:p>
            <a:endParaRPr lang="en-AU" b="1" baseline="0" dirty="0"/>
          </a:p>
          <a:p>
            <a:r>
              <a:rPr lang="en-AU" b="0" u="sng" baseline="0" dirty="0"/>
              <a:t>Notes: </a:t>
            </a:r>
          </a:p>
          <a:p>
            <a:pPr marL="171450" indent="-171450">
              <a:buFont typeface="Arial" panose="020B0604020202020204" pitchFamily="34" charset="0"/>
              <a:buChar char="•"/>
            </a:pPr>
            <a:r>
              <a:rPr lang="en-AU" b="0" baseline="0" dirty="0"/>
              <a:t>This slide has animations to make the final text (what should you do for Kit going forth) appear after an additional mouse-click. They will only work if presented as a slide show. </a:t>
            </a:r>
            <a:endParaRPr lang="en-AU" b="0" baseline="0" dirty="0" smtClean="0"/>
          </a:p>
          <a:p>
            <a:pPr marL="171450" indent="-171450">
              <a:buFont typeface="Arial" panose="020B0604020202020204" pitchFamily="34" charset="0"/>
              <a:buChar char="•"/>
            </a:pPr>
            <a:r>
              <a:rPr lang="en-AU" b="0" baseline="0" dirty="0" smtClean="0"/>
              <a:t>See the appendix to the Training guide for detailed information about this case and the clinical and practical points it highlights, including appropriate reasonable adjustments. </a:t>
            </a:r>
          </a:p>
          <a:p>
            <a:pPr marL="171450" indent="-171450">
              <a:buFont typeface="Arial" panose="020B0604020202020204" pitchFamily="34" charset="0"/>
              <a:buChar char="•"/>
            </a:pPr>
            <a:r>
              <a:rPr lang="en-AU" b="0" baseline="0" dirty="0" smtClean="0"/>
              <a:t>Read the further details part as it is written.</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endParaRPr lang="en-AU" baseline="0" dirty="0"/>
          </a:p>
          <a:p>
            <a:r>
              <a:rPr lang="en-AU" b="1" baseline="0" dirty="0" smtClean="0"/>
              <a:t>Optional </a:t>
            </a:r>
            <a:r>
              <a:rPr lang="en-AU" b="1" baseline="0" dirty="0"/>
              <a:t>script:</a:t>
            </a:r>
          </a:p>
          <a:p>
            <a:endParaRPr lang="en-AU" baseline="0" dirty="0"/>
          </a:p>
          <a:p>
            <a:r>
              <a:rPr lang="en-AU" baseline="0" dirty="0"/>
              <a:t>With the person or people closest to you, answer about the following questions:</a:t>
            </a:r>
          </a:p>
          <a:p>
            <a:endParaRPr lang="en-AU" baseline="0" dirty="0"/>
          </a:p>
          <a:p>
            <a:pPr marL="171450" indent="-171450">
              <a:buFont typeface="Arial" panose="020B0604020202020204" pitchFamily="34" charset="0"/>
              <a:buChar char="•"/>
            </a:pPr>
            <a:r>
              <a:rPr lang="en-AU" baseline="0" dirty="0" smtClean="0"/>
              <a:t>What </a:t>
            </a:r>
            <a:r>
              <a:rPr lang="en-AU" baseline="0" dirty="0"/>
              <a:t>could be going on for </a:t>
            </a:r>
            <a:r>
              <a:rPr lang="en-AU" baseline="0" dirty="0" smtClean="0"/>
              <a:t>Kit</a:t>
            </a:r>
            <a:r>
              <a:rPr lang="en-AU" baseline="0" dirty="0"/>
              <a:t>? i.e. what do you think is likely and what are the differentials? </a:t>
            </a:r>
          </a:p>
          <a:p>
            <a:pPr marL="171450" indent="-171450">
              <a:buFont typeface="Arial" panose="020B0604020202020204" pitchFamily="34" charset="0"/>
              <a:buChar char="•"/>
            </a:pPr>
            <a:r>
              <a:rPr lang="en-AU" baseline="0" dirty="0"/>
              <a:t>What is the first thing to do? And what should you do next?</a:t>
            </a:r>
          </a:p>
          <a:p>
            <a:endParaRPr lang="en-AU" baseline="0" dirty="0"/>
          </a:p>
          <a:p>
            <a:endParaRPr lang="en-AU" b="1" baseline="0" dirty="0"/>
          </a:p>
          <a:p>
            <a:r>
              <a:rPr lang="en-AU" b="0" i="0" baseline="0" dirty="0"/>
              <a:t>Give people 3 minutes to discuss in small groups with a 30 second warning of when you will end the groups.</a:t>
            </a:r>
          </a:p>
          <a:p>
            <a:endParaRPr lang="en-AU"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baseline="0" dirty="0"/>
              <a:t>Then ask the groups to share some of the insights they shared.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baseline="0" dirty="0"/>
          </a:p>
          <a:p>
            <a:r>
              <a:rPr lang="en-AU" b="0" i="0" u="sng" baseline="0" dirty="0"/>
              <a:t>The answers to emphasise in your feedback and prompting are:</a:t>
            </a:r>
          </a:p>
          <a:p>
            <a:endParaRPr lang="en-AU" b="1" baseline="0" dirty="0"/>
          </a:p>
          <a:p>
            <a:r>
              <a:rPr lang="en-AU" b="0" u="none" baseline="0" dirty="0"/>
              <a:t>What could be going on?</a:t>
            </a:r>
          </a:p>
          <a:p>
            <a:pPr marL="171450" indent="-171450">
              <a:buFont typeface="Arial" panose="020B0604020202020204" pitchFamily="34" charset="0"/>
              <a:buChar char="•"/>
            </a:pPr>
            <a:r>
              <a:rPr lang="en-AU" baseline="0" dirty="0"/>
              <a:t>Depression</a:t>
            </a:r>
          </a:p>
          <a:p>
            <a:pPr marL="171450" indent="-171450">
              <a:buFont typeface="Arial" panose="020B0604020202020204" pitchFamily="34" charset="0"/>
              <a:buChar char="•"/>
            </a:pPr>
            <a:r>
              <a:rPr lang="en-AU" baseline="0" dirty="0"/>
              <a:t>Thyroid disorder</a:t>
            </a:r>
          </a:p>
          <a:p>
            <a:pPr marL="171450" indent="-171450">
              <a:buFont typeface="Arial" panose="020B0604020202020204" pitchFamily="34" charset="0"/>
              <a:buChar char="•"/>
            </a:pPr>
            <a:r>
              <a:rPr lang="en-AU" baseline="0" dirty="0"/>
              <a:t>Constipation (especially as he is less active now than before, given he no longer works in a physical job)</a:t>
            </a:r>
          </a:p>
          <a:p>
            <a:pPr marL="171450" indent="-171450">
              <a:buFont typeface="Arial" panose="020B0604020202020204" pitchFamily="34" charset="0"/>
              <a:buChar char="•"/>
            </a:pPr>
            <a:r>
              <a:rPr lang="en-AU" baseline="0" dirty="0"/>
              <a:t>Grief response</a:t>
            </a:r>
          </a:p>
          <a:p>
            <a:pPr marL="171450" indent="-171450">
              <a:buFont typeface="Arial" panose="020B0604020202020204" pitchFamily="34" charset="0"/>
              <a:buChar char="•"/>
            </a:pPr>
            <a:r>
              <a:rPr lang="en-AU" baseline="0" dirty="0"/>
              <a:t>Medication reaction – even at 51 it is possible that Kit is experiencing early frailty. People with intellectual disability are at increased risk of early frailty. So this could impact his metabolism of medication</a:t>
            </a:r>
          </a:p>
          <a:p>
            <a:pPr marL="171450" indent="-171450">
              <a:buFont typeface="Arial" panose="020B0604020202020204" pitchFamily="34" charset="0"/>
              <a:buChar char="•"/>
            </a:pPr>
            <a:r>
              <a:rPr lang="en-AU" baseline="0" dirty="0"/>
              <a:t>Other unrecognised physical or mental health problem.</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endParaRPr lang="en-AU" baseline="0" dirty="0"/>
          </a:p>
          <a:p>
            <a:pPr marL="0" indent="0">
              <a:buFont typeface="Arial" panose="020B0604020202020204" pitchFamily="34" charset="0"/>
              <a:buNone/>
            </a:pPr>
            <a:r>
              <a:rPr lang="en-AU" b="0" baseline="0" dirty="0"/>
              <a:t>What to do first?</a:t>
            </a:r>
          </a:p>
          <a:p>
            <a:pPr marL="171450" indent="-171450">
              <a:buFont typeface="Arial" panose="020B0604020202020204" pitchFamily="34" charset="0"/>
              <a:buChar char="•"/>
            </a:pPr>
            <a:r>
              <a:rPr lang="en-AU" baseline="0" dirty="0"/>
              <a:t>Talk to Kit. </a:t>
            </a:r>
          </a:p>
          <a:p>
            <a:pPr marL="171450" indent="-171450">
              <a:buFont typeface="Arial" panose="020B0604020202020204" pitchFamily="34" charset="0"/>
              <a:buChar char="•"/>
            </a:pPr>
            <a:r>
              <a:rPr lang="en-AU" baseline="0" dirty="0"/>
              <a:t>Ask him if he wants Sherrie to stay or leave the room while you talk</a:t>
            </a:r>
            <a:r>
              <a:rPr lang="en-AU" baseline="0" dirty="0" smtClean="0"/>
              <a:t>. </a:t>
            </a:r>
          </a:p>
          <a:p>
            <a:pPr marL="171450" indent="-171450">
              <a:buFont typeface="Arial" panose="020B0604020202020204" pitchFamily="34" charset="0"/>
              <a:buChar char="•"/>
            </a:pPr>
            <a:r>
              <a:rPr lang="en-AU" baseline="0" dirty="0" smtClean="0"/>
              <a:t>With </a:t>
            </a:r>
            <a:r>
              <a:rPr lang="en-AU" baseline="0" dirty="0"/>
              <a:t>his consent, talk to Sherrie too. </a:t>
            </a:r>
          </a:p>
          <a:p>
            <a:pPr marL="171450" indent="-171450">
              <a:buFont typeface="Arial" panose="020B0604020202020204" pitchFamily="34" charset="0"/>
              <a:buChar char="•"/>
            </a:pPr>
            <a:r>
              <a:rPr lang="en-AU" baseline="0" dirty="0"/>
              <a:t>Gather more information about any recent symptoms. </a:t>
            </a:r>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r>
              <a:rPr lang="en-AU" b="0" i="0" baseline="0" dirty="0"/>
              <a:t>[If no one has discussed this yet]:</a:t>
            </a:r>
          </a:p>
          <a:p>
            <a:r>
              <a:rPr lang="en-AU" b="0" i="0" baseline="0" dirty="0"/>
              <a:t>You need to do a physical examination – should this be done today? What do people think?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He needs a long appointment and it’s unlikely there will be sufficient time for this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Explain this to Kit and Sherrie. Ask them to book a long appointment.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baseline="0" dirty="0"/>
              <a:t>Suggested script </a:t>
            </a:r>
            <a:r>
              <a:rPr lang="en-AU" b="1" baseline="0" dirty="0" smtClean="0"/>
              <a:t>(</a:t>
            </a:r>
            <a:r>
              <a:rPr lang="en-AU" b="1" baseline="0" dirty="0"/>
              <a:t>read </a:t>
            </a:r>
            <a:r>
              <a:rPr lang="en-AU" b="1" baseline="0" dirty="0" smtClean="0"/>
              <a:t>as it is written): </a:t>
            </a:r>
            <a:r>
              <a:rPr lang="en-AU" b="1" i="0" baseline="0" dirty="0" smtClean="0"/>
              <a:t>1 </a:t>
            </a:r>
            <a:r>
              <a:rPr lang="en-AU" b="1" i="0" baseline="0" dirty="0"/>
              <a:t>min to read + 3 minute </a:t>
            </a:r>
            <a:r>
              <a:rPr lang="en-AU" b="1" i="0" baseline="0" dirty="0" smtClean="0"/>
              <a:t>discussion</a:t>
            </a:r>
            <a:endParaRPr lang="en-AU" b="1"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i="1" baseline="0" dirty="0"/>
              <a:t>There is more information on Kit’s case. </a:t>
            </a:r>
            <a:endParaRPr lang="en-AU" i="1" baseline="0" dirty="0"/>
          </a:p>
          <a:p>
            <a:pPr marL="0" indent="0">
              <a:buFont typeface="Arial" panose="020B0604020202020204" pitchFamily="34" charset="0"/>
              <a:buNone/>
            </a:pPr>
            <a:endParaRPr lang="en-AU" i="1" baseline="0" dirty="0"/>
          </a:p>
          <a:p>
            <a:pPr marL="0" indent="0">
              <a:buFont typeface="Arial" panose="020B0604020202020204" pitchFamily="34" charset="0"/>
              <a:buNone/>
            </a:pPr>
            <a:r>
              <a:rPr lang="en-AU" i="1" baseline="0" dirty="0"/>
              <a:t>When prompted with a visual aid of a body map, Kit indicates he has been experiencing pain in his upper and middle abdomen, and his head. You are not able to get a reliable answer on the time frame though.  </a:t>
            </a:r>
          </a:p>
          <a:p>
            <a:endParaRPr lang="en-AU" i="1" baseline="0" dirty="0"/>
          </a:p>
          <a:p>
            <a:r>
              <a:rPr lang="en-AU" i="1" baseline="0" dirty="0"/>
              <a:t>A week later they return for a comprehensive assessment. Your examination reveals a distended sigmoid colon. You ask Kit to have a plain X-ray which confirms constipation. You prescribe laxatives and exercise. </a:t>
            </a:r>
          </a:p>
          <a:p>
            <a:endParaRPr lang="en-AU" i="1" baseline="0" dirty="0"/>
          </a:p>
          <a:p>
            <a:r>
              <a:rPr lang="en-AU" i="1" baseline="0" dirty="0"/>
              <a:t>Kit and Sherrie together complete a survey as part of the comprehensive assessment. This reveals Kit has not seen a dentist in 18 months. Sherrie reports this is due to Kit’s anxiety over the dentist. </a:t>
            </a:r>
          </a:p>
          <a:p>
            <a:endParaRPr lang="en-AU" baseline="0" dirty="0"/>
          </a:p>
          <a:p>
            <a:endParaRPr lang="en-AU" b="0" i="0" baseline="0" dirty="0" smtClean="0"/>
          </a:p>
          <a:p>
            <a:r>
              <a:rPr lang="en-AU" b="1" i="0" baseline="0" dirty="0" smtClean="0"/>
              <a:t>Optional script continued:</a:t>
            </a:r>
          </a:p>
          <a:p>
            <a:endParaRPr lang="en-AU" b="0" i="0" baseline="0" dirty="0" smtClean="0"/>
          </a:p>
          <a:p>
            <a:r>
              <a:rPr lang="en-AU" b="0" i="0" baseline="0" dirty="0" smtClean="0"/>
              <a:t>So </a:t>
            </a:r>
            <a:r>
              <a:rPr lang="en-AU" b="0" i="0" baseline="0" dirty="0"/>
              <a:t>back in the same groups, discuss the question – </a:t>
            </a:r>
          </a:p>
          <a:p>
            <a:endParaRPr lang="en-AU" b="0" i="0" baseline="0" dirty="0"/>
          </a:p>
          <a:p>
            <a:r>
              <a:rPr lang="en-AU" b="0" i="0" baseline="0" dirty="0"/>
              <a:t>What do you need to for Kit going forth? What else needs to happen in the short and the long term?</a:t>
            </a:r>
          </a:p>
          <a:p>
            <a:endParaRPr lang="en-AU"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a:t>Bring the groups together to share with the broader group. (2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r>
              <a:rPr lang="en-AU" b="1" i="0" baseline="0" dirty="0"/>
              <a:t>Answers to emphasise include:</a:t>
            </a:r>
          </a:p>
          <a:p>
            <a:endParaRPr lang="en-AU" baseline="0" dirty="0"/>
          </a:p>
          <a:p>
            <a:pPr marL="171450" indent="-171450">
              <a:buFont typeface="Arial" panose="020B0604020202020204" pitchFamily="34" charset="0"/>
              <a:buChar char="•"/>
            </a:pPr>
            <a:r>
              <a:rPr lang="en-AU" baseline="0" dirty="0"/>
              <a:t>Suggest an easy read or video resource about dental care </a:t>
            </a:r>
          </a:p>
          <a:p>
            <a:pPr marL="171450" indent="-171450">
              <a:buFont typeface="Arial" panose="020B0604020202020204" pitchFamily="34" charset="0"/>
              <a:buChar char="•"/>
            </a:pPr>
            <a:r>
              <a:rPr lang="en-AU" baseline="0" dirty="0"/>
              <a:t>Liaise with his psychologist to see if they can address the dental anxiety</a:t>
            </a:r>
          </a:p>
          <a:p>
            <a:pPr marL="171450" indent="-171450">
              <a:buFont typeface="Arial" panose="020B0604020202020204" pitchFamily="34" charset="0"/>
              <a:buChar char="•"/>
            </a:pPr>
            <a:r>
              <a:rPr lang="en-AU" baseline="0" dirty="0"/>
              <a:t>Explain that if needed, dental care can be done under anaesthetic – however, he has tolerated dentistry before so we want to try other methods to calm Kit first. A special care dentist could </a:t>
            </a:r>
            <a:r>
              <a:rPr lang="en-AU" baseline="0" dirty="0" smtClean="0"/>
              <a:t>help. </a:t>
            </a:r>
            <a:r>
              <a:rPr lang="en-AU" baseline="0" dirty="0"/>
              <a:t>Check health </a:t>
            </a:r>
            <a:r>
              <a:rPr lang="en-AU" baseline="0" dirty="0" smtClean="0"/>
              <a:t>pathways for options. </a:t>
            </a:r>
            <a:endParaRPr lang="en-AU" baseline="0" dirty="0"/>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Review the SSRI dosage following blood test results. </a:t>
            </a:r>
          </a:p>
          <a:p>
            <a:pPr marL="171450" indent="-171450">
              <a:buFont typeface="Arial" panose="020B0604020202020204" pitchFamily="34" charset="0"/>
              <a:buChar char="•"/>
            </a:pPr>
            <a:r>
              <a:rPr lang="en-AU" baseline="0" dirty="0"/>
              <a:t>Follow up to ensure constipation resolves (you can prompt: how would you do this? - Use the same visuals to assess his pain, repeat the physical assessment. </a:t>
            </a:r>
          </a:p>
          <a:p>
            <a:pPr marL="171450" indent="-171450">
              <a:buFont typeface="Arial" panose="020B0604020202020204" pitchFamily="34" charset="0"/>
              <a:buChar char="•"/>
            </a:pPr>
            <a:r>
              <a:rPr lang="en-AU" baseline="0" dirty="0"/>
              <a:t>Suggest allied health services that could be useful, e.g. dietitian for nutrition, exercise physiologist. Suggest an NDIS plan review ask to include these services, as well as supports to enhance his participation in work and the community. </a:t>
            </a:r>
          </a:p>
          <a:p>
            <a:pPr marL="171450" indent="-171450">
              <a:buFont typeface="Arial" panose="020B0604020202020204" pitchFamily="34" charset="0"/>
              <a:buChar char="•"/>
            </a:pPr>
            <a:r>
              <a:rPr lang="en-AU" baseline="0" dirty="0"/>
              <a:t>Going forth, discuss preventative health care checks </a:t>
            </a:r>
          </a:p>
          <a:p>
            <a:pPr marL="171450" indent="-171450">
              <a:buFont typeface="Arial" panose="020B0604020202020204" pitchFamily="34" charset="0"/>
              <a:buChar char="•"/>
            </a:pPr>
            <a:r>
              <a:rPr lang="en-AU" baseline="0" dirty="0"/>
              <a:t>Talking with Sherrie about her own wellbeing and safety. Ensure this conversation occurs without Kit being present. If not already done, raise the topic of:</a:t>
            </a:r>
          </a:p>
          <a:p>
            <a:pPr marL="628650" lvl="1" indent="-171450">
              <a:buFont typeface="Arial" panose="020B0604020202020204" pitchFamily="34" charset="0"/>
              <a:buChar char="•"/>
            </a:pPr>
            <a:r>
              <a:rPr lang="en-AU" baseline="0" dirty="0"/>
              <a:t>Respite care</a:t>
            </a:r>
          </a:p>
          <a:p>
            <a:pPr marL="628650" lvl="1" indent="-171450">
              <a:buFont typeface="Arial" panose="020B0604020202020204" pitchFamily="34" charset="0"/>
              <a:buChar char="•"/>
            </a:pPr>
            <a:r>
              <a:rPr lang="en-AU" baseline="0" dirty="0"/>
              <a:t>Future care planning. </a:t>
            </a:r>
          </a:p>
          <a:p>
            <a:pPr marL="628650" lvl="1" indent="-171450">
              <a:buFont typeface="Arial" panose="020B0604020202020204" pitchFamily="34" charset="0"/>
              <a:buChar char="•"/>
            </a:pPr>
            <a:r>
              <a:rPr lang="en-AU" baseline="0" dirty="0"/>
              <a:t>Again, an NDIS review is warranted to assess Kit’s eligibility for such services. </a:t>
            </a:r>
          </a:p>
          <a:p>
            <a:endParaRPr lang="en-AU"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15</a:t>
            </a:fld>
            <a:endParaRPr lang="en-AU" dirty="0"/>
          </a:p>
        </p:txBody>
      </p:sp>
    </p:spTree>
    <p:extLst>
      <p:ext uri="{BB962C8B-B14F-4D97-AF65-F5344CB8AC3E}">
        <p14:creationId xmlns:p14="http://schemas.microsoft.com/office/powerpoint/2010/main" val="2466649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S45P  </a:t>
            </a:r>
            <a:r>
              <a:rPr lang="en-US" b="1" dirty="0"/>
              <a:t>Kit – Longer GP workshop</a:t>
            </a:r>
            <a:r>
              <a:rPr lang="en-US" b="1" baseline="0" dirty="0"/>
              <a:t> – Further reflections? Blank</a:t>
            </a:r>
          </a:p>
          <a:p>
            <a:endParaRPr lang="en-US" b="1" dirty="0"/>
          </a:p>
          <a:p>
            <a:r>
              <a:rPr lang="en-US" b="1" dirty="0"/>
              <a:t>Suggested time: 4 minutes</a:t>
            </a:r>
          </a:p>
          <a:p>
            <a:endParaRPr lang="en-US" dirty="0"/>
          </a:p>
          <a:p>
            <a:r>
              <a:rPr lang="en-US" u="sng" dirty="0"/>
              <a:t>Notes:</a:t>
            </a:r>
          </a:p>
          <a:p>
            <a:endParaRPr lang="en-US" dirty="0"/>
          </a:p>
          <a:p>
            <a:pPr marL="171450" indent="-171450">
              <a:buFont typeface="Arial" panose="020B0604020202020204" pitchFamily="34" charset="0"/>
              <a:buChar char="•"/>
            </a:pPr>
            <a:r>
              <a:rPr lang="en-US" i="0" dirty="0"/>
              <a:t>To keep momentum</a:t>
            </a:r>
            <a:r>
              <a:rPr lang="en-US" i="0" baseline="0" dirty="0"/>
              <a:t> going in the room, k</a:t>
            </a:r>
            <a:r>
              <a:rPr lang="en-US" i="0" dirty="0"/>
              <a:t>eep</a:t>
            </a:r>
            <a:r>
              <a:rPr lang="en-US" i="0" baseline="0" dirty="0"/>
              <a:t> this part short and punchy. </a:t>
            </a:r>
          </a:p>
          <a:p>
            <a:pPr marL="171450" indent="-171450">
              <a:buFont typeface="Arial" panose="020B0604020202020204" pitchFamily="34" charset="0"/>
              <a:buChar char="•"/>
            </a:pPr>
            <a:r>
              <a:rPr lang="en-US" i="0" baseline="0" dirty="0"/>
              <a:t>If people have already mentioned some of these points when sharing their insights, then </a:t>
            </a:r>
            <a:r>
              <a:rPr lang="en-US" i="0" baseline="0" dirty="0" smtClean="0"/>
              <a:t>acknowledge the insights already </a:t>
            </a:r>
            <a:r>
              <a:rPr lang="en-US" i="0" baseline="0" dirty="0"/>
              <a:t>shared </a:t>
            </a:r>
            <a:r>
              <a:rPr lang="en-US" i="0" baseline="0" dirty="0" smtClean="0"/>
              <a:t>and </a:t>
            </a:r>
            <a:r>
              <a:rPr lang="en-US" i="0" baseline="0" dirty="0" err="1"/>
              <a:t>summarise</a:t>
            </a:r>
            <a:r>
              <a:rPr lang="en-US" i="0" baseline="0" dirty="0"/>
              <a:t> </a:t>
            </a:r>
            <a:r>
              <a:rPr lang="en-US" i="0" baseline="0" dirty="0" smtClean="0"/>
              <a:t>them before </a:t>
            </a:r>
            <a:r>
              <a:rPr lang="en-US" i="0" baseline="0" dirty="0"/>
              <a:t>asking </a:t>
            </a:r>
            <a:r>
              <a:rPr lang="en-US" i="0" baseline="0" dirty="0" smtClean="0"/>
              <a:t>what else </a:t>
            </a:r>
            <a:r>
              <a:rPr lang="en-US" i="0" baseline="0" dirty="0"/>
              <a:t>stood </a:t>
            </a:r>
            <a:r>
              <a:rPr lang="en-US" i="0" baseline="0" dirty="0" smtClean="0"/>
              <a:t>out. </a:t>
            </a:r>
            <a:endParaRPr lang="en-US"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The </a:t>
            </a:r>
            <a:r>
              <a:rPr lang="en-US" i="0" baseline="0" dirty="0"/>
              <a:t>notes for this slide are all repeated on the next slide. This is so that you can use the blank slide to canvas any further ideas from people, and then use the next slide to summarise content.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r>
              <a:rPr lang="en-US" b="1" dirty="0" smtClean="0"/>
              <a:t>Key points:</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Validate participants’ insights</a:t>
            </a:r>
          </a:p>
          <a:p>
            <a:pPr marL="171450" indent="-171450">
              <a:buFont typeface="Arial" panose="020B0604020202020204" pitchFamily="34" charset="0"/>
              <a:buChar char="•"/>
            </a:pPr>
            <a:r>
              <a:rPr lang="en-US" dirty="0" smtClean="0"/>
              <a:t>Constipation</a:t>
            </a:r>
            <a:r>
              <a:rPr lang="en-US" baseline="0" dirty="0" smtClean="0"/>
              <a:t> </a:t>
            </a:r>
            <a:r>
              <a:rPr lang="en-US" baseline="0" dirty="0"/>
              <a:t>is very common in people with intellectual disability and </a:t>
            </a:r>
            <a:r>
              <a:rPr lang="en-US" baseline="0" dirty="0" smtClean="0"/>
              <a:t>commonly missed. </a:t>
            </a:r>
          </a:p>
          <a:p>
            <a:pPr marL="171450" indent="-171450">
              <a:buFont typeface="Arial" panose="020B0604020202020204" pitchFamily="34" charset="0"/>
              <a:buChar char="•"/>
            </a:pPr>
            <a:r>
              <a:rPr lang="en-US" baseline="0" dirty="0" smtClean="0"/>
              <a:t>Handouts include </a:t>
            </a:r>
            <a:r>
              <a:rPr lang="en-US" b="0" i="1" baseline="0" dirty="0" smtClean="0"/>
              <a:t>What not to miss</a:t>
            </a:r>
            <a:r>
              <a:rPr lang="en-US" baseline="0" dirty="0" smtClean="0"/>
              <a:t>.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a:p>
            <a:r>
              <a:rPr lang="en-US" b="1" dirty="0" smtClean="0"/>
              <a:t>Optional </a:t>
            </a:r>
            <a:r>
              <a:rPr lang="en-US" b="1" dirty="0"/>
              <a:t>script:</a:t>
            </a:r>
          </a:p>
          <a:p>
            <a:endParaRPr lang="en-US" b="1" dirty="0"/>
          </a:p>
          <a:p>
            <a:pPr marL="0" indent="0">
              <a:buFont typeface="Arial" panose="020B0604020202020204" pitchFamily="34" charset="0"/>
              <a:buNone/>
            </a:pPr>
            <a:r>
              <a:rPr lang="en-US" dirty="0"/>
              <a:t>Kit’s case</a:t>
            </a:r>
            <a:r>
              <a:rPr lang="en-US" baseline="0" dirty="0"/>
              <a:t> highlights one of the most commonly missed health problems in people with intellectual disability – constipation. </a:t>
            </a:r>
          </a:p>
          <a:p>
            <a:endParaRPr lang="en-US" baseline="0" dirty="0"/>
          </a:p>
          <a:p>
            <a:r>
              <a:rPr lang="en-US" b="0" baseline="0" dirty="0"/>
              <a:t>Did anything else stand out to you? Can I start with the people [here - point to a section of the room that has been relatively engaged so far, then move on to another section of the room]. </a:t>
            </a:r>
          </a:p>
          <a:p>
            <a:endParaRPr lang="en-US" b="0" baseline="0" dirty="0"/>
          </a:p>
          <a:p>
            <a:r>
              <a:rPr lang="en-US" b="0" baseline="0" dirty="0"/>
              <a:t>Listen to input. Prompt for any of the points on the slide not yet covered (for example </a:t>
            </a:r>
            <a:r>
              <a:rPr lang="en-US" b="0" i="1" baseline="0" dirty="0"/>
              <a:t>Does anyone remember how the GP in this case study assessed Kit’s pain? </a:t>
            </a:r>
            <a:r>
              <a:rPr lang="en-US" b="0" baseline="0" dirty="0"/>
              <a:t>Or </a:t>
            </a:r>
            <a:r>
              <a:rPr lang="en-US" b="0" i="1" baseline="0" dirty="0"/>
              <a:t>There is no mention of whether Kit and Sherrie have discussed Kit’s longer term care needs. What do people think about this? </a:t>
            </a:r>
          </a:p>
          <a:p>
            <a:endParaRPr lang="en-US" baseline="0" dirty="0"/>
          </a:p>
          <a:p>
            <a:r>
              <a:rPr lang="en-US" u="sng" baseline="0" dirty="0"/>
              <a:t>Possible answers worth emphasizing: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helpfulness of a visual aid to assess pain</a:t>
            </a:r>
          </a:p>
          <a:p>
            <a:pPr marL="171450" indent="-171450">
              <a:buFontTx/>
              <a:buChar char="-"/>
            </a:pPr>
            <a:r>
              <a:rPr lang="en-US" baseline="0" dirty="0"/>
              <a:t>The potential for frailty </a:t>
            </a:r>
            <a:r>
              <a:rPr lang="en-US" dirty="0">
                <a:solidFill>
                  <a:srgbClr val="FFFF00"/>
                </a:solidFill>
              </a:rPr>
              <a:t>(</a:t>
            </a:r>
            <a:r>
              <a:rPr lang="en-US" u="sng" dirty="0">
                <a:solidFill>
                  <a:srgbClr val="FFFF00"/>
                </a:solidFill>
              </a:rPr>
              <a:t>AND</a:t>
            </a:r>
            <a:r>
              <a:rPr lang="en-US" u="none" dirty="0">
                <a:solidFill>
                  <a:srgbClr val="FFFF00"/>
                </a:solidFill>
              </a:rPr>
              <a:t> the</a:t>
            </a:r>
            <a:r>
              <a:rPr lang="en-US" u="none" baseline="0" dirty="0">
                <a:solidFill>
                  <a:srgbClr val="FFFF00"/>
                </a:solidFill>
              </a:rPr>
              <a:t> potential for new</a:t>
            </a:r>
            <a:r>
              <a:rPr lang="en-US" u="none" dirty="0">
                <a:solidFill>
                  <a:srgbClr val="FFFF00"/>
                </a:solidFill>
              </a:rPr>
              <a:t> </a:t>
            </a:r>
            <a:r>
              <a:rPr lang="en-US" baseline="0" dirty="0"/>
              <a:t>medication side effects) at an earlier age</a:t>
            </a:r>
          </a:p>
          <a:p>
            <a:pPr marL="171450" indent="-171450">
              <a:buFontTx/>
              <a:buChar char="-"/>
            </a:pPr>
            <a:r>
              <a:rPr lang="en-US" baseline="0" dirty="0"/>
              <a:t>The vulnerability of someone who relies on another person to proactively maintain their health</a:t>
            </a:r>
          </a:p>
          <a:p>
            <a:pPr marL="171450" indent="-171450">
              <a:buFontTx/>
              <a:buChar char="-"/>
            </a:pPr>
            <a:r>
              <a:rPr lang="en-US" baseline="0" dirty="0"/>
              <a:t>The role of the GP in encouraging families to engage in meaningful conversations with a person with intellectual disability about their own choices for their future care. Kit is very capable of understanding care options and with support he could choose between them. Planning could avoid him needing to move in a crisis (his own or his mum’s).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value in a reminder regarding annual health checks. There are Medicare billing items which can make this financially viable for you to do.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Listen to participants’ input and feedback and then </a:t>
            </a:r>
            <a:r>
              <a:rPr lang="en-US" baseline="0" dirty="0" smtClean="0"/>
              <a:t>move </a:t>
            </a:r>
            <a:r>
              <a:rPr lang="en-US" baseline="0" dirty="0"/>
              <a:t>on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b="0"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16</a:t>
            </a:fld>
            <a:endParaRPr lang="en-AU" dirty="0"/>
          </a:p>
        </p:txBody>
      </p:sp>
    </p:spTree>
    <p:extLst>
      <p:ext uri="{BB962C8B-B14F-4D97-AF65-F5344CB8AC3E}">
        <p14:creationId xmlns:p14="http://schemas.microsoft.com/office/powerpoint/2010/main" val="3646141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S46P  </a:t>
            </a:r>
            <a:r>
              <a:rPr lang="en-US" b="1" dirty="0"/>
              <a:t>Kit – Longer GP workshop</a:t>
            </a:r>
            <a:r>
              <a:rPr lang="en-US" b="1" baseline="0" dirty="0"/>
              <a:t> – Further reflections? Animated</a:t>
            </a:r>
          </a:p>
          <a:p>
            <a:endParaRPr lang="en-US" b="1" dirty="0"/>
          </a:p>
          <a:p>
            <a:r>
              <a:rPr lang="en-US" b="1" dirty="0"/>
              <a:t>Suggested time: 4 minutes</a:t>
            </a:r>
          </a:p>
          <a:p>
            <a:endParaRPr lang="en-US" dirty="0"/>
          </a:p>
          <a:p>
            <a:r>
              <a:rPr lang="en-US" u="sng" dirty="0"/>
              <a:t>Notes:</a:t>
            </a:r>
          </a:p>
          <a:p>
            <a:endParaRPr lang="en-US" dirty="0"/>
          </a:p>
          <a:p>
            <a:pPr marL="171450" indent="-171450">
              <a:buFont typeface="Arial" panose="020B0604020202020204" pitchFamily="34" charset="0"/>
              <a:buChar char="•"/>
            </a:pPr>
            <a:r>
              <a:rPr lang="en-US" i="0" baseline="0" dirty="0" smtClean="0"/>
              <a:t>The </a:t>
            </a:r>
            <a:r>
              <a:rPr lang="en-US" i="0" baseline="0" dirty="0"/>
              <a:t>notes from the last slide are repeated here. Then the notes go on to talk about the CHAP. </a:t>
            </a:r>
            <a:endParaRPr lang="en-US" i="0" baseline="0" dirty="0" smtClean="0"/>
          </a:p>
          <a:p>
            <a:pPr marL="171450" indent="-171450">
              <a:buFont typeface="Arial" panose="020B0604020202020204" pitchFamily="34" charset="0"/>
              <a:buChar char="•"/>
            </a:pPr>
            <a:r>
              <a:rPr lang="en-US" i="0" baseline="0" dirty="0" smtClean="0"/>
              <a:t>When showcasing the CHAP, give up to date information about the cost and availability as a hard-copy or electronic form. At the time of writing, this was changing. Please check for up-to-date information before you run a session. </a:t>
            </a:r>
          </a:p>
          <a:p>
            <a:pPr marL="171450" indent="-171450">
              <a:buFont typeface="Arial" panose="020B0604020202020204" pitchFamily="34" charset="0"/>
              <a:buChar char="•"/>
            </a:pPr>
            <a:r>
              <a:rPr lang="en-US" i="0" baseline="0" dirty="0" smtClean="0"/>
              <a:t>This slide has animations.</a:t>
            </a:r>
          </a:p>
          <a:p>
            <a:endParaRPr lang="en-US" dirty="0"/>
          </a:p>
          <a:p>
            <a:r>
              <a:rPr lang="en-US" b="1" dirty="0" smtClean="0"/>
              <a:t>Key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Validate participants’ insights</a:t>
            </a:r>
          </a:p>
          <a:p>
            <a:pPr marL="171450" indent="-171450">
              <a:buFont typeface="Arial" panose="020B0604020202020204" pitchFamily="34" charset="0"/>
              <a:buChar char="•"/>
            </a:pPr>
            <a:r>
              <a:rPr lang="en-US" dirty="0" smtClean="0"/>
              <a:t>Constipation</a:t>
            </a:r>
            <a:r>
              <a:rPr lang="en-US" baseline="0" dirty="0" smtClean="0"/>
              <a:t> is very common in people with intellectual disability and commonly missed. </a:t>
            </a:r>
          </a:p>
          <a:p>
            <a:pPr marL="171450" indent="-171450">
              <a:buFont typeface="Arial" panose="020B0604020202020204" pitchFamily="34" charset="0"/>
              <a:buChar char="•"/>
            </a:pPr>
            <a:r>
              <a:rPr lang="en-US" baseline="0" dirty="0" smtClean="0"/>
              <a:t>Handouts include </a:t>
            </a:r>
            <a:r>
              <a:rPr lang="en-US" b="0" i="1" baseline="0" dirty="0" smtClean="0"/>
              <a:t>What not to miss</a:t>
            </a:r>
            <a:r>
              <a:rPr lang="en-US" baseline="0" dirty="0" smtClean="0"/>
              <a:t>. </a:t>
            </a:r>
          </a:p>
          <a:p>
            <a:pPr marL="0" indent="0">
              <a:buFont typeface="Arial" panose="020B0604020202020204" pitchFamily="34" charset="0"/>
              <a:buNone/>
            </a:pPr>
            <a:endParaRPr lang="en-US" baseline="0" dirty="0" smtClean="0"/>
          </a:p>
          <a:p>
            <a:r>
              <a:rPr lang="en-US" b="1" dirty="0" smtClean="0"/>
              <a:t>Optional script:</a:t>
            </a:r>
          </a:p>
          <a:p>
            <a:endParaRPr lang="en-US" b="1" dirty="0" smtClean="0"/>
          </a:p>
          <a:p>
            <a:pPr marL="0" indent="0">
              <a:buFont typeface="Arial" panose="020B0604020202020204" pitchFamily="34" charset="0"/>
              <a:buNone/>
            </a:pPr>
            <a:r>
              <a:rPr lang="en-US" dirty="0" smtClean="0"/>
              <a:t>Kit’s case</a:t>
            </a:r>
            <a:r>
              <a:rPr lang="en-US" baseline="0" dirty="0" smtClean="0"/>
              <a:t> highlights one of the most commonly missed health problems in people with intellectual disability – constipation. </a:t>
            </a:r>
          </a:p>
          <a:p>
            <a:endParaRPr lang="en-US" baseline="0" dirty="0" smtClean="0"/>
          </a:p>
          <a:p>
            <a:r>
              <a:rPr lang="en-US" b="0" baseline="0" dirty="0" smtClean="0"/>
              <a:t>Did anything else stand out to you? Can I start with the people [here - point to a section of the room that has been relatively engaged so far, then move on to another section of the room]. </a:t>
            </a:r>
          </a:p>
          <a:p>
            <a:endParaRPr lang="en-US" b="0" baseline="0" dirty="0" smtClean="0"/>
          </a:p>
          <a:p>
            <a:r>
              <a:rPr lang="en-US" b="0" baseline="0" dirty="0" smtClean="0"/>
              <a:t>Listen to input. Prompt for any of the points on the slide not yet covered (for example </a:t>
            </a:r>
            <a:r>
              <a:rPr lang="en-US" b="0" i="1" baseline="0" dirty="0" smtClean="0"/>
              <a:t>Does anyone remember how the GP in this case study assessed Kit’s pain? </a:t>
            </a:r>
            <a:r>
              <a:rPr lang="en-US" b="0" baseline="0" dirty="0" smtClean="0"/>
              <a:t>Or </a:t>
            </a:r>
            <a:r>
              <a:rPr lang="en-US" b="0" i="1" baseline="0" dirty="0" smtClean="0"/>
              <a:t>There is no mention of whether Kit and Sherrie have discussed Kit’s longer term care needs. What do people think about this? </a:t>
            </a:r>
          </a:p>
          <a:p>
            <a:endParaRPr lang="en-US" baseline="0" dirty="0" smtClean="0"/>
          </a:p>
          <a:p>
            <a:r>
              <a:rPr lang="en-US" u="sng" baseline="0" dirty="0" smtClean="0"/>
              <a:t>Possible answers worth emphasizing: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helpfulness of a visual aid to assess pain</a:t>
            </a:r>
          </a:p>
          <a:p>
            <a:pPr marL="171450" indent="-171450">
              <a:buFontTx/>
              <a:buChar char="-"/>
            </a:pPr>
            <a:r>
              <a:rPr lang="en-US" baseline="0" dirty="0" smtClean="0"/>
              <a:t>The potential for frailty </a:t>
            </a:r>
            <a:r>
              <a:rPr lang="en-US" dirty="0" smtClean="0">
                <a:solidFill>
                  <a:srgbClr val="FFFF00"/>
                </a:solidFill>
              </a:rPr>
              <a:t>(</a:t>
            </a:r>
            <a:r>
              <a:rPr lang="en-US" u="sng" dirty="0" smtClean="0">
                <a:solidFill>
                  <a:srgbClr val="FFFF00"/>
                </a:solidFill>
              </a:rPr>
              <a:t>AND</a:t>
            </a:r>
            <a:r>
              <a:rPr lang="en-US" u="none" dirty="0" smtClean="0">
                <a:solidFill>
                  <a:srgbClr val="FFFF00"/>
                </a:solidFill>
              </a:rPr>
              <a:t> the</a:t>
            </a:r>
            <a:r>
              <a:rPr lang="en-US" u="none" baseline="0" dirty="0" smtClean="0">
                <a:solidFill>
                  <a:srgbClr val="FFFF00"/>
                </a:solidFill>
              </a:rPr>
              <a:t> potential for new</a:t>
            </a:r>
            <a:r>
              <a:rPr lang="en-US" u="none" dirty="0" smtClean="0">
                <a:solidFill>
                  <a:srgbClr val="FFFF00"/>
                </a:solidFill>
              </a:rPr>
              <a:t> </a:t>
            </a:r>
            <a:r>
              <a:rPr lang="en-US" baseline="0" dirty="0" smtClean="0"/>
              <a:t>medication side effects) at an earlier age</a:t>
            </a:r>
          </a:p>
          <a:p>
            <a:pPr marL="171450" indent="-171450">
              <a:buFontTx/>
              <a:buChar char="-"/>
            </a:pPr>
            <a:r>
              <a:rPr lang="en-US" baseline="0" dirty="0" smtClean="0"/>
              <a:t>The vulnerability of someone who relies on another person to proactively maintain their health</a:t>
            </a:r>
          </a:p>
          <a:p>
            <a:pPr marL="171450" indent="-171450">
              <a:buFontTx/>
              <a:buChar char="-"/>
            </a:pPr>
            <a:r>
              <a:rPr lang="en-US" baseline="0" dirty="0" smtClean="0"/>
              <a:t>The role of the GP in encouraging families to engage in meaningful conversations with a person with intellectual disability about their own choices for their future care. Kit is very capable of understanding care options and with support he could choose between them. Planning could avoid him needing to move in a crisis (his own or his mum’s).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value in a reminder regarding annual health checks. There are Medicare billing items which can make this financially viable for you to do.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Listen to participants’ input and feedback and then say: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a:t>
            </a:r>
            <a:r>
              <a:rPr lang="en-US" baseline="0" dirty="0"/>
              <a:t>is a short summary of some of those points” and click through them, reading each of the bullet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indent="0">
              <a:buFontTx/>
              <a:buNone/>
            </a:pPr>
            <a:r>
              <a:rPr lang="en-US" b="0" baseline="0" dirty="0"/>
              <a:t>Then showcase the CHAP tool – this can be brief if it has already been mentioned. </a:t>
            </a:r>
          </a:p>
          <a:p>
            <a:pPr marL="0" indent="0">
              <a:buFontTx/>
              <a:buNone/>
            </a:pPr>
            <a:endParaRPr lang="en-US" b="0" baseline="0" dirty="0"/>
          </a:p>
          <a:p>
            <a:r>
              <a:rPr lang="en-US" sz="1200" kern="1200" dirty="0" smtClean="0">
                <a:solidFill>
                  <a:schemeClr val="tx1"/>
                </a:solidFill>
                <a:effectLst/>
                <a:latin typeface="+mn-lt"/>
                <a:ea typeface="+mn-ea"/>
                <a:cs typeface="+mn-cs"/>
              </a:rPr>
              <a:t>A great way to do this to use a tool. Can I see a show of hands of who has heard of the Comprehensive Annual health Program, also known as the CHAP? And keep your hand up if you’ve ever used it? [Great so some of you are already using it.] For those who don’t know it, this is what it looks like (click mouse). And that is the link to 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has two parts. The first is a survey completed by the person with support as needed. The second part guides a GP through the steps to ensure a comprehensive assessment. </a:t>
            </a:r>
          </a:p>
          <a:p>
            <a:r>
              <a:rPr lang="en-US" sz="1200" kern="1200" dirty="0" smtClean="0">
                <a:solidFill>
                  <a:schemeClr val="tx1"/>
                </a:solidFill>
                <a:effectLst/>
                <a:latin typeface="+mn-lt"/>
                <a:ea typeface="+mn-ea"/>
                <a:cs typeface="+mn-cs"/>
              </a:rPr>
              <a:t>It’s been specifically designed for use with people with intellectual disability and it prompts you to do necessary preventative health checks at particular ages.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CHAP is the only evidence-based tool that has been proven in Australia to identify unmet health needs in people with intellectual disability. </a:t>
            </a:r>
            <a:r>
              <a:rPr lang="en-AU" sz="1200" kern="1200" dirty="0" smtClean="0">
                <a:solidFill>
                  <a:schemeClr val="tx1"/>
                </a:solidFill>
                <a:effectLst/>
                <a:latin typeface="+mn-lt"/>
                <a:ea typeface="+mn-ea"/>
                <a:cs typeface="+mn-cs"/>
              </a:rPr>
              <a:t>The evidence for its effectiveness comes from 3 randomised controlled trials.</a:t>
            </a: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encourages gathering of a comprehensive health history and prompts access to healthcare. It also educates all those involved in the process, to </a:t>
            </a:r>
            <a:r>
              <a:rPr lang="en-US" sz="1200" kern="1200" dirty="0" err="1" smtClean="0">
                <a:solidFill>
                  <a:schemeClr val="tx1"/>
                </a:solidFill>
                <a:effectLst/>
                <a:latin typeface="+mn-lt"/>
                <a:ea typeface="+mn-ea"/>
                <a:cs typeface="+mn-cs"/>
              </a:rPr>
              <a:t>maximise</a:t>
            </a:r>
            <a:r>
              <a:rPr lang="en-US" sz="1200" kern="1200" dirty="0" smtClean="0">
                <a:solidFill>
                  <a:schemeClr val="tx1"/>
                </a:solidFill>
                <a:effectLst/>
                <a:latin typeface="+mn-lt"/>
                <a:ea typeface="+mn-ea"/>
                <a:cs typeface="+mn-cs"/>
              </a:rPr>
              <a:t> the healthcare delivered to the person. The CHAP encourages follow up when </a:t>
            </a:r>
            <a:r>
              <a:rPr lang="en-AU" sz="1200" kern="1200" dirty="0" smtClean="0">
                <a:solidFill>
                  <a:schemeClr val="tx1"/>
                </a:solidFill>
                <a:effectLst/>
                <a:latin typeface="+mn-lt"/>
                <a:ea typeface="+mn-ea"/>
                <a:cs typeface="+mn-cs"/>
              </a:rPr>
              <a:t>problems are found.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CHAP </a:t>
            </a:r>
            <a:r>
              <a:rPr lang="en-US" sz="1200" kern="1200" dirty="0" smtClean="0">
                <a:solidFill>
                  <a:schemeClr val="tx1"/>
                </a:solidFill>
                <a:effectLst/>
                <a:latin typeface="+mn-lt"/>
                <a:ea typeface="+mn-ea"/>
                <a:cs typeface="+mn-cs"/>
              </a:rPr>
              <a:t>includes some features that don’t appear in other pro-</a:t>
            </a:r>
            <a:r>
              <a:rPr lang="en-US" sz="1200" kern="1200" dirty="0" err="1" smtClean="0">
                <a:solidFill>
                  <a:schemeClr val="tx1"/>
                </a:solidFill>
                <a:effectLst/>
                <a:latin typeface="+mn-lt"/>
                <a:ea typeface="+mn-ea"/>
                <a:cs typeface="+mn-cs"/>
              </a:rPr>
              <a:t>formas</a:t>
            </a:r>
            <a:r>
              <a:rPr lang="en-US" sz="1200" kern="1200" dirty="0" smtClean="0">
                <a:solidFill>
                  <a:schemeClr val="tx1"/>
                </a:solidFill>
                <a:effectLst/>
                <a:latin typeface="+mn-lt"/>
                <a:ea typeface="+mn-ea"/>
                <a:cs typeface="+mn-cs"/>
              </a:rPr>
              <a:t>, such as the history gathering prior to the consultation, and specific tips for the clinician regarding things to look out for. These elements of the CHAP educate and train people with disability, their family or support workers, and encourage them to advocate if they think problems are missed or poorly </a:t>
            </a:r>
            <a:r>
              <a:rPr lang="en-AU" sz="1200" kern="1200" dirty="0" smtClean="0">
                <a:solidFill>
                  <a:schemeClr val="tx1"/>
                </a:solidFill>
                <a:effectLst/>
                <a:latin typeface="+mn-lt"/>
                <a:ea typeface="+mn-ea"/>
                <a:cs typeface="+mn-cs"/>
              </a:rPr>
              <a:t>managed. </a:t>
            </a:r>
          </a:p>
          <a:p>
            <a:pPr marL="0" indent="0">
              <a:buFontTx/>
              <a:buNone/>
            </a:pPr>
            <a:endParaRPr lang="en-US" b="0" baseline="0" dirty="0"/>
          </a:p>
          <a:p>
            <a:pPr marL="0" indent="0">
              <a:buFontTx/>
              <a:buNone/>
            </a:pPr>
            <a:endParaRPr lang="en-US" b="0" baseline="0" dirty="0"/>
          </a:p>
          <a:p>
            <a:pPr marL="0" indent="0">
              <a:buFontTx/>
              <a:buNone/>
            </a:pPr>
            <a:endParaRPr lang="en-US" b="0"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17</a:t>
            </a:fld>
            <a:endParaRPr lang="en-AU" dirty="0"/>
          </a:p>
        </p:txBody>
      </p:sp>
    </p:spTree>
    <p:extLst>
      <p:ext uri="{BB962C8B-B14F-4D97-AF65-F5344CB8AC3E}">
        <p14:creationId xmlns:p14="http://schemas.microsoft.com/office/powerpoint/2010/main" val="376719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S47P  </a:t>
            </a:r>
            <a:r>
              <a:rPr lang="en-US" b="1" baseline="0" dirty="0"/>
              <a:t>Diagnostic overshadowing</a:t>
            </a:r>
          </a:p>
          <a:p>
            <a:endParaRPr lang="en-US" b="1" baseline="0" dirty="0"/>
          </a:p>
          <a:p>
            <a:r>
              <a:rPr lang="en-US" b="1" baseline="0" dirty="0"/>
              <a:t>Suggested time: 1-2 minutes</a:t>
            </a:r>
          </a:p>
          <a:p>
            <a:endParaRPr lang="en-US" baseline="0" dirty="0"/>
          </a:p>
          <a:p>
            <a:r>
              <a:rPr lang="en-US" u="sng" baseline="0" dirty="0"/>
              <a:t>Notes:</a:t>
            </a:r>
          </a:p>
          <a:p>
            <a:endParaRPr lang="en-US" baseline="0" dirty="0"/>
          </a:p>
          <a:p>
            <a:pPr marL="171450" indent="-171450">
              <a:buFont typeface="Arial" panose="020B0604020202020204" pitchFamily="34" charset="0"/>
              <a:buChar char="•"/>
            </a:pPr>
            <a:r>
              <a:rPr lang="en-US" baseline="0" dirty="0"/>
              <a:t>This concept may have already come up in discussion. If so, highlight that participants also </a:t>
            </a:r>
            <a:r>
              <a:rPr lang="en-US" baseline="0" dirty="0" smtClean="0"/>
              <a:t>made </a:t>
            </a:r>
            <a:r>
              <a:rPr lang="en-US" baseline="0" dirty="0"/>
              <a:t>this point and it a very important one so here is the official definition. </a:t>
            </a:r>
          </a:p>
          <a:p>
            <a:endParaRPr lang="en-US" baseline="0" dirty="0"/>
          </a:p>
          <a:p>
            <a:r>
              <a:rPr lang="en-AU" sz="1200" b="1" kern="1200" dirty="0">
                <a:solidFill>
                  <a:schemeClr val="tx1"/>
                </a:solidFill>
                <a:effectLst/>
                <a:latin typeface="+mn-lt"/>
                <a:ea typeface="+mn-ea"/>
                <a:cs typeface="+mn-cs"/>
              </a:rPr>
              <a:t>Key point:</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Define diagnostic </a:t>
            </a:r>
            <a:r>
              <a:rPr lang="en-US" sz="1200" kern="1200" dirty="0" smtClean="0">
                <a:solidFill>
                  <a:schemeClr val="tx1"/>
                </a:solidFill>
                <a:effectLst/>
                <a:latin typeface="+mn-lt"/>
                <a:ea typeface="+mn-ea"/>
                <a:cs typeface="+mn-cs"/>
              </a:rPr>
              <a:t>overshadowing per</a:t>
            </a:r>
            <a:r>
              <a:rPr lang="en-US" sz="1200" kern="1200" baseline="0" dirty="0" smtClean="0">
                <a:solidFill>
                  <a:schemeClr val="tx1"/>
                </a:solidFill>
                <a:effectLst/>
                <a:latin typeface="+mn-lt"/>
                <a:ea typeface="+mn-ea"/>
                <a:cs typeface="+mn-cs"/>
              </a:rPr>
              <a:t> the slide</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baseline="0" dirty="0" smtClean="0"/>
              <a:t>For people with intellectual disability there is high </a:t>
            </a:r>
            <a:r>
              <a:rPr lang="en-US" baseline="0" dirty="0"/>
              <a:t>potential for something physical like constipation to be overlooked as a cause of symptoms</a:t>
            </a:r>
          </a:p>
          <a:p>
            <a:pPr marL="171450" indent="-171450">
              <a:buFont typeface="Arial" panose="020B0604020202020204" pitchFamily="34" charset="0"/>
              <a:buChar char="•"/>
            </a:pPr>
            <a:r>
              <a:rPr lang="en-US" baseline="0" dirty="0" err="1" smtClean="0"/>
              <a:t>Emphasise</a:t>
            </a:r>
            <a:r>
              <a:rPr lang="en-US" baseline="0" dirty="0" smtClean="0"/>
              <a:t> </a:t>
            </a:r>
            <a:r>
              <a:rPr lang="en-US" baseline="0" dirty="0"/>
              <a:t>how to avoid </a:t>
            </a:r>
            <a:r>
              <a:rPr lang="en-US" baseline="0" dirty="0" smtClean="0"/>
              <a:t>it – </a:t>
            </a:r>
            <a:r>
              <a:rPr lang="en-US" sz="1200" kern="1200" dirty="0" smtClean="0">
                <a:solidFill>
                  <a:schemeClr val="tx1"/>
                </a:solidFill>
                <a:effectLst/>
                <a:latin typeface="+mn-lt"/>
                <a:ea typeface="+mn-ea"/>
                <a:cs typeface="+mn-cs"/>
              </a:rPr>
              <a:t>methodical </a:t>
            </a:r>
            <a:r>
              <a:rPr lang="en-US" sz="1200" kern="1200" dirty="0">
                <a:solidFill>
                  <a:schemeClr val="tx1"/>
                </a:solidFill>
                <a:effectLst/>
                <a:latin typeface="+mn-lt"/>
                <a:ea typeface="+mn-ea"/>
                <a:cs typeface="+mn-cs"/>
              </a:rPr>
              <a:t>health </a:t>
            </a:r>
            <a:r>
              <a:rPr lang="en-US" sz="1200" kern="1200" dirty="0" smtClean="0">
                <a:solidFill>
                  <a:schemeClr val="tx1"/>
                </a:solidFill>
                <a:effectLst/>
                <a:latin typeface="+mn-lt"/>
                <a:ea typeface="+mn-ea"/>
                <a:cs typeface="+mn-cs"/>
              </a:rPr>
              <a:t>checks, proactively and responsively.</a:t>
            </a:r>
            <a:endParaRPr lang="en-AU" sz="1200" kern="1200" dirty="0">
              <a:solidFill>
                <a:schemeClr val="tx1"/>
              </a:solidFill>
              <a:effectLst/>
              <a:latin typeface="+mn-lt"/>
              <a:ea typeface="+mn-ea"/>
              <a:cs typeface="+mn-cs"/>
            </a:endParaRPr>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smtClean="0"/>
              <a:t>Optional </a:t>
            </a:r>
            <a:r>
              <a:rPr lang="en-US" b="1" baseline="0" dirty="0"/>
              <a:t>script:</a:t>
            </a:r>
          </a:p>
          <a:p>
            <a:pPr marL="171450" indent="-171450">
              <a:buFont typeface="Arial" panose="020B0604020202020204" pitchFamily="34" charset="0"/>
              <a:buChar char="•"/>
            </a:pPr>
            <a:endParaRPr lang="en-US" baseline="0" dirty="0"/>
          </a:p>
          <a:p>
            <a:r>
              <a:rPr lang="en-US" baseline="0" dirty="0"/>
              <a:t>It is unfortunately common for the potential for something physical like constipation to be overlooked as a cause of symptoms. </a:t>
            </a:r>
          </a:p>
          <a:p>
            <a:endParaRPr lang="en-US" baseline="0" dirty="0"/>
          </a:p>
          <a:p>
            <a:r>
              <a:rPr lang="en-US" i="1" baseline="0" dirty="0"/>
              <a:t>Diagnostic overshadowing is where someone mistakenly attributes a person’s symptoms to their disability or to a mental health or behavioural problem. </a:t>
            </a:r>
          </a:p>
          <a:p>
            <a:endParaRPr lang="en-US" baseline="0" dirty="0"/>
          </a:p>
          <a:p>
            <a:r>
              <a:rPr lang="en-US" baseline="0" dirty="0"/>
              <a:t>As you can imagine, this results in </a:t>
            </a:r>
          </a:p>
          <a:p>
            <a:pPr marL="171450" indent="-171450">
              <a:buFontTx/>
              <a:buChar char="-"/>
            </a:pPr>
            <a:r>
              <a:rPr lang="en-US" baseline="0" dirty="0"/>
              <a:t>delays to care</a:t>
            </a:r>
          </a:p>
          <a:p>
            <a:pPr marL="171450" indent="-171450">
              <a:buFontTx/>
              <a:buChar char="-"/>
            </a:pPr>
            <a:r>
              <a:rPr lang="en-US" baseline="0" dirty="0"/>
              <a:t>unnecessary comorbidity</a:t>
            </a:r>
          </a:p>
          <a:p>
            <a:pPr marL="171450" indent="-171450">
              <a:buFontTx/>
              <a:buChar char="-"/>
            </a:pPr>
            <a:r>
              <a:rPr lang="en-US" baseline="0" dirty="0"/>
              <a:t>And it can be dangerous or even fatal. </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how can a clinician avoid this? It </a:t>
            </a:r>
            <a:r>
              <a:rPr lang="en-US" baseline="0" dirty="0" smtClean="0"/>
              <a:t>involves </a:t>
            </a:r>
            <a:r>
              <a:rPr lang="en-US" baseline="0" dirty="0"/>
              <a:t>applying the clinical skills you already have, in a thorough fashion. </a:t>
            </a:r>
            <a:r>
              <a:rPr lang="en-US" baseline="0" dirty="0" smtClean="0"/>
              <a:t>This includes:</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Ensuring people with intellectual disability have regular and thorough health assessments is key. You can involve your reception staff in diarizing a reminder to contact them next year to book their annual health assessment.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Taking a </a:t>
            </a:r>
            <a:r>
              <a:rPr lang="en-US" baseline="0" dirty="0" smtClean="0"/>
              <a:t>methodical </a:t>
            </a:r>
            <a:r>
              <a:rPr lang="en-US" baseline="0" dirty="0"/>
              <a:t>approach to assessing cause of symptoms, and realizing this might require additional consultations, and that is OK.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Reflecting on your own assumptions is </a:t>
            </a:r>
            <a:r>
              <a:rPr lang="en-US" baseline="0" dirty="0" smtClean="0"/>
              <a:t>also helpful</a:t>
            </a: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And if treatment does not work – review the diagnosis.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discussion has been adequate so far] - And we have seen from the discussion that came up in Kit’s case that you </a:t>
            </a:r>
            <a:r>
              <a:rPr lang="en-US" baseline="0" dirty="0" smtClean="0"/>
              <a:t>all </a:t>
            </a:r>
            <a:r>
              <a:rPr lang="en-US" baseline="0" dirty="0"/>
              <a:t>are able to take that approach and apply those skills. </a:t>
            </a:r>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18</a:t>
            </a:fld>
            <a:endParaRPr lang="en-AU" dirty="0"/>
          </a:p>
        </p:txBody>
      </p:sp>
    </p:spTree>
    <p:extLst>
      <p:ext uri="{BB962C8B-B14F-4D97-AF65-F5344CB8AC3E}">
        <p14:creationId xmlns:p14="http://schemas.microsoft.com/office/powerpoint/2010/main" val="2452592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S48P  </a:t>
            </a:r>
            <a:r>
              <a:rPr lang="en-AU" b="1" baseline="0" dirty="0"/>
              <a:t>Kit – Longer GP workshop - Highlight resources</a:t>
            </a:r>
          </a:p>
          <a:p>
            <a:endParaRPr lang="en-AU" b="1" baseline="0" dirty="0"/>
          </a:p>
          <a:p>
            <a:r>
              <a:rPr lang="en-AU" b="1" baseline="0" dirty="0"/>
              <a:t>Suggested time: 1 – 2 minutes</a:t>
            </a:r>
          </a:p>
          <a:p>
            <a:endParaRPr lang="en-AU" b="1" baseline="0" dirty="0"/>
          </a:p>
          <a:p>
            <a:r>
              <a:rPr lang="en-AU" sz="1200" b="1" kern="1200" dirty="0">
                <a:solidFill>
                  <a:schemeClr val="tx1"/>
                </a:solidFill>
                <a:effectLst/>
                <a:latin typeface="+mn-lt"/>
                <a:ea typeface="+mn-ea"/>
                <a:cs typeface="+mn-cs"/>
              </a:rPr>
              <a:t>Key point:</a:t>
            </a:r>
            <a:endParaRPr lang="en-AU"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Showcase:</a:t>
            </a:r>
            <a:endParaRPr lang="en-AU" sz="11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Therapeutic Guidelines – requires subscription but excellent, Australian, comprehensive, and recently updated</a:t>
            </a:r>
            <a:endParaRPr lang="en-AU" sz="11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baseline="0" dirty="0" smtClean="0"/>
              <a:t>Resources document includes </a:t>
            </a:r>
            <a:r>
              <a:rPr lang="en-US" sz="1200" i="1" kern="1200" dirty="0" smtClean="0">
                <a:solidFill>
                  <a:schemeClr val="tx1"/>
                </a:solidFill>
                <a:effectLst/>
                <a:latin typeface="+mn-lt"/>
                <a:ea typeface="+mn-ea"/>
                <a:cs typeface="+mn-cs"/>
              </a:rPr>
              <a:t>What not to miss </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a list of commonly missed or mismanaged health issues in people with intellectual disability.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171450" indent="-171450">
              <a:buFontTx/>
              <a:buChar char="-"/>
            </a:pPr>
            <a:endParaRPr lang="en-US" sz="1200" b="1" kern="1200" baseline="0" dirty="0">
              <a:solidFill>
                <a:schemeClr val="tx1"/>
              </a:solidFill>
              <a:effectLst/>
              <a:latin typeface="+mn-lt"/>
              <a:ea typeface="+mn-ea"/>
              <a:cs typeface="+mn-cs"/>
            </a:endParaRPr>
          </a:p>
          <a:p>
            <a:pPr marL="0" indent="0">
              <a:buFontTx/>
              <a:buNone/>
            </a:pPr>
            <a:r>
              <a:rPr lang="en-US" sz="1200" b="1" kern="1200" baseline="0" dirty="0" smtClean="0">
                <a:solidFill>
                  <a:schemeClr val="tx1"/>
                </a:solidFill>
                <a:effectLst/>
                <a:latin typeface="+mn-lt"/>
                <a:ea typeface="+mn-ea"/>
                <a:cs typeface="+mn-cs"/>
              </a:rPr>
              <a:t>Optional script:</a:t>
            </a:r>
            <a:endParaRPr lang="en-US" sz="1200" b="1" kern="1200" baseline="0" dirty="0">
              <a:solidFill>
                <a:schemeClr val="tx1"/>
              </a:solidFill>
              <a:effectLst/>
              <a:latin typeface="+mn-lt"/>
              <a:ea typeface="+mn-ea"/>
              <a:cs typeface="+mn-cs"/>
            </a:endParaRPr>
          </a:p>
          <a:p>
            <a:pPr marL="0" indent="0">
              <a:buFontTx/>
              <a:buNone/>
            </a:pPr>
            <a:endParaRPr lang="en-US" sz="1200" kern="1200" baseline="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a couple of other resources worth highlighting.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of the resources that accompanies this training is a 1-pager on conditions which are often missed or mismanaged for people with intellectual disability. Being aware of these conditions and the potential for them to be missed can help clinicians to be on the lookout for them. </a:t>
            </a:r>
          </a:p>
          <a:p>
            <a:r>
              <a:rPr lang="en-AU"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second resource to highlight is the </a:t>
            </a:r>
            <a:r>
              <a:rPr lang="en-US" sz="1200" b="1" kern="1200" dirty="0" smtClean="0">
                <a:solidFill>
                  <a:schemeClr val="tx1"/>
                </a:solidFill>
                <a:effectLst/>
                <a:latin typeface="+mn-lt"/>
                <a:ea typeface="+mn-ea"/>
                <a:cs typeface="+mn-cs"/>
              </a:rPr>
              <a:t>Therapeutic Guidelines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These are an excellent resource. There is a chapter on Developmental Disability, which includes tips for communicating with people with intellectual disability as well as covering common health problems. There is also a chapter on psychotropic prescribing which is not specific to people with intellectual disability but it is a great resource nonetheless and applicable to this group because many people with intellectual disability are prescribed </a:t>
            </a:r>
            <a:r>
              <a:rPr lang="en-AU" sz="1200" kern="1200" dirty="0" err="1" smtClean="0">
                <a:solidFill>
                  <a:schemeClr val="tx1"/>
                </a:solidFill>
                <a:effectLst/>
                <a:latin typeface="+mn-lt"/>
                <a:ea typeface="+mn-ea"/>
                <a:cs typeface="+mn-cs"/>
              </a:rPr>
              <a:t>psychotropics</a:t>
            </a:r>
            <a:r>
              <a:rPr lang="en-AU" sz="1200" kern="1200" dirty="0" smtClean="0">
                <a:solidFill>
                  <a:schemeClr val="tx1"/>
                </a:solidFill>
                <a:effectLst/>
                <a:latin typeface="+mn-lt"/>
                <a:ea typeface="+mn-ea"/>
                <a:cs typeface="+mn-cs"/>
              </a:rPr>
              <a:t>. The guidelines have recently been updated and are available online as a subscription service.</a:t>
            </a:r>
          </a:p>
          <a:p>
            <a:pPr marL="0" indent="0">
              <a:buFontTx/>
              <a:buNone/>
            </a:pP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19</a:t>
            </a:fld>
            <a:endParaRPr lang="en-AU" dirty="0"/>
          </a:p>
        </p:txBody>
      </p:sp>
    </p:spTree>
    <p:extLst>
      <p:ext uri="{BB962C8B-B14F-4D97-AF65-F5344CB8AC3E}">
        <p14:creationId xmlns:p14="http://schemas.microsoft.com/office/powerpoint/2010/main" val="142776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S2C  Welcome to workshop</a:t>
            </a:r>
            <a:endParaRPr lang="en-AU" sz="1200" kern="1200" dirty="0">
              <a:solidFill>
                <a:schemeClr val="tx1"/>
              </a:solidFill>
              <a:effectLst/>
              <a:latin typeface="+mn-lt"/>
              <a:ea typeface="+mn-ea"/>
              <a:cs typeface="+mn-cs"/>
            </a:endParaRPr>
          </a:p>
          <a:p>
            <a:endParaRPr lang="en-US" sz="1600" b="1" u="none" baseline="0" dirty="0"/>
          </a:p>
          <a:p>
            <a:r>
              <a:rPr lang="en-US" sz="1600" b="1" u="none" baseline="0" dirty="0"/>
              <a:t>Suggested time: 1 min.</a:t>
            </a:r>
          </a:p>
          <a:p>
            <a:endParaRPr lang="en-US" sz="1600" b="0" dirty="0"/>
          </a:p>
          <a:p>
            <a:r>
              <a:rPr lang="en-US" sz="1600" b="0" u="sng" dirty="0"/>
              <a:t>Notes:</a:t>
            </a:r>
          </a:p>
          <a:p>
            <a:endParaRPr lang="en-US" sz="1600" b="1" dirty="0"/>
          </a:p>
          <a:p>
            <a:r>
              <a:rPr lang="en-US" sz="1600" baseline="0" dirty="0" smtClean="0"/>
              <a:t>The co-facilitator with intellectual disability can do the welcome.</a:t>
            </a:r>
          </a:p>
          <a:p>
            <a:endParaRPr lang="en-US" sz="1600" baseline="0" dirty="0" smtClean="0"/>
          </a:p>
          <a:p>
            <a:r>
              <a:rPr lang="en-US" sz="1600" baseline="0" dirty="0" smtClean="0"/>
              <a:t>But only if they want to. </a:t>
            </a:r>
          </a:p>
          <a:p>
            <a:endParaRPr lang="en-US" sz="1600" baseline="0" dirty="0"/>
          </a:p>
          <a:p>
            <a:r>
              <a:rPr lang="en-US" sz="1600" b="1" baseline="0" dirty="0" smtClean="0"/>
              <a:t>Key </a:t>
            </a:r>
            <a:r>
              <a:rPr lang="en-US" sz="1600" b="1" baseline="0" dirty="0"/>
              <a:t>points</a:t>
            </a:r>
            <a:r>
              <a:rPr lang="en-US" sz="1600" b="1" baseline="0" dirty="0" smtClean="0"/>
              <a:t>:</a:t>
            </a:r>
          </a:p>
          <a:p>
            <a:endParaRPr lang="en-US" sz="1600" b="1" baseline="0" dirty="0"/>
          </a:p>
          <a:p>
            <a:pPr marL="285750" indent="-285750">
              <a:buFont typeface="Arial" panose="020B0604020202020204" pitchFamily="34" charset="0"/>
              <a:buChar char="•"/>
            </a:pPr>
            <a:r>
              <a:rPr lang="en-US" sz="1600" baseline="0" dirty="0"/>
              <a:t>Tell people you are starting the session. </a:t>
            </a:r>
          </a:p>
          <a:p>
            <a:pPr marL="285750" indent="-285750">
              <a:buFont typeface="Arial" panose="020B0604020202020204" pitchFamily="34" charset="0"/>
              <a:buChar char="•"/>
            </a:pPr>
            <a:r>
              <a:rPr lang="en-US" sz="1600" baseline="0" dirty="0"/>
              <a:t>Thank them for coming. </a:t>
            </a:r>
          </a:p>
          <a:p>
            <a:pPr marL="285750" indent="-285750">
              <a:buFont typeface="Arial" panose="020B0604020202020204" pitchFamily="34" charset="0"/>
              <a:buChar char="•"/>
            </a:pPr>
            <a:r>
              <a:rPr lang="en-US" sz="1600" baseline="0" dirty="0"/>
              <a:t>Tell them your name.</a:t>
            </a:r>
          </a:p>
          <a:p>
            <a:pPr marL="285750" indent="-285750">
              <a:buFont typeface="Arial" panose="020B0604020202020204" pitchFamily="34" charset="0"/>
              <a:buChar char="•"/>
            </a:pPr>
            <a:r>
              <a:rPr lang="en-US" sz="1600" baseline="0" dirty="0"/>
              <a:t>Tell the other </a:t>
            </a:r>
            <a:r>
              <a:rPr lang="en-US" sz="1600" baseline="0" dirty="0" smtClean="0"/>
              <a:t>co-facilitators</a:t>
            </a:r>
            <a:r>
              <a:rPr lang="en-US" sz="1600" baseline="0" dirty="0"/>
              <a:t>’ names. </a:t>
            </a:r>
          </a:p>
          <a:p>
            <a:endParaRPr lang="en-US" sz="1600" baseline="0" dirty="0"/>
          </a:p>
          <a:p>
            <a:r>
              <a:rPr lang="en-AU" sz="1600" b="1" u="none" dirty="0"/>
              <a:t>What you could say</a:t>
            </a:r>
            <a:r>
              <a:rPr lang="en-AU" sz="1600" b="1" u="none" baseline="0" dirty="0"/>
              <a:t>:</a:t>
            </a:r>
          </a:p>
          <a:p>
            <a:endParaRPr lang="en-AU" sz="1600" b="0" u="none" baseline="0" dirty="0"/>
          </a:p>
          <a:p>
            <a:r>
              <a:rPr lang="en-AU" sz="1600" b="0" u="none" baseline="0" dirty="0"/>
              <a:t>Hello. Welcome to the workshop. Thank you for coming along today. </a:t>
            </a:r>
          </a:p>
          <a:p>
            <a:endParaRPr lang="en-AU" sz="1600" b="0" u="none" baseline="0" dirty="0"/>
          </a:p>
          <a:p>
            <a:r>
              <a:rPr lang="en-AU" sz="1600" b="0" u="none" baseline="0" dirty="0"/>
              <a:t>My name is [insert speaker’s name].</a:t>
            </a:r>
          </a:p>
          <a:p>
            <a:endParaRPr lang="en-AU" sz="1600" b="0" u="none" baseline="0" dirty="0"/>
          </a:p>
          <a:p>
            <a:r>
              <a:rPr lang="en-AU" sz="1600" b="0" u="none" baseline="0" dirty="0"/>
              <a:t>This is [other facilitator’s name].</a:t>
            </a:r>
          </a:p>
          <a:p>
            <a:endParaRPr lang="en-AU" sz="1600" b="0" u="none" baseline="0" dirty="0"/>
          </a:p>
          <a:p>
            <a:r>
              <a:rPr lang="en-AU" sz="1600" b="0" u="none" baseline="0" dirty="0"/>
              <a:t>We will be running this workshop together today. </a:t>
            </a:r>
          </a:p>
          <a:p>
            <a:endParaRPr lang="en-AU" sz="1600" b="0" u="none" dirty="0"/>
          </a:p>
        </p:txBody>
      </p:sp>
      <p:sp>
        <p:nvSpPr>
          <p:cNvPr id="4" name="Slide Number Placeholder 3"/>
          <p:cNvSpPr>
            <a:spLocks noGrp="1"/>
          </p:cNvSpPr>
          <p:nvPr>
            <p:ph type="sldNum" sz="quarter" idx="10"/>
          </p:nvPr>
        </p:nvSpPr>
        <p:spPr/>
        <p:txBody>
          <a:bodyPr/>
          <a:lstStyle/>
          <a:p>
            <a:fld id="{65FF620E-BD1C-4F16-AF7B-7849DBAB030F}" type="slidenum">
              <a:rPr lang="en-AU" smtClean="0"/>
              <a:t>2</a:t>
            </a:fld>
            <a:endParaRPr lang="en-AU" dirty="0"/>
          </a:p>
        </p:txBody>
      </p:sp>
    </p:spTree>
    <p:extLst>
      <p:ext uri="{BB962C8B-B14F-4D97-AF65-F5344CB8AC3E}">
        <p14:creationId xmlns:p14="http://schemas.microsoft.com/office/powerpoint/2010/main" val="2824143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S49P  Your </a:t>
            </a:r>
            <a:r>
              <a:rPr lang="en-AU" b="1" dirty="0" err="1"/>
              <a:t>HealthPathways</a:t>
            </a:r>
          </a:p>
          <a:p>
            <a:endParaRPr lang="en-AU" b="1" dirty="0"/>
          </a:p>
          <a:p>
            <a:r>
              <a:rPr lang="en-AU" b="1" dirty="0"/>
              <a:t>Suggested</a:t>
            </a:r>
            <a:r>
              <a:rPr lang="en-AU" b="1" baseline="0" dirty="0"/>
              <a:t> time: 1 minute</a:t>
            </a:r>
          </a:p>
          <a:p>
            <a:endParaRPr lang="en-AU" b="1" baseline="0" dirty="0"/>
          </a:p>
          <a:p>
            <a:r>
              <a:rPr lang="en-AU" sz="1200" b="0" u="sng" kern="1200" dirty="0" smtClean="0">
                <a:solidFill>
                  <a:schemeClr val="tx1"/>
                </a:solidFill>
                <a:effectLst/>
                <a:latin typeface="+mn-lt"/>
                <a:ea typeface="+mn-ea"/>
                <a:cs typeface="+mn-cs"/>
              </a:rPr>
              <a:t>Notes:</a:t>
            </a:r>
          </a:p>
          <a:p>
            <a:pPr marL="171450" indent="-171450">
              <a:buFont typeface="Arial" panose="020B0604020202020204" pitchFamily="34" charset="0"/>
              <a:buChar char="•"/>
            </a:pPr>
            <a:r>
              <a:rPr lang="en-AU" sz="1200" b="0" kern="1200" dirty="0" smtClean="0">
                <a:solidFill>
                  <a:schemeClr val="tx1"/>
                </a:solidFill>
                <a:effectLst/>
                <a:latin typeface="+mn-lt"/>
                <a:ea typeface="+mn-ea"/>
                <a:cs typeface="+mn-cs"/>
              </a:rPr>
              <a:t>You must tailor</a:t>
            </a:r>
            <a:r>
              <a:rPr lang="en-AU" sz="1200" b="0" kern="1200" baseline="0" dirty="0" smtClean="0">
                <a:solidFill>
                  <a:schemeClr val="tx1"/>
                </a:solidFill>
                <a:effectLst/>
                <a:latin typeface="+mn-lt"/>
                <a:ea typeface="+mn-ea"/>
                <a:cs typeface="+mn-cs"/>
              </a:rPr>
              <a:t> this slide for your PHN.</a:t>
            </a:r>
            <a:endParaRPr lang="en-AU"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b="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Key </a:t>
            </a:r>
            <a:r>
              <a:rPr lang="en-AU" sz="1200" b="1" kern="1200" dirty="0">
                <a:solidFill>
                  <a:schemeClr val="tx1"/>
                </a:solidFill>
                <a:effectLst/>
                <a:latin typeface="+mn-lt"/>
                <a:ea typeface="+mn-ea"/>
                <a:cs typeface="+mn-cs"/>
              </a:rPr>
              <a:t>point:</a:t>
            </a:r>
          </a:p>
          <a:p>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baseline="0" dirty="0" smtClean="0"/>
              <a:t>Outline </a:t>
            </a:r>
            <a:r>
              <a:rPr lang="en-AU" baseline="0" dirty="0"/>
              <a:t>what your local </a:t>
            </a:r>
            <a:r>
              <a:rPr lang="en-AU" i="1" baseline="0" dirty="0"/>
              <a:t>HealthPathways </a:t>
            </a:r>
            <a:r>
              <a:rPr lang="en-AU" baseline="0" dirty="0"/>
              <a:t>can offer that is specific to intellectual disability health.</a:t>
            </a:r>
          </a:p>
        </p:txBody>
      </p:sp>
      <p:sp>
        <p:nvSpPr>
          <p:cNvPr id="4" name="Slide Number Placeholder 3"/>
          <p:cNvSpPr>
            <a:spLocks noGrp="1"/>
          </p:cNvSpPr>
          <p:nvPr>
            <p:ph type="sldNum" sz="quarter" idx="10"/>
          </p:nvPr>
        </p:nvSpPr>
        <p:spPr/>
        <p:txBody>
          <a:bodyPr/>
          <a:lstStyle/>
          <a:p>
            <a:fld id="{65FF620E-BD1C-4F16-AF7B-7849DBAB030F}" type="slidenum">
              <a:rPr lang="en-AU" smtClean="0"/>
              <a:t>20</a:t>
            </a:fld>
            <a:endParaRPr lang="en-AU" dirty="0"/>
          </a:p>
        </p:txBody>
      </p:sp>
    </p:spTree>
    <p:extLst>
      <p:ext uri="{BB962C8B-B14F-4D97-AF65-F5344CB8AC3E}">
        <p14:creationId xmlns:p14="http://schemas.microsoft.com/office/powerpoint/2010/main" val="2153100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S51P  Amelia –</a:t>
            </a:r>
            <a:r>
              <a:rPr lang="en-AU" b="1" baseline="0" dirty="0"/>
              <a:t> Longer GP workshop</a:t>
            </a:r>
          </a:p>
          <a:p>
            <a:endParaRPr lang="en-AU" b="1" dirty="0"/>
          </a:p>
          <a:p>
            <a:r>
              <a:rPr lang="en-AU" b="1" dirty="0"/>
              <a:t>Suggested</a:t>
            </a:r>
            <a:r>
              <a:rPr lang="en-AU" b="1" baseline="0" dirty="0"/>
              <a:t> time: 1.5 minutes:</a:t>
            </a:r>
          </a:p>
          <a:p>
            <a:endParaRPr lang="en-AU" baseline="0" dirty="0"/>
          </a:p>
          <a:p>
            <a:r>
              <a:rPr lang="en-AU" i="0" u="sng" baseline="0" dirty="0"/>
              <a:t>Notes:</a:t>
            </a:r>
          </a:p>
          <a:p>
            <a:endParaRPr lang="en-AU" i="0" baseline="0" dirty="0"/>
          </a:p>
          <a:p>
            <a:pPr marL="171450" indent="-171450">
              <a:buFont typeface="Arial" panose="020B0604020202020204" pitchFamily="34" charset="0"/>
              <a:buChar char="•"/>
            </a:pPr>
            <a:r>
              <a:rPr lang="en-AU" i="0" baseline="0" dirty="0"/>
              <a:t>Read the case example </a:t>
            </a:r>
            <a:r>
              <a:rPr lang="en-AU" i="0" baseline="0" dirty="0" smtClean="0"/>
              <a:t>as it is written.</a:t>
            </a:r>
          </a:p>
          <a:p>
            <a:pPr marL="0" indent="0">
              <a:buFont typeface="Arial" panose="020B0604020202020204" pitchFamily="34" charset="0"/>
              <a:buNone/>
            </a:pPr>
            <a:r>
              <a:rPr lang="en-AU" i="0" baseline="0" dirty="0" smtClean="0"/>
              <a:t>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See the appendix to the Training guide for detailed information about this case and the clinical and practical points it highlights, including appropriate reasonable adjustments. </a:t>
            </a:r>
            <a:endParaRPr lang="en-AU" i="0" baseline="0" dirty="0"/>
          </a:p>
          <a:p>
            <a:endParaRPr lang="en-AU" baseline="0" dirty="0"/>
          </a:p>
          <a:p>
            <a:r>
              <a:rPr lang="en-AU" b="1" baseline="0" dirty="0" smtClean="0"/>
              <a:t>Suggested script</a:t>
            </a:r>
            <a:endParaRPr lang="en-AU" b="1" baseline="0" dirty="0"/>
          </a:p>
          <a:p>
            <a:endParaRPr lang="en-AU" baseline="0" dirty="0"/>
          </a:p>
          <a:p>
            <a:pPr marL="0" indent="0">
              <a:buFontTx/>
              <a:buNone/>
            </a:pPr>
            <a:r>
              <a:rPr lang="en-AU" i="1" dirty="0" smtClean="0"/>
              <a:t>Amelia</a:t>
            </a:r>
            <a:r>
              <a:rPr lang="en-AU" i="1" baseline="0" dirty="0" smtClean="0"/>
              <a:t> </a:t>
            </a:r>
            <a:r>
              <a:rPr lang="en-AU" i="1" baseline="0" dirty="0"/>
              <a:t>is a woman in her early 20’s who loves cats and enjoys watching cooking shows on TV. </a:t>
            </a:r>
          </a:p>
          <a:p>
            <a:pPr marL="0" indent="0">
              <a:buFontTx/>
              <a:buNone/>
            </a:pPr>
            <a:endParaRPr lang="en-AU" i="1" baseline="0" dirty="0"/>
          </a:p>
          <a:p>
            <a:pPr marL="0" indent="0" algn="l" defTabSz="914400" rtl="0" eaLnBrk="1" latinLnBrk="0" hangingPunct="1">
              <a:buFontTx/>
              <a:buNone/>
            </a:pPr>
            <a:r>
              <a:rPr lang="en-AU" sz="1200" i="1" kern="1200" dirty="0">
                <a:solidFill>
                  <a:schemeClr val="tx1"/>
                </a:solidFill>
                <a:latin typeface="+mn-lt"/>
                <a:ea typeface="+mn-ea"/>
                <a:cs typeface="+mn-cs"/>
              </a:rPr>
              <a:t>She has an intellectual disability and cerebral palsy. </a:t>
            </a:r>
          </a:p>
          <a:p>
            <a:pPr marL="0" indent="0" algn="l" defTabSz="914400" rtl="0" eaLnBrk="1" latinLnBrk="0" hangingPunct="1">
              <a:buFontTx/>
              <a:buNone/>
            </a:pPr>
            <a:endParaRPr lang="en-AU" sz="1200" i="1" kern="1200" dirty="0">
              <a:solidFill>
                <a:schemeClr val="tx1"/>
              </a:solidFill>
              <a:latin typeface="+mn-lt"/>
              <a:ea typeface="+mn-ea"/>
              <a:cs typeface="+mn-cs"/>
            </a:endParaRPr>
          </a:p>
          <a:p>
            <a:pPr marL="0" indent="0" algn="l" defTabSz="914400" rtl="0" eaLnBrk="1" latinLnBrk="0" hangingPunct="1">
              <a:buFontTx/>
              <a:buNone/>
            </a:pPr>
            <a:r>
              <a:rPr lang="en-AU" sz="1200" i="1" kern="1200" dirty="0">
                <a:solidFill>
                  <a:schemeClr val="tx1"/>
                </a:solidFill>
                <a:latin typeface="+mn-lt"/>
                <a:ea typeface="+mn-ea"/>
                <a:cs typeface="+mn-cs"/>
              </a:rPr>
              <a:t>She is able to vocalise and use some sign language. However, it is very difficult for people to understand her communication.</a:t>
            </a:r>
          </a:p>
          <a:p>
            <a:pPr marL="0" indent="0" algn="l" defTabSz="914400" rtl="0" eaLnBrk="1" latinLnBrk="0" hangingPunct="1">
              <a:buFontTx/>
              <a:buNone/>
            </a:pPr>
            <a:endParaRPr lang="en-AU" sz="1200"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latin typeface="+mn-lt"/>
                <a:ea typeface="+mn-ea"/>
                <a:cs typeface="+mn-cs"/>
              </a:rPr>
              <a:t>This is Amelia’s first visit with you. Her previous GP </a:t>
            </a:r>
            <a:r>
              <a:rPr lang="en-AU" sz="1200" i="1" kern="1200" dirty="0" smtClean="0">
                <a:solidFill>
                  <a:schemeClr val="tx1"/>
                </a:solidFill>
                <a:latin typeface="+mn-lt"/>
                <a:ea typeface="+mn-ea"/>
                <a:cs typeface="+mn-cs"/>
              </a:rPr>
              <a:t>-</a:t>
            </a:r>
            <a:r>
              <a:rPr lang="en-AU" sz="1200" i="1" kern="1200" baseline="0" dirty="0" smtClean="0">
                <a:solidFill>
                  <a:schemeClr val="tx1"/>
                </a:solidFill>
                <a:latin typeface="+mn-lt"/>
                <a:ea typeface="+mn-ea"/>
                <a:cs typeface="+mn-cs"/>
              </a:rPr>
              <a:t> </a:t>
            </a:r>
            <a:r>
              <a:rPr lang="en-AU" sz="1200" i="1" kern="1200" dirty="0" smtClean="0">
                <a:solidFill>
                  <a:schemeClr val="tx1"/>
                </a:solidFill>
                <a:latin typeface="+mn-lt"/>
                <a:ea typeface="+mn-ea"/>
                <a:cs typeface="+mn-cs"/>
              </a:rPr>
              <a:t>whom </a:t>
            </a:r>
            <a:r>
              <a:rPr lang="en-AU" sz="1200" i="1" kern="1200" dirty="0">
                <a:solidFill>
                  <a:schemeClr val="tx1"/>
                </a:solidFill>
                <a:latin typeface="+mn-lt"/>
                <a:ea typeface="+mn-ea"/>
                <a:cs typeface="+mn-cs"/>
              </a:rPr>
              <a:t>she </a:t>
            </a:r>
            <a:r>
              <a:rPr lang="en-AU" sz="1200" i="1" kern="1200" dirty="0" smtClean="0">
                <a:solidFill>
                  <a:schemeClr val="tx1"/>
                </a:solidFill>
                <a:latin typeface="+mn-lt"/>
                <a:ea typeface="+mn-ea"/>
                <a:cs typeface="+mn-cs"/>
              </a:rPr>
              <a:t>saw since </a:t>
            </a:r>
            <a:r>
              <a:rPr lang="en-AU" sz="1200" i="1" kern="1200" dirty="0">
                <a:solidFill>
                  <a:schemeClr val="tx1"/>
                </a:solidFill>
                <a:latin typeface="+mn-lt"/>
                <a:ea typeface="+mn-ea"/>
                <a:cs typeface="+mn-cs"/>
              </a:rPr>
              <a:t>she was a </a:t>
            </a:r>
            <a:r>
              <a:rPr lang="en-AU" sz="1200" i="1" kern="1200" dirty="0" smtClean="0">
                <a:solidFill>
                  <a:schemeClr val="tx1"/>
                </a:solidFill>
                <a:latin typeface="+mn-lt"/>
                <a:ea typeface="+mn-ea"/>
                <a:cs typeface="+mn-cs"/>
              </a:rPr>
              <a:t>child</a:t>
            </a:r>
            <a:r>
              <a:rPr lang="en-AU" sz="1200" i="1" kern="1200" baseline="0" dirty="0" smtClean="0">
                <a:solidFill>
                  <a:schemeClr val="tx1"/>
                </a:solidFill>
                <a:latin typeface="+mn-lt"/>
                <a:ea typeface="+mn-ea"/>
                <a:cs typeface="+mn-cs"/>
              </a:rPr>
              <a:t> - </a:t>
            </a:r>
            <a:r>
              <a:rPr lang="en-AU" sz="1200" i="1" kern="1200" dirty="0" smtClean="0">
                <a:solidFill>
                  <a:schemeClr val="tx1"/>
                </a:solidFill>
                <a:latin typeface="+mn-lt"/>
                <a:ea typeface="+mn-ea"/>
                <a:cs typeface="+mn-cs"/>
              </a:rPr>
              <a:t>recently </a:t>
            </a:r>
            <a:r>
              <a:rPr lang="en-AU" sz="1200" i="1" kern="1200" dirty="0">
                <a:solidFill>
                  <a:schemeClr val="tx1"/>
                </a:solidFill>
                <a:latin typeface="+mn-lt"/>
                <a:ea typeface="+mn-ea"/>
                <a:cs typeface="+mn-cs"/>
              </a:rPr>
              <a:t>retired. You see two other residents in Amelia’s group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latin typeface="+mn-lt"/>
                <a:ea typeface="+mn-ea"/>
                <a:cs typeface="+mn-cs"/>
              </a:rPr>
              <a:t>Support staff inform you that Amelia has lived in their residential service for the past 3 years. She sees her Mum every weekend.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latin typeface="+mn-lt"/>
                <a:ea typeface="+mn-ea"/>
                <a:cs typeface="+mn-cs"/>
              </a:rPr>
              <a:t>They tell you she has epilepsy for which she takes medication.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a:solidFill>
                <a:schemeClr val="tx1"/>
              </a:solidFill>
              <a:latin typeface="+mn-lt"/>
              <a:ea typeface="+mn-ea"/>
              <a:cs typeface="+mn-cs"/>
            </a:endParaRPr>
          </a:p>
          <a:p>
            <a:pPr marL="0" indent="0" algn="l" defTabSz="914400" rtl="0" eaLnBrk="1" latinLnBrk="0" hangingPunct="1">
              <a:buFontTx/>
              <a:buNone/>
            </a:pPr>
            <a:r>
              <a:rPr lang="en-AU" sz="1200" i="1" kern="1200" dirty="0">
                <a:solidFill>
                  <a:schemeClr val="tx1"/>
                </a:solidFill>
                <a:latin typeface="+mn-lt"/>
                <a:ea typeface="+mn-ea"/>
                <a:cs typeface="+mn-cs"/>
              </a:rPr>
              <a:t>They also tell you that Amelia has a history of trauma – as a teenager she was sexually and physically abused by someone who was not a family member. </a:t>
            </a:r>
          </a:p>
          <a:p>
            <a:pPr marL="0" indent="0" algn="l" defTabSz="914400" rtl="0" eaLnBrk="1" latinLnBrk="0" hangingPunct="1">
              <a:buFontTx/>
              <a:buNone/>
            </a:pPr>
            <a:endParaRPr lang="en-AU" sz="1200" i="1" kern="1200" dirty="0">
              <a:solidFill>
                <a:schemeClr val="tx1"/>
              </a:solidFill>
              <a:latin typeface="+mn-lt"/>
              <a:ea typeface="+mn-ea"/>
              <a:cs typeface="+mn-cs"/>
            </a:endParaRPr>
          </a:p>
          <a:p>
            <a:pPr marL="0" indent="0" algn="l" defTabSz="914400" rtl="0" eaLnBrk="1" latinLnBrk="0" hangingPunct="1">
              <a:buFontTx/>
              <a:buNone/>
            </a:pPr>
            <a:r>
              <a:rPr lang="en-AU" sz="1200" i="1" kern="1200" dirty="0">
                <a:solidFill>
                  <a:schemeClr val="tx1"/>
                </a:solidFill>
                <a:latin typeface="+mn-lt"/>
                <a:ea typeface="+mn-ea"/>
                <a:cs typeface="+mn-cs"/>
              </a:rPr>
              <a:t>In recent years, she has had mental health problems, including a suspected suicide attempt. She has also exhibited behaviours of </a:t>
            </a:r>
            <a:r>
              <a:rPr lang="en-AU" sz="1200" i="1" kern="1200" dirty="0" smtClean="0">
                <a:solidFill>
                  <a:schemeClr val="tx1"/>
                </a:solidFill>
                <a:latin typeface="+mn-lt"/>
                <a:ea typeface="+mn-ea"/>
                <a:cs typeface="+mn-cs"/>
              </a:rPr>
              <a:t>concern,</a:t>
            </a:r>
            <a:r>
              <a:rPr lang="en-AU" sz="1200" i="1" kern="1200" baseline="0" dirty="0" smtClean="0">
                <a:solidFill>
                  <a:schemeClr val="tx1"/>
                </a:solidFill>
                <a:latin typeface="+mn-lt"/>
                <a:ea typeface="+mn-ea"/>
                <a:cs typeface="+mn-cs"/>
              </a:rPr>
              <a:t> </a:t>
            </a:r>
            <a:r>
              <a:rPr lang="en-AU" sz="1200" i="1" kern="1200" dirty="0" smtClean="0">
                <a:solidFill>
                  <a:schemeClr val="tx1"/>
                </a:solidFill>
                <a:latin typeface="+mn-lt"/>
                <a:ea typeface="+mn-ea"/>
                <a:cs typeface="+mn-cs"/>
              </a:rPr>
              <a:t>including </a:t>
            </a:r>
            <a:r>
              <a:rPr lang="en-AU" sz="1200" i="1" kern="1200" dirty="0">
                <a:solidFill>
                  <a:schemeClr val="tx1"/>
                </a:solidFill>
                <a:latin typeface="+mn-lt"/>
                <a:ea typeface="+mn-ea"/>
                <a:cs typeface="+mn-cs"/>
              </a:rPr>
              <a:t>non-suicidal </a:t>
            </a:r>
            <a:r>
              <a:rPr lang="en-AU" sz="1200" i="1" kern="1200" dirty="0" smtClean="0">
                <a:solidFill>
                  <a:schemeClr val="tx1"/>
                </a:solidFill>
                <a:latin typeface="+mn-lt"/>
                <a:ea typeface="+mn-ea"/>
                <a:cs typeface="+mn-cs"/>
              </a:rPr>
              <a:t>self-harm.</a:t>
            </a:r>
            <a:endParaRPr lang="en-AU" sz="1200" i="1" kern="1200" dirty="0">
              <a:solidFill>
                <a:schemeClr val="tx1"/>
              </a:solidFill>
              <a:latin typeface="+mn-lt"/>
              <a:ea typeface="+mn-ea"/>
              <a:cs typeface="+mn-cs"/>
            </a:endParaRPr>
          </a:p>
          <a:p>
            <a:pPr marL="0" indent="0" algn="l" defTabSz="914400" rtl="0" eaLnBrk="1" latinLnBrk="0" hangingPunct="1">
              <a:buFontTx/>
              <a:buNone/>
            </a:pPr>
            <a:endParaRPr lang="en-AU" sz="1200" i="1" kern="1200" dirty="0">
              <a:solidFill>
                <a:schemeClr val="tx1"/>
              </a:solidFill>
              <a:latin typeface="+mn-lt"/>
              <a:ea typeface="+mn-ea"/>
              <a:cs typeface="+mn-cs"/>
            </a:endParaRPr>
          </a:p>
          <a:p>
            <a:pPr marL="0" indent="0" algn="l" defTabSz="914400" rtl="0" eaLnBrk="1" latinLnBrk="0" hangingPunct="1">
              <a:buFontTx/>
              <a:buNone/>
            </a:pPr>
            <a:r>
              <a:rPr lang="en-AU" sz="1200" i="1" kern="1200" dirty="0">
                <a:solidFill>
                  <a:schemeClr val="tx1"/>
                </a:solidFill>
                <a:latin typeface="+mn-lt"/>
                <a:ea typeface="+mn-ea"/>
                <a:cs typeface="+mn-cs"/>
              </a:rPr>
              <a:t>Support staff report that for the past month Amelia has exhibited 'sexualised' behaviours – this includes taking off her clothes, exposing her genitals to staff (male and female), and touching her genitals in public. </a:t>
            </a:r>
          </a:p>
          <a:p>
            <a:pPr marL="0" indent="0" algn="l" defTabSz="914400" rtl="0" eaLnBrk="1" latinLnBrk="0" hangingPunct="1">
              <a:buFontTx/>
              <a:buNone/>
            </a:pPr>
            <a:endParaRPr lang="en-AU" sz="1200" i="1" kern="1200" dirty="0">
              <a:solidFill>
                <a:schemeClr val="tx1"/>
              </a:solidFill>
              <a:latin typeface="+mn-lt"/>
              <a:ea typeface="+mn-ea"/>
              <a:cs typeface="+mn-cs"/>
            </a:endParaRPr>
          </a:p>
          <a:p>
            <a:pPr marL="0" indent="0" algn="l" defTabSz="914400" rtl="0" eaLnBrk="1" latinLnBrk="0" hangingPunct="1">
              <a:buFontTx/>
              <a:buNone/>
            </a:pPr>
            <a:r>
              <a:rPr lang="en-AU" sz="1200" i="1" kern="1200" dirty="0">
                <a:solidFill>
                  <a:schemeClr val="tx1"/>
                </a:solidFill>
                <a:latin typeface="+mn-lt"/>
                <a:ea typeface="+mn-ea"/>
                <a:cs typeface="+mn-cs"/>
              </a:rPr>
              <a:t>Staff report that these behaviours are becoming more frequent. </a:t>
            </a:r>
          </a:p>
          <a:p>
            <a:pPr marL="0" indent="0" algn="l" defTabSz="914400" rtl="0" eaLnBrk="1" latinLnBrk="0" hangingPunct="1">
              <a:buFontTx/>
              <a:buNone/>
            </a:pPr>
            <a:endParaRPr lang="en-AU" sz="1200" i="1" kern="1200" dirty="0">
              <a:solidFill>
                <a:schemeClr val="tx1"/>
              </a:solidFill>
              <a:latin typeface="+mn-lt"/>
              <a:ea typeface="+mn-ea"/>
              <a:cs typeface="+mn-cs"/>
            </a:endParaRPr>
          </a:p>
          <a:p>
            <a:pPr marL="0" indent="0" algn="l" defTabSz="914400" rtl="0" eaLnBrk="1" latinLnBrk="0" hangingPunct="1">
              <a:buFontTx/>
              <a:buNone/>
            </a:pPr>
            <a:r>
              <a:rPr lang="en-AU" sz="1200" i="1" kern="1200" dirty="0">
                <a:solidFill>
                  <a:schemeClr val="tx1"/>
                </a:solidFill>
                <a:latin typeface="+mn-lt"/>
                <a:ea typeface="+mn-ea"/>
                <a:cs typeface="+mn-cs"/>
              </a:rPr>
              <a:t>They report that there were no changes in Amelia’s group home or day program close to when these behaviours began, and also no other signs of any mental health crises emerged around then. </a:t>
            </a:r>
          </a:p>
          <a:p>
            <a:pPr marL="171450" indent="-171450">
              <a:buFontTx/>
              <a:buChar char="-"/>
            </a:pPr>
            <a:endParaRPr lang="en-AU" sz="1200" kern="1200" baseline="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BE9163C6-BBF9-487A-BA36-3DF7C33AA6E7}" type="slidenum">
              <a:rPr lang="en-AU" smtClean="0"/>
              <a:t>21</a:t>
            </a:fld>
            <a:endParaRPr lang="en-AU" dirty="0"/>
          </a:p>
        </p:txBody>
      </p:sp>
    </p:spTree>
    <p:extLst>
      <p:ext uri="{BB962C8B-B14F-4D97-AF65-F5344CB8AC3E}">
        <p14:creationId xmlns:p14="http://schemas.microsoft.com/office/powerpoint/2010/main" val="2970570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t>S52P  </a:t>
            </a:r>
            <a:r>
              <a:rPr lang="en-US" b="1" dirty="0"/>
              <a:t>Amelia – </a:t>
            </a:r>
            <a:r>
              <a:rPr lang="en-AU" b="1" baseline="0" dirty="0"/>
              <a:t>Longer GP - G</a:t>
            </a:r>
            <a:r>
              <a:rPr lang="en-US" b="1" dirty="0"/>
              <a:t>roup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Suggested</a:t>
            </a:r>
            <a:r>
              <a:rPr lang="en-US" b="1" baseline="0" dirty="0"/>
              <a:t> time: 6 - 8 minutes</a:t>
            </a:r>
          </a:p>
          <a:p>
            <a:endParaRPr lang="en-US" b="1" baseline="0" dirty="0"/>
          </a:p>
          <a:p>
            <a:pPr algn="l"/>
            <a:r>
              <a:rPr lang="en-US" b="0" u="sng" baseline="0" dirty="0"/>
              <a:t>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a:t>Depending on how dynamic </a:t>
            </a:r>
            <a:r>
              <a:rPr lang="en-AU" i="0" baseline="0" dirty="0" smtClean="0"/>
              <a:t>your </a:t>
            </a:r>
            <a:r>
              <a:rPr lang="en-AU" i="0" baseline="0" dirty="0"/>
              <a:t>group is, you may no longer need small group discussions – if sufficient participants are volunteering answers just go straight to the whole group discussion. This will save time. However, if your group is </a:t>
            </a:r>
            <a:r>
              <a:rPr lang="en-AU" i="0" baseline="0" dirty="0" smtClean="0"/>
              <a:t>reticent have </a:t>
            </a:r>
            <a:r>
              <a:rPr lang="en-AU" i="0" baseline="0" dirty="0"/>
              <a:t>them share in small groups followed by your summary of the points - then ask if anyone had more to add</a:t>
            </a:r>
            <a:r>
              <a:rPr lang="en-AU" i="0" baseline="0" dirty="0" smtClean="0"/>
              <a:t>.</a:t>
            </a:r>
            <a:endParaRPr lang="en-AU" i="0" baseline="0" dirty="0"/>
          </a:p>
          <a:p>
            <a:endParaRPr lang="en-US" b="1" baseline="0" dirty="0"/>
          </a:p>
          <a:p>
            <a:endParaRPr lang="en-US" baseline="0" dirty="0"/>
          </a:p>
          <a:p>
            <a:endParaRPr lang="en-US" baseline="0" dirty="0" smtClean="0"/>
          </a:p>
          <a:p>
            <a:r>
              <a:rPr lang="en-US" b="1" baseline="0" dirty="0" smtClean="0"/>
              <a:t>Optional script: (what to say when depends on what answers arise, but potential answers to </a:t>
            </a:r>
            <a:r>
              <a:rPr lang="en-US" b="1" baseline="0" dirty="0" err="1" smtClean="0"/>
              <a:t>emphasise</a:t>
            </a:r>
            <a:r>
              <a:rPr lang="en-US" b="1" baseline="0" dirty="0" smtClean="0"/>
              <a:t> are below)</a:t>
            </a:r>
          </a:p>
          <a:p>
            <a:endParaRPr lang="en-US" baseline="0" dirty="0"/>
          </a:p>
          <a:p>
            <a:r>
              <a:rPr lang="en-US" dirty="0"/>
              <a:t>In small groups</a:t>
            </a:r>
            <a:r>
              <a:rPr lang="en-US" baseline="0" dirty="0"/>
              <a:t> discuss these questions</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a:t>What could be contributing to Amelia’s behaviour?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a:t>What are the first steps you would take in response?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a:t>What would you do next (i.e. next week or further)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After 3 – 4 minutes (earlier if the room appears to go quieter after some discussion), </a:t>
            </a:r>
            <a:r>
              <a:rPr lang="en-US" baseline="0" dirty="0"/>
              <a:t>either share with the broader group; or you go through the answers and invite other input at each stage. </a:t>
            </a:r>
          </a:p>
          <a:p>
            <a:endParaRPr lang="en-US" baseline="0" dirty="0"/>
          </a:p>
          <a:p>
            <a:endParaRPr lang="en-AU" dirty="0"/>
          </a:p>
          <a:p>
            <a:r>
              <a:rPr lang="en-AU" b="0" u="sng" dirty="0"/>
              <a:t>Potential answers to encourage or prompt on could</a:t>
            </a:r>
            <a:r>
              <a:rPr lang="en-AU" b="0" u="sng" baseline="0" dirty="0"/>
              <a:t> be:</a:t>
            </a:r>
          </a:p>
          <a:p>
            <a:endParaRPr lang="en-AU" baseline="0" dirty="0"/>
          </a:p>
          <a:p>
            <a:r>
              <a:rPr lang="en-AU" i="0" baseline="0" dirty="0"/>
              <a:t>What could be contributing?</a:t>
            </a:r>
          </a:p>
          <a:p>
            <a:pPr marL="171450" indent="-171450">
              <a:buFont typeface="Arial" panose="020B0604020202020204" pitchFamily="34" charset="0"/>
              <a:buChar char="•"/>
            </a:pPr>
            <a:r>
              <a:rPr lang="en-AU" baseline="0" dirty="0"/>
              <a:t>Further abuse – she is very vulnerable. People with intellectual disability experience higher rates of </a:t>
            </a:r>
            <a:r>
              <a:rPr lang="en-AU" i="1" baseline="0" dirty="0"/>
              <a:t>all</a:t>
            </a:r>
            <a:r>
              <a:rPr lang="en-AU" baseline="0" dirty="0"/>
              <a:t> forms of abuse. </a:t>
            </a:r>
          </a:p>
          <a:p>
            <a:pPr marL="171450" indent="-171450">
              <a:buFont typeface="Arial" panose="020B0604020202020204" pitchFamily="34" charset="0"/>
              <a:buChar char="•"/>
            </a:pPr>
            <a:r>
              <a:rPr lang="en-AU" baseline="0" dirty="0"/>
              <a:t>Is she on a hormonal contraceptive? Has it changed somehow and could this be contributing to the behaviour?</a:t>
            </a:r>
          </a:p>
          <a:p>
            <a:pPr marL="171450" indent="-171450">
              <a:buFont typeface="Arial" panose="020B0604020202020204" pitchFamily="34" charset="0"/>
              <a:buChar char="•"/>
            </a:pPr>
            <a:r>
              <a:rPr lang="en-AU" baseline="0" dirty="0"/>
              <a:t>Is there a communicative element to the behaviour?</a:t>
            </a:r>
          </a:p>
          <a:p>
            <a:pPr marL="171450" indent="-171450">
              <a:buFont typeface="Arial" panose="020B0604020202020204" pitchFamily="34" charset="0"/>
              <a:buChar char="•"/>
            </a:pPr>
            <a:r>
              <a:rPr lang="en-AU" baseline="0" dirty="0"/>
              <a:t>Could it relate to seizure activity? </a:t>
            </a:r>
          </a:p>
          <a:p>
            <a:pPr marL="171450" indent="-171450">
              <a:buFont typeface="Arial" panose="020B0604020202020204" pitchFamily="34" charset="0"/>
              <a:buChar char="•"/>
            </a:pPr>
            <a:r>
              <a:rPr lang="en-AU" baseline="0" dirty="0" smtClean="0"/>
              <a:t>Is </a:t>
            </a:r>
            <a:r>
              <a:rPr lang="en-AU" baseline="0" dirty="0"/>
              <a:t>it behaviourally driven, or a trauma response from prior abuse?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Note - if mania is suggested, say while it is important to be open to the possibility, it seems there are no other clear symptoms of mania at this stage</a:t>
            </a:r>
          </a:p>
          <a:p>
            <a:endParaRPr lang="en-AU" baseline="0" dirty="0"/>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First steps</a:t>
            </a:r>
            <a:r>
              <a:rPr lang="en-AU"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In this consultation - Speak to Amelia. Introduce yourself. Tell her you are a doctor. </a:t>
            </a:r>
            <a:endParaRPr lang="en-AU"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Even </a:t>
            </a:r>
            <a:r>
              <a:rPr lang="en-AU" baseline="0" dirty="0"/>
              <a:t>if someone is not able to communicate verbally, always acknowledge their presence and show them the respect of saying hello.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Check if the support staff present knows her well and is able to interpret her communication.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Find out what consent arrangements are in place. Ask the Group home for the mother’s contact details and ensure she has been appraised of the situation.  </a:t>
            </a:r>
          </a:p>
          <a:p>
            <a:pPr marL="171450" lvl="0" indent="-171450">
              <a:buFont typeface="Arial" panose="020B0604020202020204" pitchFamily="34" charset="0"/>
              <a:buChar char="•"/>
            </a:pPr>
            <a:r>
              <a:rPr lang="en-AU" baseline="0" dirty="0" smtClean="0"/>
              <a:t>Before </a:t>
            </a:r>
            <a:r>
              <a:rPr lang="en-AU" baseline="0" dirty="0"/>
              <a:t>the end of the day, ensure Amelia is safe:</a:t>
            </a:r>
          </a:p>
          <a:p>
            <a:pPr marL="628650" lvl="1" indent="-171450">
              <a:buFontTx/>
              <a:buChar char="-"/>
            </a:pPr>
            <a:r>
              <a:rPr lang="en-AU" baseline="0" dirty="0"/>
              <a:t>Phone the group home manager to discuss staffing for Amelia’s personal care and supervision:</a:t>
            </a:r>
          </a:p>
          <a:p>
            <a:pPr marL="1085850" lvl="2" indent="-171450">
              <a:buFontTx/>
              <a:buChar char="-"/>
            </a:pPr>
            <a:r>
              <a:rPr lang="en-AU" baseline="0" dirty="0"/>
              <a:t>until the underlying cause is identified she needs 2 staff members with her for all personal care and she needs to never be alone. </a:t>
            </a:r>
          </a:p>
          <a:p>
            <a:pPr marL="1085850" lvl="2" indent="-171450">
              <a:buFontTx/>
              <a:buChar char="-"/>
            </a:pPr>
            <a:r>
              <a:rPr lang="en-AU" baseline="0" dirty="0"/>
              <a:t>Ensure adequate support is in place for any excursions </a:t>
            </a:r>
          </a:p>
          <a:p>
            <a:pPr marL="1085850" lvl="2" indent="-171450">
              <a:buFontTx/>
              <a:buChar char="-"/>
            </a:pPr>
            <a:r>
              <a:rPr lang="en-AU" baseline="0" dirty="0"/>
              <a:t>These steps are important </a:t>
            </a:r>
            <a:r>
              <a:rPr lang="en-AU" baseline="0" dirty="0" smtClean="0"/>
              <a:t>not only if there is suspicion </a:t>
            </a:r>
            <a:r>
              <a:rPr lang="en-AU" baseline="0" dirty="0"/>
              <a:t>of abuse but also to protect her from </a:t>
            </a:r>
            <a:r>
              <a:rPr lang="en-AU" baseline="0" dirty="0" smtClean="0"/>
              <a:t>abuse, </a:t>
            </a:r>
            <a:r>
              <a:rPr lang="en-AU" baseline="0" dirty="0"/>
              <a:t>as the behaviours make her more vulnerable to it. </a:t>
            </a:r>
            <a:r>
              <a:rPr lang="en-AU" baseline="0" dirty="0" smtClean="0"/>
              <a:t>These steps also protect the staff and ensure that difficult situations can be managed through the least restrictive </a:t>
            </a:r>
            <a:r>
              <a:rPr lang="en-AU" baseline="0" smtClean="0"/>
              <a:t>option. However </a:t>
            </a:r>
            <a:r>
              <a:rPr lang="en-AU" baseline="0" dirty="0" smtClean="0"/>
              <a:t>it comes at </a:t>
            </a:r>
            <a:r>
              <a:rPr lang="en-AU" baseline="0" dirty="0"/>
              <a:t>a cost. It’s not guaranteed that increased supports will be covered by NDIS and they certainly can’t increase them without approval of NDIA.</a:t>
            </a:r>
          </a:p>
          <a:p>
            <a:pPr marL="1543050" lvl="3" indent="-171450">
              <a:buFontTx/>
              <a:buChar char="-"/>
            </a:pPr>
            <a:r>
              <a:rPr lang="en-AU" baseline="0" dirty="0"/>
              <a:t>The group home manager could ask her planner to request an urgent change of circumstances review</a:t>
            </a:r>
          </a:p>
          <a:p>
            <a:pPr marL="1543050" lvl="3" indent="-171450">
              <a:buFontTx/>
              <a:buChar char="-"/>
            </a:pPr>
            <a:r>
              <a:rPr lang="en-AU" baseline="0" dirty="0"/>
              <a:t>They may ask the GP for a letter of support – if so, be aware that NDIS will only fund needs that pertain to her disability not medical problems. It can, however, mention her increased risk arising from the behavioural changes</a:t>
            </a:r>
          </a:p>
          <a:p>
            <a:pPr marL="1543050" lvl="3" indent="-171450">
              <a:buFontTx/>
              <a:buChar char="-"/>
            </a:pPr>
            <a:r>
              <a:rPr lang="en-AU" baseline="0" dirty="0"/>
              <a:t>Once a cause is identified, if that cause relates to Amelia’s disability then evidence of increased support needs is needed to fund them under the NDIS. This may require a Positive Behaviour support plan. </a:t>
            </a:r>
          </a:p>
          <a:p>
            <a:pPr marL="1543050" lvl="3" indent="-171450">
              <a:buFontTx/>
              <a:buChar char="-"/>
            </a:pPr>
            <a:r>
              <a:rPr lang="en-AU" baseline="0" dirty="0"/>
              <a:t>See the links in the handouts regarding supporting NDIS eligibility and plan reviews. 	</a:t>
            </a:r>
          </a:p>
          <a:p>
            <a:endParaRPr lang="en-AU" dirty="0"/>
          </a:p>
          <a:p>
            <a:endParaRPr lang="en-AU" dirty="0"/>
          </a:p>
          <a:p>
            <a:r>
              <a:rPr lang="en-AU" dirty="0"/>
              <a:t>Next steps?</a:t>
            </a:r>
          </a:p>
          <a:p>
            <a:pPr marL="171450" indent="-171450">
              <a:buFont typeface="Arial" panose="020B0604020202020204" pitchFamily="34" charset="0"/>
              <a:buChar char="•"/>
            </a:pPr>
            <a:r>
              <a:rPr lang="en-AU" dirty="0"/>
              <a:t>Gather</a:t>
            </a:r>
            <a:r>
              <a:rPr lang="en-AU" baseline="0" dirty="0"/>
              <a:t> more information. Questions to ask could include:</a:t>
            </a:r>
          </a:p>
          <a:p>
            <a:endParaRPr lang="en-AU" baseline="0" dirty="0"/>
          </a:p>
          <a:p>
            <a:pPr marL="0" indent="0">
              <a:buFont typeface="Arial" panose="020B0604020202020204" pitchFamily="34" charset="0"/>
              <a:buNone/>
            </a:pPr>
            <a:r>
              <a:rPr lang="en-AU" baseline="0" dirty="0"/>
              <a:t>	- has this ever happened before?</a:t>
            </a:r>
          </a:p>
          <a:p>
            <a:pPr marL="0" indent="0">
              <a:buFont typeface="Arial" panose="020B0604020202020204" pitchFamily="34" charset="0"/>
              <a:buNone/>
            </a:pPr>
            <a:r>
              <a:rPr lang="en-AU" baseline="0" dirty="0"/>
              <a:t>	- Were there any other changes around that time? Changes could be in Amelia’s:</a:t>
            </a:r>
          </a:p>
          <a:p>
            <a:pPr marL="2457450" lvl="5" indent="-171450">
              <a:buFontTx/>
              <a:buChar char="-"/>
            </a:pPr>
            <a:r>
              <a:rPr lang="en-AU" baseline="0" dirty="0"/>
              <a:t>health</a:t>
            </a:r>
          </a:p>
          <a:p>
            <a:pPr marL="2457450" lvl="5" indent="-171450">
              <a:buFontTx/>
              <a:buChar char="-"/>
            </a:pPr>
            <a:r>
              <a:rPr lang="en-AU" baseline="0" dirty="0"/>
              <a:t>medications</a:t>
            </a:r>
          </a:p>
          <a:p>
            <a:pPr marL="2457450" lvl="5" indent="-171450">
              <a:buFontTx/>
              <a:buChar char="-"/>
            </a:pPr>
            <a:r>
              <a:rPr lang="en-AU" baseline="0" dirty="0"/>
              <a:t>lifestyle and surroundings.</a:t>
            </a:r>
          </a:p>
          <a:p>
            <a:pPr marL="171450" lvl="0" indent="-171450">
              <a:buFontTx/>
              <a:buChar char="-"/>
            </a:pPr>
            <a:r>
              <a:rPr lang="en-AU" baseline="0" dirty="0"/>
              <a:t>Does she appear withdrawn? Irritable? </a:t>
            </a:r>
          </a:p>
          <a:p>
            <a:pPr marL="171450" lvl="0" indent="-171450">
              <a:buFontTx/>
              <a:buChar char="-"/>
            </a:pPr>
            <a:endParaRPr lang="en-AU" baseline="0" dirty="0"/>
          </a:p>
          <a:p>
            <a:pPr marL="0" lvl="0" indent="0">
              <a:buFontTx/>
              <a:buNone/>
            </a:pPr>
            <a:r>
              <a:rPr lang="en-AU" i="0" baseline="0" dirty="0"/>
              <a:t>In fact these questions were asked and the answer to all was no. </a:t>
            </a:r>
          </a:p>
        </p:txBody>
      </p:sp>
      <p:sp>
        <p:nvSpPr>
          <p:cNvPr id="4" name="Slide Number Placeholder 3"/>
          <p:cNvSpPr>
            <a:spLocks noGrp="1"/>
          </p:cNvSpPr>
          <p:nvPr>
            <p:ph type="sldNum" sz="quarter" idx="10"/>
          </p:nvPr>
        </p:nvSpPr>
        <p:spPr/>
        <p:txBody>
          <a:bodyPr/>
          <a:lstStyle/>
          <a:p>
            <a:fld id="{BE9163C6-BBF9-487A-BA36-3DF7C33AA6E7}" type="slidenum">
              <a:rPr lang="en-AU" smtClean="0"/>
              <a:t>22</a:t>
            </a:fld>
            <a:endParaRPr lang="en-AU" dirty="0"/>
          </a:p>
        </p:txBody>
      </p:sp>
    </p:spTree>
    <p:extLst>
      <p:ext uri="{BB962C8B-B14F-4D97-AF65-F5344CB8AC3E}">
        <p14:creationId xmlns:p14="http://schemas.microsoft.com/office/powerpoint/2010/main" val="1016076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t>S53P  Amelia – </a:t>
            </a:r>
            <a:r>
              <a:rPr lang="en-AU" b="1" baseline="0" dirty="0"/>
              <a:t>Longer GP - </a:t>
            </a:r>
            <a:r>
              <a:rPr lang="en-AU" b="1" dirty="0"/>
              <a:t>Comprehensive</a:t>
            </a:r>
            <a:r>
              <a:rPr lang="en-AU" b="1" baseline="0" dirty="0"/>
              <a:t>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r>
              <a:rPr lang="en-AU" b="1" baseline="0" dirty="0"/>
              <a:t>Suggested time: 2 minutes</a:t>
            </a:r>
          </a:p>
          <a:p>
            <a:endParaRPr lang="en-AU" baseline="0" dirty="0"/>
          </a:p>
          <a:p>
            <a:r>
              <a:rPr lang="en-AU" u="sng" baseline="0" dirty="0"/>
              <a:t>Notes:</a:t>
            </a:r>
          </a:p>
          <a:p>
            <a:pPr marL="171450" indent="-171450">
              <a:buFont typeface="Arial" panose="020B0604020202020204" pitchFamily="34" charset="0"/>
              <a:buChar char="•"/>
            </a:pPr>
            <a:r>
              <a:rPr lang="en-AU" baseline="0" dirty="0"/>
              <a:t>If you are running a longer workshop </a:t>
            </a:r>
            <a:r>
              <a:rPr lang="en-AU" baseline="0" dirty="0" smtClean="0"/>
              <a:t>(2 </a:t>
            </a:r>
            <a:r>
              <a:rPr lang="en-AU" baseline="0" dirty="0"/>
              <a:t>hours), you could ask participants to discuss what they would do for Amelia in the longer term and what allied health services she may benefit </a:t>
            </a:r>
            <a:r>
              <a:rPr lang="en-AU" baseline="0" dirty="0" smtClean="0"/>
              <a:t>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baseline="0" dirty="0" smtClean="0"/>
              <a:t>If the case of Kit has not been used in your workshop, you could introduce the use of the Comprehensive Health Assessment Program at the end of this slide, using slide S46P.</a:t>
            </a:r>
          </a:p>
          <a:p>
            <a:pPr marL="0" indent="0">
              <a:buFont typeface="Arial" panose="020B0604020202020204" pitchFamily="34" charset="0"/>
              <a:buNone/>
            </a:pPr>
            <a:r>
              <a:rPr lang="en-AU" baseline="0" dirty="0" smtClean="0"/>
              <a:t> </a:t>
            </a:r>
            <a:endParaRPr lang="en-AU" baseline="0" dirty="0"/>
          </a:p>
          <a:p>
            <a:endParaRPr lang="en-AU" baseline="0" dirty="0"/>
          </a:p>
          <a:p>
            <a:r>
              <a:rPr lang="en-AU" b="1" baseline="0" dirty="0" smtClean="0"/>
              <a:t>Key points:</a:t>
            </a:r>
            <a:endParaRPr lang="en-AU" b="1" baseline="0" dirty="0"/>
          </a:p>
          <a:p>
            <a:pPr marL="171450" indent="-171450">
              <a:buFont typeface="Arial" panose="020B0604020202020204" pitchFamily="34" charset="0"/>
              <a:buChar char="•"/>
            </a:pPr>
            <a:r>
              <a:rPr lang="en-AU" baseline="0" dirty="0"/>
              <a:t>Be mindful of the impact of trauma and the potential for medical trauma.</a:t>
            </a:r>
          </a:p>
          <a:p>
            <a:pPr marL="171450" indent="-171450">
              <a:buFont typeface="Arial" panose="020B0604020202020204" pitchFamily="34" charset="0"/>
              <a:buChar char="•"/>
            </a:pPr>
            <a:r>
              <a:rPr lang="en-AU" baseline="0" dirty="0"/>
              <a:t>It is reasonable to plan additional visits to allow the person to get to know you and vice versa</a:t>
            </a:r>
            <a:r>
              <a:rPr lang="en-AU"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Outcome: </a:t>
            </a:r>
            <a:r>
              <a:rPr lang="en-AU" i="1" baseline="0" dirty="0" smtClean="0"/>
              <a:t>In truth, Amelia had actually consulted numerous allied health professionals before she was brought to see a doctor. The eventual diagnosis was thrush. It was treated and all her behaviours resolved. </a:t>
            </a:r>
            <a:endParaRPr lang="en-AU" baseline="0" dirty="0" smtClean="0"/>
          </a:p>
          <a:p>
            <a:pPr marL="0" indent="0">
              <a:buFont typeface="Arial" panose="020B0604020202020204" pitchFamily="34" charset="0"/>
              <a:buNone/>
            </a:pPr>
            <a:endParaRPr lang="en-AU" baseline="0" dirty="0"/>
          </a:p>
          <a:p>
            <a:pPr marL="457200" lvl="1" indent="0">
              <a:buFontTx/>
              <a:buNone/>
            </a:pPr>
            <a:endParaRPr lang="en-AU" b="1" baseline="0" dirty="0"/>
          </a:p>
          <a:p>
            <a:pPr marL="0" lvl="0" indent="0">
              <a:buFontTx/>
              <a:buNone/>
            </a:pPr>
            <a:r>
              <a:rPr lang="en-AU" b="1" baseline="0" dirty="0" smtClean="0"/>
              <a:t>Optional script: </a:t>
            </a:r>
            <a:endParaRPr lang="en-AU" b="1" baseline="0" dirty="0"/>
          </a:p>
          <a:p>
            <a:endParaRPr lang="en-AU" b="1" baseline="0" dirty="0"/>
          </a:p>
          <a:p>
            <a:r>
              <a:rPr lang="en-AU" u="sng" baseline="0" dirty="0"/>
              <a:t>Can I see a show of hands</a:t>
            </a:r>
            <a:r>
              <a:rPr lang="en-AU" baseline="0" dirty="0"/>
              <a:t>:</a:t>
            </a:r>
          </a:p>
          <a:p>
            <a:endParaRPr lang="en-AU" baseline="0" dirty="0"/>
          </a:p>
          <a:p>
            <a:r>
              <a:rPr lang="en-AU" i="1" baseline="0" dirty="0"/>
              <a:t>- Who thinks a comprehensive assessment is indicated at this stage?</a:t>
            </a:r>
          </a:p>
          <a:p>
            <a:endParaRPr lang="en-AU" i="1" baseline="0" dirty="0"/>
          </a:p>
          <a:p>
            <a:r>
              <a:rPr lang="en-AU" i="1" baseline="0" dirty="0"/>
              <a:t>- Who thinks it is feasible or wise at this stage?</a:t>
            </a:r>
          </a:p>
          <a:p>
            <a:pPr marL="0" lvl="0" indent="0">
              <a:buFontTx/>
              <a:buNone/>
            </a:pPr>
            <a:endParaRPr lang="en-AU" baseline="0" dirty="0"/>
          </a:p>
          <a:p>
            <a:pPr marL="0" lvl="0" indent="0">
              <a:buFontTx/>
              <a:buNone/>
            </a:pPr>
            <a:r>
              <a:rPr lang="en-AU" baseline="0" dirty="0"/>
              <a:t>I see some of you hesitating. Given her prior trauma and the possibility of recent trauma a physical assessment would be very challenging and it may induce further trauma for Amelia if it were done before she felt comfortable. </a:t>
            </a:r>
          </a:p>
          <a:p>
            <a:pPr marL="0" lvl="0" indent="0">
              <a:buFontTx/>
              <a:buNone/>
            </a:pPr>
            <a:endParaRPr lang="en-AU" baseline="0" dirty="0"/>
          </a:p>
          <a:p>
            <a:pPr marL="0" lvl="0" indent="0">
              <a:buFontTx/>
              <a:buNone/>
            </a:pPr>
            <a:r>
              <a:rPr lang="en-AU" baseline="0" dirty="0" smtClean="0"/>
              <a:t>Remember, this is her </a:t>
            </a:r>
            <a:r>
              <a:rPr lang="en-AU" baseline="0" dirty="0"/>
              <a:t>first visit. So, you don’t know each other yet. </a:t>
            </a:r>
          </a:p>
          <a:p>
            <a:pPr marL="0" lvl="0" indent="0">
              <a:buFontTx/>
              <a:buNone/>
            </a:pPr>
            <a:endParaRPr lang="en-AU" baseline="0" dirty="0"/>
          </a:p>
          <a:p>
            <a:pPr marL="0" lvl="0" indent="0">
              <a:buFontTx/>
              <a:buNone/>
            </a:pPr>
            <a:r>
              <a:rPr lang="en-AU" baseline="0" dirty="0" smtClean="0"/>
              <a:t>Instead, ask </a:t>
            </a:r>
            <a:r>
              <a:rPr lang="en-AU" baseline="0" dirty="0"/>
              <a:t>her mum and the group home staff to arrange repeat visits with Amelia to build rapport and trust. It is reasonable to do this. It also gives you a chance to learn about how Amelia </a:t>
            </a:r>
            <a:r>
              <a:rPr lang="en-AU" baseline="0" dirty="0" smtClean="0"/>
              <a:t>communicates. </a:t>
            </a:r>
            <a:r>
              <a:rPr lang="en-AU" baseline="0" dirty="0"/>
              <a:t>And </a:t>
            </a:r>
            <a:r>
              <a:rPr lang="en-AU" baseline="0" dirty="0" smtClean="0"/>
              <a:t>ask how </a:t>
            </a:r>
            <a:r>
              <a:rPr lang="en-AU" baseline="0" dirty="0"/>
              <a:t>she went with physical health checks with her last GP. </a:t>
            </a:r>
          </a:p>
          <a:p>
            <a:pPr marL="171450" lvl="0" indent="-171450">
              <a:buFontTx/>
              <a:buChar char="-"/>
            </a:pPr>
            <a:endParaRPr lang="en-AU" baseline="0" dirty="0"/>
          </a:p>
          <a:p>
            <a:pPr marL="171450" lvl="0" indent="-171450">
              <a:buFontTx/>
              <a:buChar char="-"/>
            </a:pPr>
            <a:endParaRPr lang="en-AU" baseline="0" dirty="0"/>
          </a:p>
          <a:p>
            <a:pPr marL="0" lvl="0" indent="0">
              <a:buFontTx/>
              <a:buNone/>
            </a:pPr>
            <a:r>
              <a:rPr lang="en-AU" i="0" u="sng" baseline="0" dirty="0"/>
              <a:t>What else can you do</a:t>
            </a:r>
            <a:r>
              <a:rPr lang="en-AU" i="0" baseline="0" dirty="0"/>
              <a:t>?</a:t>
            </a:r>
          </a:p>
          <a:p>
            <a:pPr marL="171450" lvl="0" indent="-171450">
              <a:buFontTx/>
              <a:buChar char="-"/>
            </a:pPr>
            <a:r>
              <a:rPr lang="en-AU" i="0" baseline="0" dirty="0"/>
              <a:t>You can ask staff to track her diet, menstrual cycles and discharge, mood, any other behaviours </a:t>
            </a:r>
          </a:p>
          <a:p>
            <a:pPr marL="171450" lvl="0" indent="-171450">
              <a:buFontTx/>
              <a:buChar char="-"/>
            </a:pPr>
            <a:endParaRPr lang="en-AU" i="0" baseline="0" dirty="0"/>
          </a:p>
          <a:p>
            <a:pPr marL="171450" lvl="0" indent="-171450">
              <a:buFontTx/>
              <a:buChar char="-"/>
            </a:pPr>
            <a:r>
              <a:rPr lang="en-AU" i="0" baseline="0" dirty="0"/>
              <a:t>Conduct a full file </a:t>
            </a:r>
            <a:r>
              <a:rPr lang="en-AU" i="0" baseline="0" dirty="0" smtClean="0"/>
              <a:t>review. Why</a:t>
            </a:r>
            <a:r>
              <a:rPr lang="en-AU" i="0" baseline="0" dirty="0"/>
              <a:t>? </a:t>
            </a:r>
          </a:p>
          <a:p>
            <a:pPr marL="1085850" lvl="2" indent="-171450">
              <a:buFontTx/>
              <a:buChar char="-"/>
            </a:pPr>
            <a:r>
              <a:rPr lang="en-AU" i="0" baseline="0" dirty="0"/>
              <a:t>She is a new patient,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AU" i="0" baseline="0" dirty="0" smtClean="0"/>
              <a:t>It allows </a:t>
            </a:r>
            <a:r>
              <a:rPr lang="en-AU" i="0" baseline="0" dirty="0"/>
              <a:t>you to track her history of recent assessments, dental care </a:t>
            </a:r>
            <a:r>
              <a:rPr lang="en-AU" i="0" baseline="0" dirty="0" smtClean="0"/>
              <a:t>etc.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endParaRPr lang="en-AU" i="0" baseline="0" dirty="0"/>
          </a:p>
          <a:p>
            <a:pPr marL="171450" lvl="0" indent="-171450">
              <a:buFontTx/>
              <a:buChar char="-"/>
            </a:pPr>
            <a:r>
              <a:rPr lang="en-AU" i="0" baseline="0" dirty="0" smtClean="0"/>
              <a:t>Liaise </a:t>
            </a:r>
            <a:r>
              <a:rPr lang="en-AU" i="0" baseline="0" dirty="0"/>
              <a:t>with her neurologist and find out how long since her last review there.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i="0" baseline="0" dirty="0" smtClean="0"/>
              <a:t>If indicated, ask a local pharmacist to visit her Group home to conduct a medication review - there is a Medicare item for this. </a:t>
            </a:r>
          </a:p>
          <a:p>
            <a:pPr marL="171450" lvl="0" indent="-171450">
              <a:buFontTx/>
              <a:buChar char="-"/>
            </a:pPr>
            <a:endParaRPr lang="en-AU" i="0" baseline="0" dirty="0"/>
          </a:p>
          <a:p>
            <a:pPr marL="0" lvl="0" indent="0">
              <a:buFontTx/>
              <a:buNone/>
            </a:pPr>
            <a:r>
              <a:rPr lang="en-AU" i="0" u="sng" baseline="0" dirty="0"/>
              <a:t>In the longer term</a:t>
            </a:r>
            <a:r>
              <a:rPr lang="en-AU" i="0" baseline="0" dirty="0"/>
              <a:t>, it would be useful to discuss:</a:t>
            </a:r>
          </a:p>
          <a:p>
            <a:pPr marL="628650" lvl="1" indent="-171450">
              <a:buFontTx/>
              <a:buChar char="-"/>
            </a:pPr>
            <a:r>
              <a:rPr lang="en-AU" i="0" baseline="0" dirty="0"/>
              <a:t>Allied health services that may benefit Amelia. For example, a speech therapist may work with her to enhance her communication systems and/or train her support workers to understand her communication better; physiotherapy and OT as she has cerebral palsy, exercise physiologist, too. Some of these services could be added to her NDIS plan at the next review. </a:t>
            </a:r>
          </a:p>
          <a:p>
            <a:pPr marL="628650" lvl="1" indent="-171450">
              <a:buFontTx/>
              <a:buChar char="-"/>
            </a:pPr>
            <a:r>
              <a:rPr lang="en-AU" i="0" baseline="0" dirty="0"/>
              <a:t>Preventative health including cancer screening checks. </a:t>
            </a:r>
          </a:p>
          <a:p>
            <a:pPr marL="1085850" lvl="2" indent="-171450">
              <a:buFontTx/>
              <a:buChar char="-"/>
            </a:pPr>
            <a:r>
              <a:rPr lang="en-AU" b="0" i="0" baseline="0" dirty="0" smtClean="0"/>
              <a:t>The </a:t>
            </a:r>
            <a:r>
              <a:rPr lang="en-AU" b="0" i="0" baseline="0" dirty="0"/>
              <a:t>Comprehensive Health Assessment Program prompts all the preventative health care checks for a person’s age. </a:t>
            </a:r>
          </a:p>
          <a:p>
            <a:pPr marL="457200" lvl="1" indent="0">
              <a:buFontTx/>
              <a:buNone/>
            </a:pPr>
            <a:endParaRPr lang="en-AU"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baseline="0" dirty="0" smtClean="0"/>
              <a:t>In truth, Amelia had actually consulted numerous allied health professionals before she was brought to see a doctor. The eventual diagnosis was thrush. It was treated and all her behaviours resolved. </a:t>
            </a:r>
            <a:endParaRPr lang="en-AU" baseline="0" dirty="0" smtClean="0"/>
          </a:p>
          <a:p>
            <a:pPr marL="0" lvl="0" indent="0">
              <a:buFontTx/>
              <a:buNone/>
            </a:pPr>
            <a:endParaRPr lang="en-AU" i="1" baseline="0" dirty="0"/>
          </a:p>
        </p:txBody>
      </p:sp>
      <p:sp>
        <p:nvSpPr>
          <p:cNvPr id="4" name="Slide Number Placeholder 3"/>
          <p:cNvSpPr>
            <a:spLocks noGrp="1"/>
          </p:cNvSpPr>
          <p:nvPr>
            <p:ph type="sldNum" sz="quarter" idx="10"/>
          </p:nvPr>
        </p:nvSpPr>
        <p:spPr/>
        <p:txBody>
          <a:bodyPr/>
          <a:lstStyle/>
          <a:p>
            <a:fld id="{BE9163C6-BBF9-487A-BA36-3DF7C33AA6E7}" type="slidenum">
              <a:rPr lang="en-AU" smtClean="0"/>
              <a:t>23</a:t>
            </a:fld>
            <a:endParaRPr lang="en-AU" dirty="0"/>
          </a:p>
        </p:txBody>
      </p:sp>
    </p:spTree>
    <p:extLst>
      <p:ext uri="{BB962C8B-B14F-4D97-AF65-F5344CB8AC3E}">
        <p14:creationId xmlns:p14="http://schemas.microsoft.com/office/powerpoint/2010/main" val="4228002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t>S54P  </a:t>
            </a:r>
            <a:r>
              <a:rPr lang="en-AU" b="1" baseline="0" dirty="0"/>
              <a:t>Amelia – Longer GP workshop – Further reflections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a:t>Suggested time: 2 minutes</a:t>
            </a:r>
          </a:p>
          <a:p>
            <a:endParaRPr lang="en-AU" baseline="0" dirty="0"/>
          </a:p>
          <a:p>
            <a:r>
              <a:rPr lang="en-AU" u="sng" baseline="0" dirty="0"/>
              <a:t>Notes:</a:t>
            </a:r>
          </a:p>
          <a:p>
            <a:pPr marL="171450" indent="-171450">
              <a:buFont typeface="Arial" panose="020B0604020202020204" pitchFamily="34" charset="0"/>
              <a:buChar char="•"/>
            </a:pPr>
            <a:r>
              <a:rPr lang="en-AU" baseline="0" dirty="0"/>
              <a:t>Even though Amelia’s case turned out to have a physical cause, be sure to validate of all the suggestions made by participants. There were </a:t>
            </a:r>
            <a:r>
              <a:rPr lang="en-AU" baseline="0" dirty="0" smtClean="0"/>
              <a:t>many possibilities which could have been the </a:t>
            </a:r>
            <a:r>
              <a:rPr lang="en-AU" baseline="0" dirty="0"/>
              <a:t>eventual diagnosis. The point is to investigate, thoroughly and cautiously. </a:t>
            </a:r>
            <a:endParaRPr lang="en-AU" baseline="0" dirty="0" smtClean="0"/>
          </a:p>
          <a:p>
            <a:pPr marL="171450" indent="-171450">
              <a:buFont typeface="Arial" panose="020B0604020202020204" pitchFamily="34" charset="0"/>
              <a:buChar char="•"/>
            </a:pPr>
            <a:r>
              <a:rPr lang="en-AU" baseline="0" dirty="0" smtClean="0"/>
              <a:t>Include the text in italics to give the outcome of the case.</a:t>
            </a:r>
            <a:endParaRPr lang="en-AU" baseline="0" dirty="0"/>
          </a:p>
          <a:p>
            <a:pPr marL="171450" indent="-171450">
              <a:buFont typeface="Arial" panose="020B0604020202020204" pitchFamily="34" charset="0"/>
              <a:buChar char="•"/>
            </a:pPr>
            <a:r>
              <a:rPr lang="en-AU" baseline="0" dirty="0"/>
              <a:t>This slide contains </a:t>
            </a:r>
            <a:r>
              <a:rPr lang="en-AU" baseline="0" dirty="0" smtClean="0"/>
              <a:t>animations.</a:t>
            </a:r>
          </a:p>
          <a:p>
            <a:pPr marL="0" indent="0">
              <a:buFont typeface="Arial" panose="020B0604020202020204" pitchFamily="34" charset="0"/>
              <a:buNone/>
            </a:pPr>
            <a:endParaRPr lang="en-AU" baseline="0" dirty="0"/>
          </a:p>
          <a:p>
            <a:r>
              <a:rPr lang="en-AU" sz="1200" b="1" kern="1200" dirty="0">
                <a:solidFill>
                  <a:schemeClr val="tx1"/>
                </a:solidFill>
                <a:effectLst/>
                <a:latin typeface="+mn-lt"/>
                <a:ea typeface="+mn-ea"/>
                <a:cs typeface="+mn-cs"/>
              </a:rPr>
              <a:t>Key points:</a:t>
            </a:r>
          </a:p>
          <a:p>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baseline="0" dirty="0" smtClean="0"/>
              <a:t>Amelia’s case is very complex.</a:t>
            </a:r>
          </a:p>
          <a:p>
            <a:pPr marL="628650" lvl="1" indent="-171450">
              <a:buFont typeface="Arial" panose="020B0604020202020204" pitchFamily="34" charset="0"/>
              <a:buChar char="•"/>
            </a:pPr>
            <a:r>
              <a:rPr lang="en-AU" baseline="0" dirty="0" smtClean="0"/>
              <a:t>Appropriate to take a while to work through what to do.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a:t>
            </a:r>
            <a:r>
              <a:rPr lang="en-AU" sz="1200" kern="1200" dirty="0">
                <a:solidFill>
                  <a:schemeClr val="tx1"/>
                </a:solidFill>
                <a:effectLst/>
                <a:latin typeface="+mn-lt"/>
                <a:ea typeface="+mn-ea"/>
                <a:cs typeface="+mn-cs"/>
              </a:rPr>
              <a:t>change in behaviour should be assessed in order of: physical, mental health, social/environment and behaviour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Importance of being trauma-aware before doing invasive tests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Sometimes sedation is needed to assess – if so arrange other needed tests</a:t>
            </a:r>
            <a:r>
              <a:rPr lang="en-AU" sz="1200" kern="1200" dirty="0" smtClean="0">
                <a:solidFill>
                  <a:schemeClr val="tx1"/>
                </a:solidFill>
                <a:effectLst/>
                <a:latin typeface="+mn-lt"/>
                <a:ea typeface="+mn-ea"/>
                <a:cs typeface="+mn-cs"/>
              </a:rPr>
              <a:t>.</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lvl="0" indent="0">
              <a:buFontTx/>
              <a:buNone/>
            </a:pPr>
            <a:endParaRPr lang="en-AU" i="1" baseline="0" dirty="0"/>
          </a:p>
          <a:p>
            <a:pPr marL="0" lvl="0" indent="0">
              <a:buFontTx/>
              <a:buNone/>
            </a:pPr>
            <a:endParaRPr lang="en-AU" i="1" baseline="0" dirty="0"/>
          </a:p>
          <a:p>
            <a:r>
              <a:rPr lang="en-AU" b="1" baseline="0" dirty="0" smtClean="0"/>
              <a:t>Optional script:</a:t>
            </a:r>
            <a:endParaRPr lang="en-AU" b="1" baseline="0" dirty="0"/>
          </a:p>
          <a:p>
            <a:endParaRPr lang="en-AU" baseline="0" dirty="0"/>
          </a:p>
          <a:p>
            <a:pPr marL="0" indent="0">
              <a:buFont typeface="Arial" panose="020B0604020202020204" pitchFamily="34" charset="0"/>
              <a:buNone/>
            </a:pPr>
            <a:r>
              <a:rPr lang="en-AU" baseline="0" dirty="0"/>
              <a:t>Amelia’s case is very complex.</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It is appropriate that it takes a while to work </a:t>
            </a:r>
            <a:r>
              <a:rPr lang="en-AU" baseline="0" dirty="0" smtClean="0"/>
              <a:t>through </a:t>
            </a:r>
            <a:r>
              <a:rPr lang="en-AU" baseline="0" dirty="0"/>
              <a:t>what to </a:t>
            </a:r>
            <a:r>
              <a:rPr lang="en-AU" baseline="0" dirty="0" smtClean="0"/>
              <a:t>do. It </a:t>
            </a:r>
            <a:r>
              <a:rPr lang="en-AU" baseline="0" dirty="0"/>
              <a:t>is NOT straightforward. </a:t>
            </a:r>
            <a:r>
              <a:rPr lang="en-AU" i="1" baseline="0" dirty="0"/>
              <a:t>Recognising</a:t>
            </a:r>
            <a:r>
              <a:rPr lang="en-AU" baseline="0" dirty="0"/>
              <a:t> that complexity and the impact of trauma on a medical assessment is exactly the sort of </a:t>
            </a:r>
            <a:r>
              <a:rPr lang="en-AU" i="0" baseline="0" dirty="0"/>
              <a:t>skill that is needed. </a:t>
            </a:r>
          </a:p>
          <a:p>
            <a:pPr marL="0" indent="0">
              <a:buFont typeface="Arial" panose="020B0604020202020204" pitchFamily="34" charset="0"/>
              <a:buNone/>
            </a:pPr>
            <a:endParaRPr lang="en-AU" i="0" baseline="0" dirty="0"/>
          </a:p>
          <a:p>
            <a:pPr marL="0" lvl="0" indent="0">
              <a:buFont typeface="Arial" panose="020B0604020202020204" pitchFamily="34" charset="0"/>
              <a:buNone/>
            </a:pPr>
            <a:r>
              <a:rPr lang="en-AU" i="0" baseline="0" dirty="0"/>
              <a:t>[if the group made suggestions] Lots of great suggestions have come </a:t>
            </a:r>
            <a:r>
              <a:rPr lang="en-AU" i="0" baseline="0" dirty="0" smtClean="0"/>
              <a:t>up about adjustments to standard practice, such </a:t>
            </a:r>
            <a:r>
              <a:rPr lang="en-AU" i="0" baseline="0" dirty="0"/>
              <a:t>as booking multiple visits, liaising with the Group home manager and with Amelia’s </a:t>
            </a:r>
            <a:r>
              <a:rPr lang="en-AU" i="0" baseline="0" dirty="0" smtClean="0"/>
              <a:t>mother for information, </a:t>
            </a:r>
            <a:r>
              <a:rPr lang="en-AU" i="0" baseline="0" dirty="0"/>
              <a:t>and doing a </a:t>
            </a:r>
            <a:r>
              <a:rPr lang="en-AU" i="0" baseline="0" dirty="0" smtClean="0"/>
              <a:t>file review.</a:t>
            </a:r>
            <a:endParaRPr lang="en-AU" i="0" baseline="0" dirty="0"/>
          </a:p>
          <a:p>
            <a:pPr marL="0" lvl="0" indent="0">
              <a:buFont typeface="Arial" panose="020B0604020202020204" pitchFamily="34" charset="0"/>
              <a:buNone/>
            </a:pPr>
            <a:endParaRPr lang="en-AU"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baseline="0" dirty="0" smtClean="0"/>
              <a:t>Another potential </a:t>
            </a:r>
            <a:r>
              <a:rPr lang="en-AU" i="0" baseline="0" dirty="0"/>
              <a:t>adjustment is </a:t>
            </a:r>
            <a:r>
              <a:rPr lang="en-AU" i="0" baseline="0" dirty="0" smtClean="0"/>
              <a:t>looking for opportunities in </a:t>
            </a:r>
            <a:r>
              <a:rPr lang="en-AU" i="0" baseline="0" dirty="0"/>
              <a:t>the event the general anaesthetic is required </a:t>
            </a:r>
            <a:r>
              <a:rPr lang="en-AU" i="0" baseline="0" dirty="0" smtClean="0"/>
              <a:t>to investigate, </a:t>
            </a:r>
            <a:r>
              <a:rPr lang="en-AU" i="0" baseline="0" dirty="0"/>
              <a:t>because if that’s to happen, you want to take advantage </a:t>
            </a:r>
            <a:r>
              <a:rPr lang="en-AU" i="0" baseline="0" dirty="0" smtClean="0"/>
              <a:t>of it to get as many checks done as possible. The file review we talked about will identify other things to assess or manage at the same time, such as preventative cancer screening checks; dental </a:t>
            </a:r>
            <a:r>
              <a:rPr lang="en-AU" i="0" baseline="0" dirty="0"/>
              <a:t>checks and cleaning; vaccinations; blood tests. </a:t>
            </a:r>
            <a:endParaRPr lang="en-AU"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i="0" baseline="0" dirty="0" smtClean="0"/>
              <a:t>We </a:t>
            </a:r>
            <a:r>
              <a:rPr lang="en-AU" i="0" baseline="0" dirty="0"/>
              <a:t>have included in the handouts </a:t>
            </a:r>
            <a:r>
              <a:rPr lang="en-AU" i="0" baseline="0" dirty="0" smtClean="0"/>
              <a:t>information </a:t>
            </a:r>
            <a:r>
              <a:rPr lang="en-AU" i="0" baseline="0" dirty="0"/>
              <a:t>about such opportunistic investigations</a:t>
            </a:r>
            <a:r>
              <a:rPr lang="en-AU" i="0" baseline="0" dirty="0" smtClean="0"/>
              <a:t>. It involves liaising with clinicians at the hospital but often a physician from an adult rehab unit will be able to direct this. The </a:t>
            </a:r>
            <a:r>
              <a:rPr lang="en-AU" i="0" baseline="0" dirty="0"/>
              <a:t>other thing that a GP can do is provide the person, or their supporters, with a general bloods form that has the standard full blood count and full metabolic panel on it, as well as anything else you’d like to check based on their risk factors. </a:t>
            </a:r>
            <a:r>
              <a:rPr lang="en-AU" i="0" baseline="0" dirty="0" smtClean="0"/>
              <a:t>You can also simply do this in a letter. And </a:t>
            </a:r>
            <a:r>
              <a:rPr lang="en-AU" i="0" baseline="0" dirty="0"/>
              <a:t>they can just keep that on file and if the person needs a blood test for any reason, like they have an accident and go to hospital, or if a specialist wants something, then it can all be done in one blood draw. </a:t>
            </a:r>
            <a:endParaRPr lang="en-AU" i="0" baseline="0" dirty="0" smtClean="0"/>
          </a:p>
          <a:p>
            <a:endParaRPr lang="en-AU" i="1" baseline="0" dirty="0" smtClean="0"/>
          </a:p>
          <a:p>
            <a:endParaRPr lang="en-AU" baseline="0" dirty="0"/>
          </a:p>
          <a:p>
            <a:r>
              <a:rPr lang="en-AU" baseline="0" dirty="0" smtClean="0"/>
              <a:t>Even though Amelia had thrush, </a:t>
            </a:r>
            <a:r>
              <a:rPr lang="en-AU" baseline="0" dirty="0"/>
              <a:t>any number of the suggested diagnoses could have been the answer. The key point here is to follow a thorough strategy so as not to miss things. </a:t>
            </a:r>
            <a:r>
              <a:rPr lang="en-AU" b="1" i="1" baseline="0" dirty="0"/>
              <a:t>Always</a:t>
            </a:r>
            <a:r>
              <a:rPr lang="en-AU" baseline="0" dirty="0"/>
              <a:t> look at physical then mental health and then environmental explanations for a change in behaviour. No matter the history - </a:t>
            </a:r>
            <a:r>
              <a:rPr lang="en-AU" b="1" i="1" baseline="0" dirty="0"/>
              <a:t>always</a:t>
            </a:r>
            <a:r>
              <a:rPr lang="en-AU" baseline="0" dirty="0"/>
              <a:t> look for evidence of medical issues first. </a:t>
            </a:r>
          </a:p>
          <a:p>
            <a:pPr marL="171450" indent="-171450">
              <a:buFont typeface="Arial" panose="020B0604020202020204" pitchFamily="34" charset="0"/>
              <a:buChar char="•"/>
            </a:pPr>
            <a:endParaRPr lang="en-AU" baseline="0" dirty="0"/>
          </a:p>
        </p:txBody>
      </p:sp>
      <p:sp>
        <p:nvSpPr>
          <p:cNvPr id="4" name="Slide Number Placeholder 3"/>
          <p:cNvSpPr>
            <a:spLocks noGrp="1"/>
          </p:cNvSpPr>
          <p:nvPr>
            <p:ph type="sldNum" sz="quarter" idx="10"/>
          </p:nvPr>
        </p:nvSpPr>
        <p:spPr/>
        <p:txBody>
          <a:bodyPr/>
          <a:lstStyle/>
          <a:p>
            <a:fld id="{BE9163C6-BBF9-487A-BA36-3DF7C33AA6E7}" type="slidenum">
              <a:rPr lang="en-AU" smtClean="0"/>
              <a:t>24</a:t>
            </a:fld>
            <a:endParaRPr lang="en-AU" dirty="0"/>
          </a:p>
        </p:txBody>
      </p:sp>
    </p:spTree>
    <p:extLst>
      <p:ext uri="{BB962C8B-B14F-4D97-AF65-F5344CB8AC3E}">
        <p14:creationId xmlns:p14="http://schemas.microsoft.com/office/powerpoint/2010/main" val="1709635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t>S56P  Amir - </a:t>
            </a:r>
            <a:r>
              <a:rPr lang="en-AU" b="1" baseline="0" dirty="0"/>
              <a:t>Longer GP or GP Express workshop</a:t>
            </a: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Suggested</a:t>
            </a:r>
            <a:r>
              <a:rPr lang="en-AU" b="1" baseline="0" dirty="0"/>
              <a:t> time: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u="sng"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Read the case study</a:t>
            </a:r>
            <a:r>
              <a:rPr lang="en-AU" baseline="0" dirty="0"/>
              <a:t> </a:t>
            </a:r>
            <a:r>
              <a:rPr lang="en-AU" baseline="0" dirty="0" smtClean="0"/>
              <a:t>as it is written.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See the appendix to the Training guide for detailed information about this case and the clinical and practical points it highlights, including appropriate reasonable adjustments. </a:t>
            </a:r>
            <a:endParaRPr lang="en-AU"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dirty="0">
                <a:solidFill>
                  <a:schemeClr val="tx1"/>
                </a:solidFill>
                <a:effectLst/>
                <a:latin typeface="+mn-lt"/>
                <a:ea typeface="+mn-ea"/>
                <a:cs typeface="+mn-cs"/>
              </a:rPr>
              <a:t>Risperidone is an anti-psychotic and when</a:t>
            </a:r>
            <a:r>
              <a:rPr lang="en-AU" sz="1200" i="0" kern="1200" baseline="0" dirty="0">
                <a:solidFill>
                  <a:schemeClr val="tx1"/>
                </a:solidFill>
                <a:effectLst/>
                <a:latin typeface="+mn-lt"/>
                <a:ea typeface="+mn-ea"/>
                <a:cs typeface="+mn-cs"/>
              </a:rPr>
              <a:t> prescribed for behaviours of concern it is considered a restrictive practice. Appetite stimulation and weight gain is a major side effect. 3 mg is quite a high dose for someone who is underweight. </a:t>
            </a:r>
            <a:endParaRPr lang="en-AU" sz="120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baseline="0" dirty="0" err="1" smtClean="0">
                <a:solidFill>
                  <a:schemeClr val="tx1"/>
                </a:solidFill>
                <a:effectLst/>
                <a:latin typeface="+mn-lt"/>
                <a:ea typeface="+mn-ea"/>
                <a:cs typeface="+mn-cs"/>
              </a:rPr>
              <a:t>Tegretol</a:t>
            </a:r>
            <a:r>
              <a:rPr lang="en-AU" sz="1200" i="0" kern="1200" baseline="0" dirty="0" smtClean="0">
                <a:solidFill>
                  <a:schemeClr val="tx1"/>
                </a:solidFill>
                <a:effectLst/>
                <a:latin typeface="+mn-lt"/>
                <a:ea typeface="+mn-ea"/>
                <a:cs typeface="+mn-cs"/>
              </a:rPr>
              <a:t> is an anti-epileptic drug that interacts with a number of other drugs.</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Suggested script:</a:t>
            </a: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sz="1200" i="1" kern="1200" dirty="0" smtClean="0">
                <a:solidFill>
                  <a:schemeClr val="tx1"/>
                </a:solidFill>
                <a:effectLst/>
                <a:latin typeface="+mn-lt"/>
                <a:ea typeface="+mn-ea"/>
                <a:cs typeface="+mn-cs"/>
              </a:rPr>
              <a:t>Amir is a 19 year old man who enjoys walks and spending time with his family. He moved to a group home 8 months ago. He visits his family’s farm one weekend a month. </a:t>
            </a:r>
          </a:p>
          <a:p>
            <a:r>
              <a:rPr lang="en-AU" sz="1200" i="1" kern="1200" dirty="0" smtClean="0">
                <a:solidFill>
                  <a:schemeClr val="tx1"/>
                </a:solidFill>
                <a:effectLst/>
                <a:latin typeface="+mn-lt"/>
                <a:ea typeface="+mn-ea"/>
                <a:cs typeface="+mn-cs"/>
              </a:rPr>
              <a:t> </a:t>
            </a:r>
          </a:p>
          <a:p>
            <a:r>
              <a:rPr lang="en-AU" sz="1200" i="1" kern="1200" dirty="0" smtClean="0">
                <a:solidFill>
                  <a:schemeClr val="tx1"/>
                </a:solidFill>
                <a:effectLst/>
                <a:latin typeface="+mn-lt"/>
                <a:ea typeface="+mn-ea"/>
                <a:cs typeface="+mn-cs"/>
              </a:rPr>
              <a:t>He has an intellectual disability in the moderate range. He needs support in many areas, including for planning his activities, as well as some more complex self-care activities such as shaving. Amir has no speech - he communicates through basic sign language. </a:t>
            </a:r>
          </a:p>
          <a:p>
            <a:r>
              <a:rPr lang="en-AU" sz="1200" i="1" kern="1200" dirty="0" smtClean="0">
                <a:solidFill>
                  <a:schemeClr val="tx1"/>
                </a:solidFill>
                <a:effectLst/>
                <a:latin typeface="+mn-lt"/>
                <a:ea typeface="+mn-ea"/>
                <a:cs typeface="+mn-cs"/>
              </a:rPr>
              <a:t> </a:t>
            </a:r>
          </a:p>
          <a:p>
            <a:r>
              <a:rPr lang="en-AU" sz="1200" i="1" kern="1200" dirty="0" smtClean="0">
                <a:solidFill>
                  <a:schemeClr val="tx1"/>
                </a:solidFill>
                <a:effectLst/>
                <a:latin typeface="+mn-lt"/>
                <a:ea typeface="+mn-ea"/>
                <a:cs typeface="+mn-cs"/>
              </a:rPr>
              <a:t>Amir attended a special education school where his parents report he received excellent support. The transition to post-school options was difficult and he often refused to go. This was a reason for his move into residential care. He still frequently refuses to attend the program and on these days he spends most of the day on his bed watching TV. </a:t>
            </a:r>
          </a:p>
          <a:p>
            <a:r>
              <a:rPr lang="en-AU" sz="1200" i="1" kern="1200" dirty="0" smtClean="0">
                <a:solidFill>
                  <a:schemeClr val="tx1"/>
                </a:solidFill>
                <a:effectLst/>
                <a:latin typeface="+mn-lt"/>
                <a:ea typeface="+mn-ea"/>
                <a:cs typeface="+mn-cs"/>
              </a:rPr>
              <a:t> </a:t>
            </a:r>
          </a:p>
          <a:p>
            <a:r>
              <a:rPr lang="en-AU" sz="1200" i="1" kern="1200" dirty="0" smtClean="0">
                <a:solidFill>
                  <a:schemeClr val="tx1"/>
                </a:solidFill>
                <a:effectLst/>
                <a:latin typeface="+mn-lt"/>
                <a:ea typeface="+mn-ea"/>
                <a:cs typeface="+mn-cs"/>
              </a:rPr>
              <a:t>Most of Amir’s health care to date has been provided by a developmental paediatrician, who has liaised with a paediatric neurologist and more recently a child and adolescent psychiatrist. As a result, Amir has only seen you sporadically. He previously accessed some allied health services through the children’s hospital but now he has transitioned out of the children’s services. He still sees his psychiatrist 3 times a year and neurologist biannually. </a:t>
            </a:r>
          </a:p>
          <a:p>
            <a:r>
              <a:rPr lang="en-AU" sz="1200" i="1" kern="1200" dirty="0" smtClean="0">
                <a:solidFill>
                  <a:schemeClr val="tx1"/>
                </a:solidFill>
                <a:effectLst/>
                <a:latin typeface="+mn-lt"/>
                <a:ea typeface="+mn-ea"/>
                <a:cs typeface="+mn-cs"/>
              </a:rPr>
              <a:t> </a:t>
            </a:r>
          </a:p>
          <a:p>
            <a:r>
              <a:rPr lang="en-AU" sz="1200" i="1" kern="1200" dirty="0" smtClean="0">
                <a:solidFill>
                  <a:schemeClr val="tx1"/>
                </a:solidFill>
                <a:effectLst/>
                <a:latin typeface="+mn-lt"/>
                <a:ea typeface="+mn-ea"/>
                <a:cs typeface="+mn-cs"/>
              </a:rPr>
              <a:t>Amir’s medical history includes Epilepsy, which appears to be well controlled using </a:t>
            </a:r>
            <a:r>
              <a:rPr lang="en-AU" sz="1200" i="1" kern="1200" dirty="0" err="1" smtClean="0">
                <a:solidFill>
                  <a:schemeClr val="tx1"/>
                </a:solidFill>
                <a:effectLst/>
                <a:latin typeface="+mn-lt"/>
                <a:ea typeface="+mn-ea"/>
                <a:cs typeface="+mn-cs"/>
              </a:rPr>
              <a:t>Tegretol</a:t>
            </a:r>
            <a:r>
              <a:rPr lang="en-AU" sz="1200" i="1" kern="1200" dirty="0" smtClean="0">
                <a:solidFill>
                  <a:schemeClr val="tx1"/>
                </a:solidFill>
                <a:effectLst/>
                <a:latin typeface="+mn-lt"/>
                <a:ea typeface="+mn-ea"/>
                <a:cs typeface="+mn-cs"/>
              </a:rPr>
              <a:t>. His parents made the appointment and asked group home staff to bring him to see you because he has been refusing to eat for 3 weeks. </a:t>
            </a:r>
          </a:p>
          <a:p>
            <a:r>
              <a:rPr lang="en-AU" sz="1200" i="1" kern="1200" dirty="0" smtClean="0">
                <a:solidFill>
                  <a:schemeClr val="tx1"/>
                </a:solidFill>
                <a:effectLst/>
                <a:latin typeface="+mn-lt"/>
                <a:ea typeface="+mn-ea"/>
                <a:cs typeface="+mn-cs"/>
              </a:rPr>
              <a:t> </a:t>
            </a:r>
          </a:p>
          <a:p>
            <a:r>
              <a:rPr lang="en-AU" sz="1200" i="1" kern="1200" dirty="0" smtClean="0">
                <a:solidFill>
                  <a:schemeClr val="tx1"/>
                </a:solidFill>
                <a:effectLst/>
                <a:latin typeface="+mn-lt"/>
                <a:ea typeface="+mn-ea"/>
                <a:cs typeface="+mn-cs"/>
              </a:rPr>
              <a:t>Staff report Amir has always been a picky eater while in their care but this has gradually become worse. A few months back, Amir’s psychiatrist prescribed 3mg risperidone for behaviours of concern – it was hoped this would help his eating but it seems to be even worse since then. Amir stopped eating following a choking episode exactly 3 weeks ago – he appears ‘scared’ of food since this time. He refuses to go to the table for meals. He will eat small amounts of banana smoothie, only. </a:t>
            </a:r>
          </a:p>
          <a:p>
            <a:r>
              <a:rPr lang="en-AU" sz="1200" i="1" kern="1200" dirty="0" smtClean="0">
                <a:solidFill>
                  <a:schemeClr val="tx1"/>
                </a:solidFill>
                <a:effectLst/>
                <a:latin typeface="+mn-lt"/>
                <a:ea typeface="+mn-ea"/>
                <a:cs typeface="+mn-cs"/>
              </a:rPr>
              <a:t> </a:t>
            </a:r>
          </a:p>
          <a:p>
            <a:r>
              <a:rPr lang="en-AU" sz="1200" i="1" kern="1200" dirty="0" smtClean="0">
                <a:solidFill>
                  <a:schemeClr val="tx1"/>
                </a:solidFill>
                <a:effectLst/>
                <a:latin typeface="+mn-lt"/>
                <a:ea typeface="+mn-ea"/>
                <a:cs typeface="+mn-cs"/>
              </a:rPr>
              <a:t>Amir appears very thin and underweight. By the time you see him, he has been in the waiting room for 40 minutes and he is agitated, though no one knows exactly why. He appears to be trying to communicate but the staff member who has come with Amir is not his key worker and does not know all of his signs. </a:t>
            </a:r>
            <a:endParaRPr lang="en-AU" i="1" baseline="0" dirty="0"/>
          </a:p>
          <a:p>
            <a:pPr lvl="1"/>
            <a:endParaRPr lang="en-AU" baseline="0" dirty="0"/>
          </a:p>
          <a:p>
            <a:pPr lvl="1"/>
            <a:endParaRPr lang="en-AU" baseline="0" dirty="0"/>
          </a:p>
          <a:p>
            <a:pPr lvl="1"/>
            <a:endParaRPr lang="en-AU" dirty="0"/>
          </a:p>
          <a:p>
            <a:pPr marL="171450" indent="-171450">
              <a:buFontTx/>
              <a:buChar char="-"/>
            </a:pPr>
            <a:endParaRPr lang="en-AU" baseline="0" dirty="0"/>
          </a:p>
        </p:txBody>
      </p:sp>
      <p:sp>
        <p:nvSpPr>
          <p:cNvPr id="4" name="Slide Number Placeholder 3"/>
          <p:cNvSpPr>
            <a:spLocks noGrp="1"/>
          </p:cNvSpPr>
          <p:nvPr>
            <p:ph type="sldNum" sz="quarter" idx="10"/>
          </p:nvPr>
        </p:nvSpPr>
        <p:spPr/>
        <p:txBody>
          <a:bodyPr/>
          <a:lstStyle/>
          <a:p>
            <a:fld id="{BE9163C6-BBF9-487A-BA36-3DF7C33AA6E7}" type="slidenum">
              <a:rPr lang="en-AU" smtClean="0"/>
              <a:t>25</a:t>
            </a:fld>
            <a:endParaRPr lang="en-AU" dirty="0"/>
          </a:p>
        </p:txBody>
      </p:sp>
    </p:spTree>
    <p:extLst>
      <p:ext uri="{BB962C8B-B14F-4D97-AF65-F5344CB8AC3E}">
        <p14:creationId xmlns:p14="http://schemas.microsoft.com/office/powerpoint/2010/main" val="2508432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smtClean="0"/>
              <a:t>S57P</a:t>
            </a:r>
            <a:r>
              <a:rPr lang="en-AU" b="1" dirty="0"/>
              <a:t>  Amir</a:t>
            </a:r>
            <a:r>
              <a:rPr lang="en-AU" b="1" baseline="0" dirty="0"/>
              <a:t> – Longer GP or GP Express workshop - First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r>
              <a:rPr lang="en-AU" b="1" baseline="0" dirty="0"/>
              <a:t>Suggested time: 10 minutes</a:t>
            </a:r>
          </a:p>
          <a:p>
            <a:endParaRPr lang="en-AU" b="1" baseline="0" dirty="0"/>
          </a:p>
          <a:p>
            <a:r>
              <a:rPr lang="en-AU" b="0" u="sng" baseline="0" dirty="0" smtClean="0"/>
              <a:t>Notes:</a:t>
            </a:r>
          </a:p>
          <a:p>
            <a:endParaRPr lang="en-AU" b="1" baseline="0" dirty="0" smtClean="0"/>
          </a:p>
          <a:p>
            <a:pPr marL="171450" indent="-171450">
              <a:buFont typeface="Arial" panose="020B0604020202020204" pitchFamily="34" charset="0"/>
              <a:buChar char="•"/>
            </a:pPr>
            <a:r>
              <a:rPr lang="en-AU" b="0" baseline="0" dirty="0" smtClean="0"/>
              <a:t>At the end, you can share the outcome. It is written in italics.</a:t>
            </a:r>
          </a:p>
          <a:p>
            <a:pPr marL="171450" indent="-171450">
              <a:buFont typeface="Arial" panose="020B0604020202020204" pitchFamily="34" charset="0"/>
              <a:buChar char="•"/>
            </a:pPr>
            <a:r>
              <a:rPr lang="en-AU" b="0" baseline="0" dirty="0" smtClean="0"/>
              <a:t>Provided the group is volunteering answers, you can skip small group discussions and ask the whole group for answers if using this as your second or third case. Use the extra prompt questions to keep the discussion quick and dynamic. </a:t>
            </a:r>
          </a:p>
          <a:p>
            <a:endParaRPr lang="en-AU" b="1" baseline="0" dirty="0" smtClean="0"/>
          </a:p>
          <a:p>
            <a:endParaRPr lang="en-AU" b="1" baseline="0" dirty="0" smtClean="0"/>
          </a:p>
          <a:p>
            <a:r>
              <a:rPr lang="en-US" b="1" baseline="0" dirty="0" smtClean="0"/>
              <a:t>Optional script: (what to say when depends on what answers arise, but potential answers to </a:t>
            </a:r>
            <a:r>
              <a:rPr lang="en-US" b="1" baseline="0" dirty="0" err="1" smtClean="0"/>
              <a:t>emphasise</a:t>
            </a:r>
            <a:r>
              <a:rPr lang="en-US" b="1" baseline="0" dirty="0" smtClean="0"/>
              <a:t> are below)</a:t>
            </a:r>
          </a:p>
          <a:p>
            <a:endParaRPr lang="en-AU" baseline="0" dirty="0" smtClean="0"/>
          </a:p>
          <a:p>
            <a:r>
              <a:rPr lang="en-AU" baseline="0" dirty="0" smtClean="0"/>
              <a:t>Ask the group to suggest answers for any of the following </a:t>
            </a:r>
            <a:r>
              <a:rPr lang="en-AU" b="0" baseline="0" dirty="0" smtClean="0"/>
              <a:t>questions. </a:t>
            </a:r>
          </a:p>
          <a:p>
            <a:endParaRPr lang="en-AU" baseline="0" dirty="0" smtClean="0"/>
          </a:p>
          <a:p>
            <a:r>
              <a:rPr lang="en-AU" i="0" u="sng" baseline="0" dirty="0" smtClean="0"/>
              <a:t>1. What is the first thing you would do?</a:t>
            </a:r>
          </a:p>
          <a:p>
            <a:endParaRPr lang="en-AU" i="0" baseline="0" dirty="0" smtClean="0"/>
          </a:p>
          <a:p>
            <a:r>
              <a:rPr lang="en-AU" i="0" baseline="0" dirty="0" smtClean="0"/>
              <a:t>Follow-up prompts if needed: </a:t>
            </a:r>
          </a:p>
          <a:p>
            <a:pPr marL="171450" indent="-171450">
              <a:buFont typeface="Arial" panose="020B0604020202020204" pitchFamily="34" charset="0"/>
              <a:buChar char="•"/>
            </a:pPr>
            <a:r>
              <a:rPr lang="en-AU" i="0" baseline="0" dirty="0" smtClean="0"/>
              <a:t>What is the most important thing to do right now? </a:t>
            </a:r>
          </a:p>
          <a:p>
            <a:pPr marL="171450" indent="-171450">
              <a:buFont typeface="Arial" panose="020B0604020202020204" pitchFamily="34" charset="0"/>
              <a:buChar char="•"/>
            </a:pPr>
            <a:r>
              <a:rPr lang="en-AU" i="0" baseline="0" dirty="0" smtClean="0"/>
              <a:t>Would you try to weigh him?</a:t>
            </a:r>
          </a:p>
          <a:p>
            <a:pPr marL="171450" indent="-171450">
              <a:buFont typeface="Arial" panose="020B0604020202020204" pitchFamily="34" charset="0"/>
              <a:buChar char="•"/>
            </a:pPr>
            <a:r>
              <a:rPr lang="en-AU" i="0" baseline="0" dirty="0" smtClean="0"/>
              <a:t>Would you take a history? If so, what would you ask about?</a:t>
            </a:r>
          </a:p>
          <a:p>
            <a:pPr marL="171450" indent="-171450">
              <a:buFont typeface="Arial" panose="020B0604020202020204" pitchFamily="34" charset="0"/>
              <a:buChar char="•"/>
            </a:pPr>
            <a:r>
              <a:rPr lang="en-AU" i="0" baseline="0" dirty="0" smtClean="0"/>
              <a:t>Could Amir be experiencing pain? How would you assess it?</a:t>
            </a:r>
            <a:endParaRPr lang="en-AU" baseline="0" dirty="0" smtClean="0"/>
          </a:p>
          <a:p>
            <a:endParaRPr lang="en-AU" baseline="0" dirty="0" smtClean="0"/>
          </a:p>
          <a:p>
            <a:r>
              <a:rPr lang="en-AU" u="sng" dirty="0" smtClean="0"/>
              <a:t>Answers</a:t>
            </a:r>
            <a:r>
              <a:rPr lang="en-AU" u="sng" baseline="0" dirty="0" smtClean="0"/>
              <a:t> to emphasise or prompt:</a:t>
            </a:r>
            <a:endParaRPr lang="en-AU" u="sng" dirty="0" smtClean="0"/>
          </a:p>
          <a:p>
            <a:pPr marL="171450" indent="-171450">
              <a:buFontTx/>
              <a:buChar char="-"/>
            </a:pPr>
            <a:r>
              <a:rPr lang="en-AU" dirty="0" smtClean="0"/>
              <a:t>1</a:t>
            </a:r>
            <a:r>
              <a:rPr lang="en-AU" baseline="30000" dirty="0" smtClean="0"/>
              <a:t>st</a:t>
            </a:r>
            <a:r>
              <a:rPr lang="en-AU" dirty="0" smtClean="0"/>
              <a:t> thing to do: </a:t>
            </a:r>
            <a:r>
              <a:rPr lang="en-AU" baseline="0" dirty="0" smtClean="0"/>
              <a:t>engage with Amir. Say hello. </a:t>
            </a:r>
          </a:p>
          <a:p>
            <a:pPr marL="0" indent="0">
              <a:buFontTx/>
              <a:buNone/>
            </a:pPr>
            <a:endParaRPr lang="en-AU" i="0" baseline="0" dirty="0" smtClean="0"/>
          </a:p>
          <a:p>
            <a:r>
              <a:rPr lang="en-AU" i="0" baseline="0" dirty="0" smtClean="0"/>
              <a:t>Getting a history:</a:t>
            </a:r>
          </a:p>
          <a:p>
            <a:pPr marL="171450" indent="-171450">
              <a:buFontTx/>
              <a:buChar char="-"/>
            </a:pPr>
            <a:r>
              <a:rPr lang="en-AU" i="0" baseline="0" dirty="0" smtClean="0"/>
              <a:t>Weight</a:t>
            </a:r>
          </a:p>
          <a:p>
            <a:pPr marL="171450" indent="-171450">
              <a:buFontTx/>
              <a:buChar char="-"/>
            </a:pPr>
            <a:r>
              <a:rPr lang="en-AU" i="0" baseline="0" dirty="0" smtClean="0"/>
              <a:t>Past swallowing problems</a:t>
            </a:r>
          </a:p>
          <a:p>
            <a:pPr marL="171450" indent="-171450">
              <a:buFontTx/>
              <a:buChar char="-"/>
            </a:pPr>
            <a:r>
              <a:rPr lang="en-AU" i="0" baseline="0" dirty="0" smtClean="0"/>
              <a:t>Other possible causes – constipation, reflux, dental problems, ear infections, any history of abuse, signs of mental health problems including depression or PTSD.</a:t>
            </a:r>
          </a:p>
          <a:p>
            <a:pPr marL="171450" indent="-171450">
              <a:buFontTx/>
              <a:buChar char="-"/>
            </a:pPr>
            <a:r>
              <a:rPr lang="en-AU" i="0" baseline="0" dirty="0" smtClean="0"/>
              <a:t>Recent changes in behaviour – did the group home staff document them?</a:t>
            </a:r>
          </a:p>
          <a:p>
            <a:pPr marL="171450" indent="-171450">
              <a:buFontTx/>
              <a:buChar char="-"/>
            </a:pPr>
            <a:r>
              <a:rPr lang="en-AU" i="0" baseline="0" dirty="0" smtClean="0"/>
              <a:t>Some of these answers could be in his file notes. </a:t>
            </a:r>
          </a:p>
          <a:p>
            <a:endParaRPr lang="en-AU" i="1" baseline="0" dirty="0" smtClean="0"/>
          </a:p>
          <a:p>
            <a:r>
              <a:rPr lang="en-AU" i="0" baseline="0" dirty="0" smtClean="0"/>
              <a:t>Assessing pain:</a:t>
            </a:r>
          </a:p>
          <a:p>
            <a:pPr marL="171450" indent="-171450">
              <a:buFontTx/>
              <a:buChar char="-"/>
            </a:pPr>
            <a:r>
              <a:rPr lang="en-AU" baseline="0" dirty="0" smtClean="0"/>
              <a:t>you could try using visuals (validate the suggestion), but this is unlikely to be successful when he is distressed. A sensible approach is to ask them to make another appointment. </a:t>
            </a:r>
          </a:p>
          <a:p>
            <a:pPr marL="171450" indent="-171450">
              <a:buFontTx/>
              <a:buChar char="-"/>
            </a:pPr>
            <a:r>
              <a:rPr lang="en-AU" baseline="0" dirty="0" smtClean="0"/>
              <a:t>You could also ask those who know him well about any other recent changes in his behaviour</a:t>
            </a:r>
          </a:p>
          <a:p>
            <a:endParaRPr lang="en-AU" i="0" baseline="0" dirty="0" smtClean="0"/>
          </a:p>
          <a:p>
            <a:pPr marL="0" indent="0">
              <a:buFontTx/>
              <a:buNone/>
            </a:pPr>
            <a:r>
              <a:rPr lang="en-AU" i="0" baseline="0" dirty="0" smtClean="0"/>
              <a:t>Would you try to weigh Amir?</a:t>
            </a:r>
          </a:p>
          <a:p>
            <a:pPr marL="0" indent="0">
              <a:buFontTx/>
              <a:buNone/>
            </a:pPr>
            <a:r>
              <a:rPr lang="en-AU" i="0" baseline="0" dirty="0" smtClean="0"/>
              <a:t>- Only if he calmed down and appeared to asset to it. It would be helpful to establish if the person who has brought him knows his yes/no signs. </a:t>
            </a:r>
          </a:p>
          <a:p>
            <a:endParaRPr lang="en-AU" i="0" baseline="0" dirty="0" smtClean="0"/>
          </a:p>
          <a:p>
            <a:r>
              <a:rPr lang="en-AU" i="0" u="none" baseline="0" dirty="0" smtClean="0"/>
              <a:t>What is the most important thing to do right now? </a:t>
            </a:r>
          </a:p>
          <a:p>
            <a:pPr marL="171450" indent="-171450">
              <a:buFontTx/>
              <a:buChar char="-"/>
            </a:pPr>
            <a:r>
              <a:rPr lang="en-AU" baseline="0" dirty="0" smtClean="0"/>
              <a:t>No assessment is possible in this appointment – he is distressed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Must convey to staff the importance of hydration. Call a chemist – ask about a high-quality over the counter nutritional supplement. If he does not like that, then </a:t>
            </a:r>
            <a:r>
              <a:rPr lang="en-AU" sz="1200" kern="1200" baseline="0" dirty="0" smtClean="0">
                <a:solidFill>
                  <a:schemeClr val="tx1"/>
                </a:solidFill>
                <a:effectLst/>
                <a:latin typeface="+mn-lt"/>
                <a:ea typeface="+mn-ea"/>
                <a:cs typeface="+mn-cs"/>
              </a:rPr>
              <a:t>if possible, staff can get Amir’s assent and/or his parents’ consent as appropriate, to adding extra nutrients to the banana smoothies. If he does not assent, the group home may need to firstly seek approval as it could be deemed a restricted practice. A health professional can help by providing documentation of his medical condition.</a:t>
            </a:r>
            <a:endParaRPr lang="en-AU" baseline="0" dirty="0" smtClean="0"/>
          </a:p>
          <a:p>
            <a:pPr marL="171450" indent="-171450">
              <a:buFontTx/>
              <a:buChar char="-"/>
            </a:pPr>
            <a:r>
              <a:rPr lang="en-AU" baseline="0" dirty="0" smtClean="0"/>
              <a:t>Arrange </a:t>
            </a:r>
            <a:r>
              <a:rPr lang="en-AU" dirty="0" smtClean="0"/>
              <a:t>swallowing assessment </a:t>
            </a:r>
            <a:r>
              <a:rPr lang="en-AU" i="0" dirty="0" smtClean="0"/>
              <a:t>urgently by</a:t>
            </a:r>
            <a:r>
              <a:rPr lang="en-AU" i="0" baseline="0" dirty="0" smtClean="0"/>
              <a:t> a specialist speech therapist</a:t>
            </a:r>
            <a:r>
              <a:rPr lang="en-AU" dirty="0" smtClean="0"/>
              <a:t>.</a:t>
            </a:r>
            <a:r>
              <a:rPr lang="en-AU" baseline="0" dirty="0" smtClean="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AU" sz="1200" kern="1200" dirty="0" smtClean="0">
                <a:solidFill>
                  <a:schemeClr val="tx1"/>
                </a:solidFill>
                <a:effectLst/>
                <a:latin typeface="+mn-lt"/>
                <a:ea typeface="+mn-ea"/>
                <a:cs typeface="+mn-cs"/>
              </a:rPr>
              <a:t>Amir is at risk of</a:t>
            </a:r>
            <a:r>
              <a:rPr lang="en-AU" sz="1200" kern="1200" baseline="0" dirty="0" smtClean="0">
                <a:solidFill>
                  <a:schemeClr val="tx1"/>
                </a:solidFill>
                <a:effectLst/>
                <a:latin typeface="+mn-lt"/>
                <a:ea typeface="+mn-ea"/>
                <a:cs typeface="+mn-cs"/>
              </a:rPr>
              <a:t> choking, aspiration of food into his lungs, blocking his airways, and even dying from this. </a:t>
            </a:r>
          </a:p>
          <a:p>
            <a:pPr marL="628650" lvl="1" indent="-171450">
              <a:buFontTx/>
              <a:buChar char="-"/>
            </a:pPr>
            <a:r>
              <a:rPr lang="en-AU" baseline="0" dirty="0" smtClean="0"/>
              <a:t>Check health pathways for speech therapists to refer to, or</a:t>
            </a:r>
          </a:p>
          <a:p>
            <a:pPr marL="628650" lvl="1" indent="-171450">
              <a:buFontTx/>
              <a:buChar char="-"/>
            </a:pPr>
            <a:r>
              <a:rPr lang="en-AU" baseline="0" dirty="0" smtClean="0"/>
              <a:t>Ring the hospital speech pathology department.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Ask the family and group home manager to make another appointment ASAP when either the parents or Amir’s keyworker can come and can interpret Amir’s signs.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Could this be a medication reaction? Things got </a:t>
            </a:r>
            <a:r>
              <a:rPr lang="en-AU" i="0" baseline="0" dirty="0" smtClean="0"/>
              <a:t>worse</a:t>
            </a:r>
            <a:r>
              <a:rPr lang="en-AU" baseline="0" dirty="0" smtClean="0"/>
              <a:t> with risperidone. </a:t>
            </a:r>
          </a:p>
          <a:p>
            <a:pPr marL="628650" lvl="1" indent="-171450">
              <a:buFont typeface="Arial" panose="020B0604020202020204" pitchFamily="34" charset="0"/>
              <a:buChar char="•"/>
            </a:pPr>
            <a:r>
              <a:rPr lang="en-AU" baseline="0" dirty="0" smtClean="0"/>
              <a:t>Risperidone can – rarely - lead dysphagia, and so could explain the worsening of his symptoms</a:t>
            </a:r>
          </a:p>
          <a:p>
            <a:pPr marL="628650" lvl="1" indent="-171450">
              <a:buFont typeface="Arial" panose="020B0604020202020204" pitchFamily="34" charset="0"/>
              <a:buChar char="•"/>
            </a:pPr>
            <a:r>
              <a:rPr lang="en-AU" baseline="0" dirty="0" smtClean="0"/>
              <a:t>People with intellectual disability are more likely than others to experience adverse reactions to psychotropic medications.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How do you deal with this possibility?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Speak with the prescribing psychiatrist, review any information they have sent about the reasons for prescription.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Ask the psychiatrist to advise on significantly reducing, or ceasing the medication.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How would you ensure this is done safely?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It must be considered case by case, with regard for the reason for prescribing and any diagnosis. </a:t>
            </a:r>
          </a:p>
          <a:p>
            <a:pPr marL="0" indent="0">
              <a:buFont typeface="Arial" panose="020B0604020202020204" pitchFamily="34" charset="0"/>
              <a:buNone/>
            </a:pPr>
            <a:r>
              <a:rPr lang="en-AU" baseline="0" dirty="0" smtClean="0"/>
              <a:t>- If it is primarily prescribed to address behaviours of concern then this is a restrictive practice. </a:t>
            </a:r>
          </a:p>
          <a:p>
            <a:endParaRPr lang="en-AU" baseline="0" dirty="0" smtClean="0"/>
          </a:p>
          <a:p>
            <a:r>
              <a:rPr lang="en-AU" u="sng" baseline="0" dirty="0" smtClean="0"/>
              <a:t>What else would </a:t>
            </a:r>
            <a:r>
              <a:rPr lang="en-AU" b="0" i="0" u="sng" baseline="0" dirty="0" smtClean="0"/>
              <a:t>you do for Amir in the longer term?</a:t>
            </a:r>
          </a:p>
          <a:p>
            <a:pPr marL="171450" indent="-171450">
              <a:buFontTx/>
              <a:buChar char="-"/>
            </a:pPr>
            <a:r>
              <a:rPr lang="en-AU" baseline="0" dirty="0" smtClean="0"/>
              <a:t>Refer to a dietitian – to build weight and ensure adequate nutrition</a:t>
            </a:r>
          </a:p>
          <a:p>
            <a:pPr marL="171450" indent="-171450">
              <a:buFontTx/>
              <a:buChar char="-"/>
            </a:pPr>
            <a:r>
              <a:rPr lang="en-AU" baseline="0" smtClean="0"/>
              <a:t>Refer </a:t>
            </a:r>
            <a:r>
              <a:rPr lang="en-AU" baseline="0" dirty="0" smtClean="0"/>
              <a:t>to any other allied health professionals he has lost when leaving child services but could still benefit from</a:t>
            </a:r>
          </a:p>
          <a:p>
            <a:pPr marL="171450" indent="-171450">
              <a:buFontTx/>
              <a:buChar char="-"/>
            </a:pPr>
            <a:r>
              <a:rPr lang="en-AU" baseline="0" dirty="0" smtClean="0"/>
              <a:t>Ensure review occurs to see if this issue is resolved</a:t>
            </a:r>
          </a:p>
          <a:p>
            <a:pPr marL="171450" indent="-171450">
              <a:buFontTx/>
              <a:buChar char="-"/>
            </a:pPr>
            <a:r>
              <a:rPr lang="en-AU" baseline="0" dirty="0" smtClean="0"/>
              <a:t>Ensure annual health assessments are done. An annual health assessment may have revealed these concerns sooner. </a:t>
            </a:r>
          </a:p>
          <a:p>
            <a:pPr marL="171450" indent="-171450">
              <a:buFontTx/>
              <a:buChar char="-"/>
            </a:pPr>
            <a:r>
              <a:rPr lang="en-AU" baseline="0" dirty="0" smtClean="0"/>
              <a:t>If no physical cause were determined, refer to a specialist psychologist or behaviour support practitioner for further assessment of the behaviour.</a:t>
            </a:r>
          </a:p>
          <a:p>
            <a:endParaRPr lang="en-AU" b="1" baseline="0" dirty="0" smtClean="0"/>
          </a:p>
          <a:p>
            <a:endParaRPr lang="en-AU"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u="sng" baseline="0" dirty="0" smtClean="0">
                <a:solidFill>
                  <a:schemeClr val="tx1"/>
                </a:solidFill>
              </a:rPr>
              <a:t>Share the outcome: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i="1" baseline="0" dirty="0" smtClean="0">
                <a:solidFill>
                  <a:schemeClr val="tx1"/>
                </a:solidFill>
              </a:rPr>
              <a:t>A swallowing assessment suggested oesophageal dysphagia. An urgent referral to a gastroenterologist was made for further assessment. The psychiatrist agreed to having Amir discontinue the risperidone under the GP’s supervision.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i="1" baseline="0" dirty="0" smtClean="0">
                <a:solidFill>
                  <a:schemeClr val="tx1"/>
                </a:solidFill>
              </a:rPr>
              <a:t>The speech therapist recommended a thickened liquid diet whilst awaiting gastroenterology assessment and thereafter pending gastroenterology results and advice.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i="1" baseline="0" dirty="0" smtClean="0">
                <a:solidFill>
                  <a:schemeClr val="tx1"/>
                </a:solidFill>
              </a:rPr>
              <a:t>The dietitian assisted with planning a very high nutrition liquid diet with review once Amir’s BMI reaches 18.5.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i="1" baseline="0" dirty="0" smtClean="0">
                <a:solidFill>
                  <a:schemeClr val="tx1"/>
                </a:solidFill>
              </a:rPr>
              <a:t>The group home agreed to weigh Amir every week and will report any weight loss immediately. </a:t>
            </a:r>
            <a:endParaRPr lang="en-AU" baseline="0" dirty="0" smtClean="0"/>
          </a:p>
          <a:p>
            <a:endParaRPr lang="en-AU" baseline="0" dirty="0" smtClean="0"/>
          </a:p>
          <a:p>
            <a:endParaRPr lang="en-AU" baseline="0" dirty="0" smtClean="0"/>
          </a:p>
          <a:p>
            <a:endParaRPr lang="en-AU" baseline="0" dirty="0"/>
          </a:p>
        </p:txBody>
      </p:sp>
      <p:sp>
        <p:nvSpPr>
          <p:cNvPr id="4" name="Slide Number Placeholder 3"/>
          <p:cNvSpPr>
            <a:spLocks noGrp="1"/>
          </p:cNvSpPr>
          <p:nvPr>
            <p:ph type="sldNum" sz="quarter" idx="10"/>
          </p:nvPr>
        </p:nvSpPr>
        <p:spPr/>
        <p:txBody>
          <a:bodyPr/>
          <a:lstStyle/>
          <a:p>
            <a:fld id="{BE9163C6-BBF9-487A-BA36-3DF7C33AA6E7}" type="slidenum">
              <a:rPr lang="en-AU" smtClean="0"/>
              <a:t>26</a:t>
            </a:fld>
            <a:endParaRPr lang="en-AU" dirty="0"/>
          </a:p>
        </p:txBody>
      </p:sp>
    </p:spTree>
    <p:extLst>
      <p:ext uri="{BB962C8B-B14F-4D97-AF65-F5344CB8AC3E}">
        <p14:creationId xmlns:p14="http://schemas.microsoft.com/office/powerpoint/2010/main" val="2007715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t>S58P  </a:t>
            </a:r>
            <a:r>
              <a:rPr lang="en-US" b="1" baseline="0" dirty="0"/>
              <a:t>Amir – </a:t>
            </a:r>
            <a:r>
              <a:rPr lang="en-AU" b="1" baseline="0" dirty="0"/>
              <a:t>Longer GP or GP Express workshop; also for pharmacists and mental health workers – Polypharmacy</a:t>
            </a:r>
            <a:endParaRPr lang="en-US" b="1" baseline="0" dirty="0"/>
          </a:p>
          <a:p>
            <a:endParaRPr lang="en-US" b="1" baseline="0" dirty="0"/>
          </a:p>
          <a:p>
            <a:r>
              <a:rPr lang="en-US" b="1" baseline="0" dirty="0"/>
              <a:t>Suggested time: 2 minutes</a:t>
            </a:r>
          </a:p>
          <a:p>
            <a:endParaRPr lang="en-US" baseline="0" dirty="0"/>
          </a:p>
          <a:p>
            <a:r>
              <a:rPr lang="en-US" u="sng" baseline="0" dirty="0"/>
              <a:t>Notes:</a:t>
            </a:r>
          </a:p>
          <a:p>
            <a:endParaRPr lang="en-US" baseline="0" dirty="0"/>
          </a:p>
          <a:p>
            <a:pPr marL="171450" indent="-171450">
              <a:buFont typeface="Arial" panose="020B0604020202020204" pitchFamily="34" charset="0"/>
              <a:buChar char="•"/>
            </a:pPr>
            <a:r>
              <a:rPr lang="en-US" baseline="0" dirty="0"/>
              <a:t>Click the mouse again to reveal the text “What do you do?” and then give people a chance to answer</a:t>
            </a:r>
          </a:p>
          <a:p>
            <a:pPr marL="171450" indent="-171450">
              <a:buFont typeface="Arial" panose="020B0604020202020204" pitchFamily="34" charset="0"/>
              <a:buChar char="•"/>
            </a:pPr>
            <a:r>
              <a:rPr lang="en-US" baseline="0" dirty="0"/>
              <a:t>This slide has animations. </a:t>
            </a:r>
            <a:endParaRPr lang="en-US" baseline="0"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Please check if the POMPIDA website is live before running the workshop. It was planned at the time of writing. If possible, insert the link and their logo into the slide.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Key points: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pPr marL="171450" indent="-171450" rtl="0" fontAlgn="ctr">
              <a:buFont typeface="Arial" panose="020B0604020202020204" pitchFamily="34" charset="0"/>
              <a:buChar char="•"/>
            </a:pPr>
            <a:r>
              <a:rPr lang="en-AU" sz="1200" kern="1200" dirty="0" smtClean="0">
                <a:solidFill>
                  <a:schemeClr val="tx1"/>
                </a:solidFill>
                <a:effectLst/>
                <a:latin typeface="+mn-lt"/>
                <a:ea typeface="+mn-ea"/>
                <a:cs typeface="+mn-cs"/>
              </a:rPr>
              <a:t>Polypharmacy is common in people with intellectual disability and is of major concern due to:</a:t>
            </a:r>
          </a:p>
          <a:p>
            <a:pPr marL="171450" indent="-171450" rtl="0" fontAlgn="ctr">
              <a:buFont typeface="Arial" panose="020B0604020202020204" pitchFamily="34" charset="0"/>
              <a:buChar char="•"/>
            </a:pPr>
            <a:r>
              <a:rPr lang="en-AU" sz="1200" kern="1200" dirty="0" smtClean="0">
                <a:solidFill>
                  <a:schemeClr val="tx1"/>
                </a:solidFill>
                <a:effectLst/>
                <a:latin typeface="+mn-lt"/>
                <a:ea typeface="+mn-ea"/>
                <a:cs typeface="+mn-cs"/>
              </a:rPr>
              <a:t>Cumulative and compounding side effects and long term health risks </a:t>
            </a:r>
          </a:p>
          <a:p>
            <a:pPr marL="171450" indent="-171450" rtl="0" fontAlgn="ctr">
              <a:buFont typeface="Arial" panose="020B0604020202020204" pitchFamily="34" charset="0"/>
              <a:buChar char="•"/>
            </a:pPr>
            <a:r>
              <a:rPr lang="en-AU" sz="1200" kern="1200" dirty="0" smtClean="0">
                <a:solidFill>
                  <a:schemeClr val="tx1"/>
                </a:solidFill>
                <a:effectLst/>
                <a:latin typeface="+mn-lt"/>
                <a:ea typeface="+mn-ea"/>
                <a:cs typeface="+mn-cs"/>
              </a:rPr>
              <a:t>Many drugs have anticholinergic effects – they may be of particular concern</a:t>
            </a:r>
          </a:p>
          <a:p>
            <a:pPr marL="171450" indent="-171450" rtl="0" fontAlgn="ctr">
              <a:buFont typeface="Arial" panose="020B0604020202020204" pitchFamily="34" charset="0"/>
              <a:buChar char="•"/>
            </a:pPr>
            <a:r>
              <a:rPr lang="en-AU" sz="1200" kern="1200" dirty="0" smtClean="0">
                <a:solidFill>
                  <a:schemeClr val="tx1"/>
                </a:solidFill>
                <a:effectLst/>
                <a:latin typeface="+mn-lt"/>
                <a:ea typeface="+mn-ea"/>
                <a:cs typeface="+mn-cs"/>
              </a:rPr>
              <a:t>Polypharmacy may require special approval if it involves multiple </a:t>
            </a:r>
            <a:r>
              <a:rPr lang="en-AU" sz="1200" kern="1200" dirty="0" err="1" smtClean="0">
                <a:solidFill>
                  <a:schemeClr val="tx1"/>
                </a:solidFill>
                <a:effectLst/>
                <a:latin typeface="+mn-lt"/>
                <a:ea typeface="+mn-ea"/>
                <a:cs typeface="+mn-cs"/>
              </a:rPr>
              <a:t>psychotropics</a:t>
            </a:r>
            <a:r>
              <a:rPr lang="en-AU" sz="1200" kern="1200" dirty="0" smtClean="0">
                <a:solidFill>
                  <a:schemeClr val="tx1"/>
                </a:solidFill>
                <a:effectLst/>
                <a:latin typeface="+mn-lt"/>
                <a:ea typeface="+mn-ea"/>
                <a:cs typeface="+mn-cs"/>
              </a:rPr>
              <a:t> with cumulative doses outside the accepted mode of treatment for such a person. </a:t>
            </a:r>
          </a:p>
          <a:p>
            <a:pPr marL="171450" indent="-171450" rtl="0" fontAlgn="ctr">
              <a:buFont typeface="Arial" panose="020B0604020202020204" pitchFamily="34" charset="0"/>
              <a:buChar char="•"/>
            </a:pPr>
            <a:r>
              <a:rPr lang="en-AU" sz="1200" kern="1200" dirty="0" smtClean="0">
                <a:solidFill>
                  <a:schemeClr val="tx1"/>
                </a:solidFill>
                <a:effectLst/>
                <a:latin typeface="+mn-lt"/>
                <a:ea typeface="+mn-ea"/>
                <a:cs typeface="+mn-cs"/>
              </a:rPr>
              <a:t>STOMP protocol is a resource from UK about de-prescribing. </a:t>
            </a:r>
          </a:p>
          <a:p>
            <a:pPr marL="171450" indent="-171450" rtl="0" fontAlgn="ctr">
              <a:buFont typeface="Arial" panose="020B0604020202020204" pitchFamily="34" charset="0"/>
              <a:buChar char="•"/>
            </a:pPr>
            <a:r>
              <a:rPr lang="en-AU" sz="1200" kern="1200" dirty="0" smtClean="0">
                <a:solidFill>
                  <a:schemeClr val="tx1"/>
                </a:solidFill>
                <a:effectLst/>
                <a:latin typeface="+mn-lt"/>
                <a:ea typeface="+mn-ea"/>
                <a:cs typeface="+mn-cs"/>
              </a:rPr>
              <a:t>For complex cases, seek a pharmacist’s advice first</a:t>
            </a:r>
          </a:p>
          <a:p>
            <a:pPr marL="171450" indent="-171450" rtl="0" fontAlgn="ctr">
              <a:buFont typeface="Arial" panose="020B0604020202020204" pitchFamily="34" charset="0"/>
              <a:buChar char="•"/>
            </a:pPr>
            <a:r>
              <a:rPr lang="en-AU" sz="1200" kern="1200" dirty="0" smtClean="0">
                <a:solidFill>
                  <a:schemeClr val="tx1"/>
                </a:solidFill>
                <a:effectLst/>
                <a:latin typeface="+mn-lt"/>
                <a:ea typeface="+mn-ea"/>
                <a:cs typeface="+mn-cs"/>
              </a:rPr>
              <a:t>GPs can refer for home medicine review through Medicare,  </a:t>
            </a:r>
          </a:p>
          <a:p>
            <a:pPr marL="171450"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Check POMPIDA resources – Pharmacists </a:t>
            </a:r>
            <a:r>
              <a:rPr lang="en-US" sz="1200" kern="1200" dirty="0" err="1" smtClean="0">
                <a:solidFill>
                  <a:schemeClr val="tx1"/>
                </a:solidFill>
                <a:effectLst/>
                <a:latin typeface="+mn-lt"/>
                <a:ea typeface="+mn-ea"/>
                <a:cs typeface="+mn-cs"/>
              </a:rPr>
              <a:t>Optimising</a:t>
            </a:r>
            <a:r>
              <a:rPr lang="en-US" sz="1200" kern="1200" dirty="0" smtClean="0">
                <a:solidFill>
                  <a:schemeClr val="tx1"/>
                </a:solidFill>
                <a:effectLst/>
                <a:latin typeface="+mn-lt"/>
                <a:ea typeface="+mn-ea"/>
                <a:cs typeface="+mn-cs"/>
              </a:rPr>
              <a:t> Medication in People with Intellectual Disability and </a:t>
            </a:r>
            <a:r>
              <a:rPr lang="en-US" sz="1200" kern="1200" dirty="0" err="1" smtClean="0">
                <a:solidFill>
                  <a:schemeClr val="tx1"/>
                </a:solidFill>
                <a:effectLst/>
                <a:latin typeface="+mn-lt"/>
                <a:ea typeface="+mn-ea"/>
                <a:cs typeface="+mn-cs"/>
              </a:rPr>
              <a:t>Austim</a:t>
            </a:r>
            <a:r>
              <a:rPr lang="en-US" sz="1200" kern="1200" dirty="0" smtClean="0">
                <a:solidFill>
                  <a:schemeClr val="tx1"/>
                </a:solidFill>
                <a:effectLst/>
                <a:latin typeface="+mn-lt"/>
                <a:ea typeface="+mn-ea"/>
                <a:cs typeface="+mn-cs"/>
              </a:rPr>
              <a:t>. </a:t>
            </a: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Positive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Support specialists can request a review from a pharmacist. </a:t>
            </a:r>
          </a:p>
          <a:p>
            <a:pPr marL="171450" indent="-171450">
              <a:buFont typeface="Arial" panose="020B0604020202020204" pitchFamily="34" charset="0"/>
              <a:buChar char="•"/>
            </a:pPr>
            <a:endParaRPr lang="en-US" b="1" baseline="0" dirty="0"/>
          </a:p>
          <a:p>
            <a:r>
              <a:rPr lang="en-US" b="1" baseline="0" dirty="0" smtClean="0"/>
              <a:t>Optional script:</a:t>
            </a:r>
            <a:endParaRPr lang="en-US" b="1" baseline="0" dirty="0"/>
          </a:p>
          <a:p>
            <a:pPr marL="171450" indent="-171450">
              <a:buFont typeface="Arial" panose="020B0604020202020204" pitchFamily="34" charset="0"/>
              <a:buChar char="•"/>
            </a:pPr>
            <a:r>
              <a:rPr lang="en-US" baseline="0" dirty="0"/>
              <a:t>Amir’s case highlights the risks associated with polypharmacy:</a:t>
            </a:r>
          </a:p>
          <a:p>
            <a:pPr marL="628650" lvl="1" indent="-171450">
              <a:buFont typeface="Courier New" panose="02070309020205020404" pitchFamily="49" charset="0"/>
              <a:buChar char="o"/>
            </a:pPr>
            <a:r>
              <a:rPr lang="en-US" baseline="0" dirty="0"/>
              <a:t>Carbamazepine (Tegretol) has a high anticholinergic burden compared with other anti-epileptic drugs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baseline="0" dirty="0"/>
              <a:t>Furthermore, Tegretol may be associated with behavior disturbance, which in Amir’s case is then being treated with risperidone. Tegretol also interacts with many drugs, including Risepridone – such that a higher dose is needed before effects of the Risperidone are seen. </a:t>
            </a:r>
          </a:p>
          <a:p>
            <a:pPr marL="628650" lvl="1" indent="-171450">
              <a:buFont typeface="Courier New" panose="02070309020205020404" pitchFamily="49" charset="0"/>
              <a:buChar char="o"/>
            </a:pPr>
            <a:r>
              <a:rPr lang="en-US" baseline="0" dirty="0"/>
              <a:t>Risperidone does not have a high anticholinergic burden, but both these meds can have nervous system side effects and both can cause gastrointestinal upsets. </a:t>
            </a:r>
          </a:p>
          <a:p>
            <a:pPr marL="628650" lvl="1"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baseline="0" dirty="0"/>
              <a:t>Drugs with anticholinergic effects can severely impact the health outcomes of people with intellectual disability:</a:t>
            </a:r>
          </a:p>
          <a:p>
            <a:pPr marL="628650" lvl="1" indent="-171450">
              <a:buFont typeface="Courier New" panose="02070309020205020404" pitchFamily="49" charset="0"/>
              <a:buChar char="o"/>
            </a:pPr>
            <a:r>
              <a:rPr lang="en-US" baseline="0" dirty="0"/>
              <a:t>Cardiovascular effects compound lifestyle factors, and diet and exercise in people with intellectual disability is often really poor</a:t>
            </a:r>
          </a:p>
          <a:p>
            <a:pPr marL="628650" lvl="1" indent="-171450">
              <a:buFont typeface="Courier New" panose="02070309020205020404" pitchFamily="49" charset="0"/>
              <a:buChar char="o"/>
            </a:pPr>
            <a:r>
              <a:rPr lang="en-US" baseline="0" dirty="0"/>
              <a:t>There is also an increased dementia risk arising from overuse of these drugs. Which is why we have a note here about the importance of considering anticholinergic burden for people with Down syndrome because they are at really high risk of early onset Alzheimer’s disease</a:t>
            </a:r>
          </a:p>
          <a:p>
            <a:pPr marL="457200" lvl="1" indent="0">
              <a:buFont typeface="Arial" panose="020B0604020202020204" pitchFamily="34" charset="0"/>
              <a:buNone/>
            </a:pPr>
            <a:endParaRPr lang="en-US" baseline="0" dirty="0"/>
          </a:p>
          <a:p>
            <a:r>
              <a:rPr lang="en-US" sz="1200" kern="1200" dirty="0" smtClean="0">
                <a:solidFill>
                  <a:schemeClr val="tx1"/>
                </a:solidFill>
                <a:effectLst/>
                <a:latin typeface="+mn-lt"/>
                <a:ea typeface="+mn-ea"/>
                <a:cs typeface="+mn-cs"/>
              </a:rPr>
              <a:t>Use of an antipsychotic drug to address challenging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in the absence of a mental health diagnosis is a restrictive practice. It is only appropriate in the case of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of concern which are so severe they pose a risk to the safety of the person or those around them, and where non-pharmacological treatments have failed.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drugs for challenging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requires a person to have in place a Positive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Support plan, which is regularly reviewed. But the dose should also be regularly reviewed.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in some states (e.g. NSW), </a:t>
            </a:r>
            <a:r>
              <a:rPr lang="en-AU" sz="1200" kern="1200" dirty="0" smtClean="0">
                <a:solidFill>
                  <a:schemeClr val="tx1"/>
                </a:solidFill>
                <a:effectLst/>
                <a:latin typeface="+mn-lt"/>
                <a:ea typeface="+mn-ea"/>
                <a:cs typeface="+mn-cs"/>
              </a:rPr>
              <a:t>if a person’s treatment for a diagnosed mental health disorder involves the administration of 1 or more </a:t>
            </a:r>
            <a:r>
              <a:rPr lang="en-AU" sz="1200" kern="1200" dirty="0" err="1" smtClean="0">
                <a:solidFill>
                  <a:schemeClr val="tx1"/>
                </a:solidFill>
                <a:effectLst/>
                <a:latin typeface="+mn-lt"/>
                <a:ea typeface="+mn-ea"/>
                <a:cs typeface="+mn-cs"/>
              </a:rPr>
              <a:t>psychotropics</a:t>
            </a:r>
            <a:r>
              <a:rPr lang="en-AU" sz="1200" kern="1200" dirty="0" smtClean="0">
                <a:solidFill>
                  <a:schemeClr val="tx1"/>
                </a:solidFill>
                <a:effectLst/>
                <a:latin typeface="+mn-lt"/>
                <a:ea typeface="+mn-ea"/>
                <a:cs typeface="+mn-cs"/>
              </a:rPr>
              <a:t> and the dosage levels, combinations or numbers of restricted substances used, or the duration of the treatment, are outside the accepted mode of treatment for such a patient, this requires consent from a tribunal rather than a person responsible. Depending on the specific drugs used and their reason, polypharmacy may fall into this category of treatment.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if your patient, like</a:t>
            </a:r>
            <a:r>
              <a:rPr lang="en-US" sz="1200" kern="1200" baseline="0" dirty="0" smtClean="0">
                <a:solidFill>
                  <a:schemeClr val="tx1"/>
                </a:solidFill>
                <a:effectLst/>
                <a:latin typeface="+mn-lt"/>
                <a:ea typeface="+mn-ea"/>
                <a:cs typeface="+mn-cs"/>
              </a:rPr>
              <a:t> Amir,</a:t>
            </a:r>
            <a:r>
              <a:rPr lang="en-US" sz="1200" kern="1200" dirty="0" smtClean="0">
                <a:solidFill>
                  <a:schemeClr val="tx1"/>
                </a:solidFill>
                <a:effectLst/>
                <a:latin typeface="+mn-lt"/>
                <a:ea typeface="+mn-ea"/>
                <a:cs typeface="+mn-cs"/>
              </a:rPr>
              <a:t> is currently on a less-than-ideal drug or a mix of drugs, what do you do? </a:t>
            </a:r>
          </a:p>
          <a:p>
            <a:endParaRPr lang="en-US" baseline="0" dirty="0"/>
          </a:p>
          <a:p>
            <a:r>
              <a:rPr lang="en-US" baseline="0" dirty="0"/>
              <a:t>Answers to encourage: </a:t>
            </a:r>
          </a:p>
          <a:p>
            <a:pPr marL="171450" indent="-171450">
              <a:buFont typeface="Arial" panose="020B0604020202020204" pitchFamily="34" charset="0"/>
              <a:buChar char="•"/>
            </a:pPr>
            <a:r>
              <a:rPr lang="en-US" baseline="0" dirty="0"/>
              <a:t>Home based medicines review</a:t>
            </a:r>
          </a:p>
          <a:p>
            <a:pPr marL="628650" lvl="1" indent="-171450">
              <a:buFont typeface="Courier New" panose="02070309020205020404" pitchFamily="49" charset="0"/>
              <a:buChar char="o"/>
            </a:pPr>
            <a:r>
              <a:rPr lang="en-US" baseline="0" dirty="0"/>
              <a:t>Not only can the pharmacist highlight concerns, they can also advise the best order in which to de-prescribe</a:t>
            </a:r>
          </a:p>
          <a:p>
            <a:pPr marL="628650" lvl="1" indent="-171450">
              <a:buFont typeface="Courier New" panose="02070309020205020404" pitchFamily="49" charset="0"/>
              <a:buChar char="o"/>
            </a:pPr>
            <a:r>
              <a:rPr lang="en-US" baseline="0" dirty="0"/>
              <a:t>Check out the POMPIDA resources on how a Positive Behaviour Support specialist can request a mini review, through supervision of themselves, from a pharmacist. A GP may then be asked for a referral to do the fuller, Medicare-based review. </a:t>
            </a:r>
          </a:p>
          <a:p>
            <a:pPr marL="171450" indent="-171450">
              <a:buFont typeface="Arial" panose="020B0604020202020204" pitchFamily="34" charset="0"/>
              <a:buChar char="•"/>
            </a:pPr>
            <a:r>
              <a:rPr lang="en-US" baseline="0" dirty="0"/>
              <a:t>Same principles as for safe prescribing apply:</a:t>
            </a:r>
          </a:p>
          <a:p>
            <a:pPr marL="628650" lvl="1" indent="-171450">
              <a:buFont typeface="Courier New" panose="02070309020205020404" pitchFamily="49" charset="0"/>
              <a:buChar char="o"/>
            </a:pPr>
            <a:r>
              <a:rPr lang="en-US" baseline="0" dirty="0"/>
              <a:t>Review reasons for prescribing</a:t>
            </a:r>
          </a:p>
          <a:p>
            <a:pPr marL="628650" lvl="1" indent="-171450">
              <a:buFont typeface="Courier New" panose="02070309020205020404" pitchFamily="49" charset="0"/>
              <a:buChar char="o"/>
            </a:pPr>
            <a:r>
              <a:rPr lang="en-US" baseline="0" dirty="0"/>
              <a:t>Ensure close supervision throughout</a:t>
            </a:r>
          </a:p>
          <a:p>
            <a:pPr marL="628650" lvl="1" indent="-171450">
              <a:buFont typeface="Courier New" panose="02070309020205020404" pitchFamily="49" charset="0"/>
              <a:buChar char="o"/>
            </a:pPr>
            <a:r>
              <a:rPr lang="en-US" baseline="0" dirty="0"/>
              <a:t>Ensure the person and their supporters knows what to do, and what side effects to watch for</a:t>
            </a:r>
          </a:p>
          <a:p>
            <a:pPr marL="628650" lvl="1" indent="-171450">
              <a:buFont typeface="Courier New" panose="02070309020205020404" pitchFamily="49" charset="0"/>
              <a:buChar char="o"/>
            </a:pPr>
            <a:r>
              <a:rPr lang="en-US" baseline="0" dirty="0" smtClean="0"/>
              <a:t>Go </a:t>
            </a:r>
            <a:r>
              <a:rPr lang="en-US" baseline="0" dirty="0"/>
              <a:t>slow</a:t>
            </a:r>
          </a:p>
          <a:p>
            <a:pPr marL="171450" lvl="0" indent="-171450">
              <a:buFont typeface="Arial" panose="020B0604020202020204" pitchFamily="34" charset="0"/>
              <a:buChar char="•"/>
            </a:pPr>
            <a:r>
              <a:rPr lang="en-US" baseline="0" dirty="0"/>
              <a:t>Check out the STOMP website which we have shared in your handouts, focused on de-prescribing. </a:t>
            </a:r>
          </a:p>
        </p:txBody>
      </p:sp>
      <p:sp>
        <p:nvSpPr>
          <p:cNvPr id="4" name="Slide Number Placeholder 3"/>
          <p:cNvSpPr>
            <a:spLocks noGrp="1"/>
          </p:cNvSpPr>
          <p:nvPr>
            <p:ph type="sldNum" sz="quarter" idx="10"/>
          </p:nvPr>
        </p:nvSpPr>
        <p:spPr/>
        <p:txBody>
          <a:bodyPr/>
          <a:lstStyle/>
          <a:p>
            <a:fld id="{65FF620E-BD1C-4F16-AF7B-7849DBAB030F}" type="slidenum">
              <a:rPr lang="en-AU" smtClean="0"/>
              <a:t>27</a:t>
            </a:fld>
            <a:endParaRPr lang="en-AU" dirty="0"/>
          </a:p>
        </p:txBody>
      </p:sp>
    </p:spTree>
    <p:extLst>
      <p:ext uri="{BB962C8B-B14F-4D97-AF65-F5344CB8AC3E}">
        <p14:creationId xmlns:p14="http://schemas.microsoft.com/office/powerpoint/2010/main" val="403404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t>S59P </a:t>
            </a:r>
            <a:r>
              <a:rPr lang="en-AU" sz="1200" b="1" kern="1200" dirty="0">
                <a:solidFill>
                  <a:schemeClr val="tx1"/>
                </a:solidFill>
                <a:effectLst/>
                <a:latin typeface="+mn-lt"/>
                <a:ea typeface="+mn-ea"/>
                <a:cs typeface="+mn-cs"/>
              </a:rPr>
              <a:t> </a:t>
            </a:r>
            <a:r>
              <a:rPr lang="en-US" b="1" baseline="0" dirty="0"/>
              <a:t>Amir – </a:t>
            </a:r>
            <a:r>
              <a:rPr lang="en-AU" b="1" baseline="0" dirty="0"/>
              <a:t>Longer GP or GP Express workshop – Further reflections</a:t>
            </a:r>
          </a:p>
          <a:p>
            <a:endParaRPr lang="en-US" b="1" baseline="0" dirty="0"/>
          </a:p>
          <a:p>
            <a:r>
              <a:rPr lang="en-US" b="1" baseline="0" dirty="0"/>
              <a:t>Suggested time: 1- 2 minutes</a:t>
            </a:r>
          </a:p>
          <a:p>
            <a:endParaRPr lang="en-US" baseline="0" dirty="0"/>
          </a:p>
          <a:p>
            <a:r>
              <a:rPr lang="en-US" u="sng" baseline="0" dirty="0"/>
              <a:t>Notes:</a:t>
            </a:r>
          </a:p>
          <a:p>
            <a:endParaRPr lang="en-US" baseline="0" dirty="0"/>
          </a:p>
          <a:p>
            <a:pPr marL="171450" indent="-171450">
              <a:buFont typeface="Arial" panose="020B0604020202020204" pitchFamily="34" charset="0"/>
              <a:buChar char="•"/>
            </a:pPr>
            <a:r>
              <a:rPr lang="en-US" baseline="0" dirty="0"/>
              <a:t>For a 1 hour workshop, keep this short - just summarise and move on. </a:t>
            </a:r>
          </a:p>
          <a:p>
            <a:pPr marL="171450" indent="-171450">
              <a:buFont typeface="Arial" panose="020B0604020202020204" pitchFamily="34" charset="0"/>
              <a:buChar char="•"/>
            </a:pPr>
            <a:r>
              <a:rPr lang="en-US" baseline="0" dirty="0"/>
              <a:t>For a longer workshop, you can lead the group in a discussion.</a:t>
            </a:r>
          </a:p>
          <a:p>
            <a:pPr marL="171450" indent="-171450">
              <a:buFont typeface="Arial" panose="020B0604020202020204" pitchFamily="34" charset="0"/>
              <a:buChar char="•"/>
            </a:pPr>
            <a:r>
              <a:rPr lang="en-US" baseline="0" dirty="0"/>
              <a:t>This slide has animations to make the bullet points appear in turn. </a:t>
            </a:r>
            <a:endParaRPr lang="en-US" baseline="0" dirty="0" smtClean="0"/>
          </a:p>
          <a:p>
            <a:pPr marL="171450" indent="-171450">
              <a:buFont typeface="Arial" panose="020B0604020202020204" pitchFamily="34" charset="0"/>
              <a:buChar char="•"/>
            </a:pPr>
            <a:r>
              <a:rPr lang="en-US" baseline="0" dirty="0" smtClean="0"/>
              <a:t>Some of these points may have already arisen during the group discussion – </a:t>
            </a:r>
            <a:r>
              <a:rPr lang="en-US" baseline="0" dirty="0" err="1" smtClean="0"/>
              <a:t>summarise</a:t>
            </a:r>
            <a:r>
              <a:rPr lang="en-US" baseline="0" dirty="0" smtClean="0"/>
              <a:t> briefly if so. </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smtClean="0"/>
              <a:t>Key points:</a:t>
            </a:r>
            <a:endParaRPr lang="en-US" b="1" baseline="0" dirty="0"/>
          </a:p>
          <a:p>
            <a:pPr marL="171450" indent="-171450">
              <a:buFont typeface="Arial" panose="020B0604020202020204" pitchFamily="34" charset="0"/>
              <a:buChar char="•"/>
            </a:pPr>
            <a:r>
              <a:rPr lang="en-US" baseline="0" dirty="0"/>
              <a:t>Communication </a:t>
            </a:r>
            <a:r>
              <a:rPr lang="en-US" baseline="0" dirty="0" smtClean="0"/>
              <a:t>is key – need the worker who knows him best present</a:t>
            </a:r>
            <a:endParaRPr lang="en-US" baseline="0" dirty="0"/>
          </a:p>
          <a:p>
            <a:pPr marL="628650" lvl="1" indent="-171450">
              <a:buFont typeface="Courier New" panose="02070309020205020404" pitchFamily="49" charset="0"/>
              <a:buChar char="o"/>
            </a:pPr>
            <a:r>
              <a:rPr lang="en-US" baseline="0" dirty="0" smtClean="0"/>
              <a:t>A </a:t>
            </a:r>
            <a:r>
              <a:rPr lang="en-US" baseline="0" dirty="0"/>
              <a:t>GP should not be responsible for getting the group home to schedule supports better. </a:t>
            </a:r>
          </a:p>
          <a:p>
            <a:pPr marL="628650" lvl="1" indent="-171450">
              <a:buFont typeface="Courier New" panose="02070309020205020404" pitchFamily="49" charset="0"/>
              <a:buChar char="o"/>
            </a:pPr>
            <a:r>
              <a:rPr lang="en-US" baseline="0" dirty="0"/>
              <a:t>BUT </a:t>
            </a:r>
            <a:r>
              <a:rPr lang="en-US" baseline="0" dirty="0" smtClean="0"/>
              <a:t>a pragmatic </a:t>
            </a:r>
            <a:r>
              <a:rPr lang="en-US" baseline="0" dirty="0"/>
              <a:t>approach will benefit </a:t>
            </a:r>
            <a:r>
              <a:rPr lang="en-US" baseline="0" dirty="0" smtClean="0"/>
              <a:t>Amir, make </a:t>
            </a:r>
            <a:r>
              <a:rPr lang="en-US" baseline="0" dirty="0"/>
              <a:t>everyone’s day less </a:t>
            </a:r>
            <a:r>
              <a:rPr lang="en-US" baseline="0" dirty="0" smtClean="0"/>
              <a:t>stressful</a:t>
            </a:r>
          </a:p>
          <a:p>
            <a:pPr marL="628650" lvl="1" indent="-171450">
              <a:buFont typeface="Courier New" panose="02070309020205020404" pitchFamily="49" charset="0"/>
              <a:buChar char="o"/>
            </a:pPr>
            <a:r>
              <a:rPr lang="en-US" baseline="0" dirty="0" smtClean="0"/>
              <a:t>Reception </a:t>
            </a:r>
            <a:r>
              <a:rPr lang="en-US" baseline="0" dirty="0"/>
              <a:t>staff can </a:t>
            </a:r>
            <a:r>
              <a:rPr lang="en-US" baseline="0" dirty="0" smtClean="0"/>
              <a:t>speak to group home manager for future scheduling</a:t>
            </a:r>
            <a:endParaRPr lang="en-US" baseline="0" dirty="0"/>
          </a:p>
          <a:p>
            <a:pPr marL="171450" indent="-171450">
              <a:buFont typeface="Arial" panose="020B0604020202020204" pitchFamily="34" charset="0"/>
              <a:buChar char="•"/>
            </a:pPr>
            <a:r>
              <a:rPr lang="en-US" baseline="0" dirty="0" smtClean="0"/>
              <a:t>Consider waiting:</a:t>
            </a:r>
          </a:p>
          <a:p>
            <a:pPr marL="628650" lvl="1" indent="-171450">
              <a:buFont typeface="Courier New" panose="02070309020205020404" pitchFamily="49" charset="0"/>
              <a:buChar char="o"/>
            </a:pPr>
            <a:r>
              <a:rPr lang="en-US" baseline="0" dirty="0" smtClean="0"/>
              <a:t>Timing</a:t>
            </a:r>
            <a:endParaRPr lang="en-US" baseline="0" dirty="0"/>
          </a:p>
          <a:p>
            <a:pPr marL="628650" lvl="1" indent="-171450">
              <a:buFont typeface="Courier New" panose="02070309020205020404" pitchFamily="49" charset="0"/>
              <a:buChar char="o"/>
            </a:pPr>
            <a:r>
              <a:rPr lang="en-US" baseline="0" dirty="0"/>
              <a:t>Place</a:t>
            </a:r>
          </a:p>
          <a:p>
            <a:pPr marL="628650" lvl="1" indent="-171450">
              <a:buFont typeface="Courier New" panose="02070309020205020404" pitchFamily="49" charset="0"/>
              <a:buChar char="o"/>
            </a:pPr>
            <a:r>
              <a:rPr lang="en-US" baseline="0" dirty="0"/>
              <a:t>Distraction</a:t>
            </a:r>
          </a:p>
          <a:p>
            <a:pPr marL="457200" lvl="1" indent="0">
              <a:buFontTx/>
              <a:buNone/>
            </a:pPr>
            <a:endParaRPr lang="en-US" baseline="0" dirty="0"/>
          </a:p>
          <a:p>
            <a:r>
              <a:rPr lang="en-US" b="1" baseline="0" dirty="0" smtClean="0"/>
              <a:t>Optional script:</a:t>
            </a:r>
            <a:endParaRPr lang="en-US" b="1" baseline="0" dirty="0"/>
          </a:p>
          <a:p>
            <a:endParaRPr lang="en-US" baseline="0" dirty="0"/>
          </a:p>
          <a:p>
            <a:pPr marL="171450" indent="-171450">
              <a:buFont typeface="Arial" panose="020B0604020202020204" pitchFamily="34" charset="0"/>
              <a:buChar char="•"/>
            </a:pPr>
            <a:r>
              <a:rPr lang="en-US" baseline="0" dirty="0"/>
              <a:t>Let’s step back and consider some of the practical challenges of Amir’s case a bit more. </a:t>
            </a:r>
          </a:p>
          <a:p>
            <a:pPr marL="171450" indent="-171450">
              <a:buFont typeface="Arial" panose="020B0604020202020204" pitchFamily="34" charset="0"/>
              <a:buChar char="•"/>
            </a:pPr>
            <a:r>
              <a:rPr lang="en-US" baseline="0" dirty="0"/>
              <a:t>Communication is key and takes time. You can’t know all communication systems. In this case, Amir’s support person also does not know all his signs. </a:t>
            </a:r>
          </a:p>
          <a:p>
            <a:pPr marL="171450" indent="-171450">
              <a:buFont typeface="Arial" panose="020B0604020202020204" pitchFamily="34" charset="0"/>
              <a:buChar char="•"/>
            </a:pPr>
            <a:r>
              <a:rPr lang="en-US" baseline="0" dirty="0"/>
              <a:t>Some things are beyond a GP or nurse’s control, however, you can try to influence them. It is reasonable to expect the group home should schedule the best staff member to accompany Amir. In cases of repeated failure to do this, you can complain to the CEO of the service provider. However, even though this is the group home’s responsibility, it is also pragmatic to ask your reception staff to phone the house manager and let them know if an appointment has been scheduled by someone other than the house manager, and to request that a person’s key worker be present. </a:t>
            </a:r>
          </a:p>
          <a:p>
            <a:pPr marL="171450" indent="-171450">
              <a:buFont typeface="Arial" panose="020B0604020202020204" pitchFamily="34" charset="0"/>
              <a:buChar char="•"/>
            </a:pPr>
            <a:r>
              <a:rPr lang="en-US" baseline="0" dirty="0"/>
              <a:t>Similarly, the fact that he waited 40 minutes may be beyond a GP’s control on the day – things happen. Other urgencies also arise.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However, if we stop and reflect, and think “What do I wish could have happened differently </a:t>
            </a:r>
            <a:r>
              <a:rPr lang="en-US" baseline="0" dirty="0" smtClean="0"/>
              <a:t>today?” </a:t>
            </a:r>
            <a:r>
              <a:rPr lang="en-US" baseline="0" dirty="0"/>
              <a:t>we might find there are some things that might be </a:t>
            </a:r>
            <a:r>
              <a:rPr lang="en-US" baseline="0" dirty="0" smtClean="0"/>
              <a:t>influenced </a:t>
            </a:r>
            <a:r>
              <a:rPr lang="en-US" baseline="0" dirty="0"/>
              <a:t>next time. </a:t>
            </a:r>
            <a:r>
              <a:rPr lang="en-US" baseline="0" dirty="0" smtClean="0"/>
              <a:t>Particularly by reception staff</a:t>
            </a:r>
            <a:r>
              <a:rPr lang="en-US" baseline="0" dirty="0"/>
              <a:t>. </a:t>
            </a:r>
            <a:r>
              <a:rPr lang="en-US" baseline="0" dirty="0" smtClean="0"/>
              <a:t>For </a:t>
            </a:r>
            <a:r>
              <a:rPr lang="en-US" baseline="0" dirty="0"/>
              <a:t>example, if Amir was offered an early morning appointment </a:t>
            </a:r>
            <a:r>
              <a:rPr lang="en-US" baseline="0" dirty="0" smtClean="0"/>
              <a:t>it is less likely he will have </a:t>
            </a:r>
            <a:r>
              <a:rPr lang="en-US" baseline="0" dirty="0"/>
              <a:t>to wait so long. </a:t>
            </a:r>
            <a:endParaRPr lang="en-US" baseline="0" dirty="0" smtClean="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Other ways to make an appointment more likely to be </a:t>
            </a:r>
            <a:r>
              <a:rPr lang="en-US" baseline="0" dirty="0" smtClean="0"/>
              <a:t>smooth are: </a:t>
            </a:r>
            <a:endParaRPr lang="en-US" baseline="0" dirty="0"/>
          </a:p>
          <a:p>
            <a:pPr marL="171450" indent="-171450">
              <a:buFont typeface="Arial" panose="020B0604020202020204" pitchFamily="34" charset="0"/>
              <a:buChar char="•"/>
            </a:pPr>
            <a:r>
              <a:rPr lang="en-AU" b="0" baseline="0" dirty="0"/>
              <a:t>Allow </a:t>
            </a:r>
            <a:r>
              <a:rPr lang="en-AU" b="0" baseline="0" dirty="0" smtClean="0"/>
              <a:t>him </a:t>
            </a:r>
            <a:r>
              <a:rPr lang="en-AU" b="0" baseline="0" dirty="0"/>
              <a:t>to wait outside and call them when it’s his turn; or have him wait in a separate room if </a:t>
            </a:r>
            <a:r>
              <a:rPr lang="en-AU" b="0" baseline="0" dirty="0" smtClean="0"/>
              <a:t>available</a:t>
            </a:r>
            <a:endParaRPr lang="en-AU" b="0" baseline="0" dirty="0"/>
          </a:p>
          <a:p>
            <a:pPr marL="171450" indent="-171450">
              <a:buFont typeface="Arial" panose="020B0604020202020204" pitchFamily="34" charset="0"/>
              <a:buChar char="•"/>
            </a:pPr>
            <a:r>
              <a:rPr lang="en-AU" b="0" baseline="0" dirty="0"/>
              <a:t>Ask reception staff to always schedule a long appointment for </a:t>
            </a:r>
            <a:r>
              <a:rPr lang="en-AU" b="0" baseline="0" dirty="0" smtClean="0"/>
              <a:t>Amir – given his communication needs this is reasonable</a:t>
            </a:r>
            <a:endParaRPr lang="en-AU" b="0" baseline="0" dirty="0"/>
          </a:p>
          <a:p>
            <a:pPr marL="171450" indent="-171450">
              <a:buFont typeface="Arial" panose="020B0604020202020204" pitchFamily="34" charset="0"/>
              <a:buChar char="•"/>
            </a:pPr>
            <a:r>
              <a:rPr lang="en-AU" b="0" baseline="0" dirty="0"/>
              <a:t>Amir could bring headphones and an </a:t>
            </a:r>
            <a:r>
              <a:rPr lang="en-AU" b="0" baseline="0" dirty="0" smtClean="0"/>
              <a:t>iPad. </a:t>
            </a:r>
            <a:r>
              <a:rPr lang="en-AU" b="0" baseline="0" dirty="0"/>
              <a:t>You could suggest it. </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Another thing we might try to influence is to know Amir better. </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AU" u="sng" baseline="0" dirty="0" smtClean="0"/>
              <a:t>Has </a:t>
            </a:r>
            <a:r>
              <a:rPr lang="en-AU" u="sng" baseline="0" dirty="0"/>
              <a:t>anyone had young patients with complex conditions or disability that see their paediatrician more than their GP?</a:t>
            </a:r>
          </a:p>
          <a:p>
            <a:pPr marL="171450" lvl="0" indent="-171450">
              <a:buFont typeface="Courier New" panose="02070309020205020404" pitchFamily="49" charset="0"/>
              <a:buChar char="o"/>
            </a:pPr>
            <a:r>
              <a:rPr lang="en-AU" baseline="0" dirty="0"/>
              <a:t>It is common for kids with developmental disability be </a:t>
            </a:r>
            <a:r>
              <a:rPr lang="en-AU" baseline="0" dirty="0" smtClean="0"/>
              <a:t>do so, </a:t>
            </a:r>
            <a:r>
              <a:rPr lang="en-AU" baseline="0" dirty="0"/>
              <a:t>but it can mean additional efforts are </a:t>
            </a:r>
            <a:r>
              <a:rPr lang="en-AU" baseline="0" dirty="0" smtClean="0"/>
              <a:t>needed when changing </a:t>
            </a:r>
            <a:r>
              <a:rPr lang="en-AU" baseline="0" dirty="0"/>
              <a:t>to adult services</a:t>
            </a:r>
          </a:p>
          <a:p>
            <a:pPr marL="171450" lvl="0" indent="-171450">
              <a:buFont typeface="Courier New" panose="02070309020205020404" pitchFamily="49" charset="0"/>
              <a:buChar char="o"/>
            </a:pPr>
            <a:r>
              <a:rPr lang="en-AU" baseline="0" dirty="0"/>
              <a:t>Multidisciplinary clinics in the children’s hospitals tend to be good at promoting transitions. But those who access private services </a:t>
            </a:r>
            <a:r>
              <a:rPr lang="en-AU" baseline="0" dirty="0" smtClean="0"/>
              <a:t>may </a:t>
            </a:r>
            <a:r>
              <a:rPr lang="en-AU" baseline="0" dirty="0"/>
              <a:t>not be eligible for </a:t>
            </a:r>
            <a:r>
              <a:rPr lang="en-AU" baseline="0" dirty="0" smtClean="0"/>
              <a:t>them.</a:t>
            </a:r>
            <a:endParaRPr lang="en-AU" baseline="0" dirty="0"/>
          </a:p>
          <a:p>
            <a:pPr marL="171450" lvl="0" indent="-171450">
              <a:buFont typeface="Courier New" panose="02070309020205020404" pitchFamily="49" charset="0"/>
              <a:buChar char="o"/>
            </a:pPr>
            <a:r>
              <a:rPr lang="en-AU" baseline="0" dirty="0"/>
              <a:t>For a smoother transition, from around the age of 11 onwards, make sure a paediatrician is </a:t>
            </a:r>
            <a:r>
              <a:rPr lang="en-AU" baseline="0" dirty="0" smtClean="0"/>
              <a:t>copying the GP </a:t>
            </a:r>
            <a:r>
              <a:rPr lang="en-AU" baseline="0" dirty="0"/>
              <a:t>into every </a:t>
            </a:r>
            <a:r>
              <a:rPr lang="en-AU" baseline="0" dirty="0" smtClean="0"/>
              <a:t>communication </a:t>
            </a:r>
            <a:r>
              <a:rPr lang="en-AU" baseline="0" dirty="0"/>
              <a:t>– and asking any </a:t>
            </a:r>
            <a:r>
              <a:rPr lang="en-AU" baseline="0" dirty="0" smtClean="0"/>
              <a:t>others health to </a:t>
            </a:r>
            <a:r>
              <a:rPr lang="en-AU" baseline="0" dirty="0"/>
              <a:t>do so too. Ask </a:t>
            </a:r>
            <a:r>
              <a:rPr lang="en-AU" baseline="0" dirty="0" smtClean="0"/>
              <a:t>everyone </a:t>
            </a:r>
            <a:r>
              <a:rPr lang="en-AU" baseline="0" dirty="0"/>
              <a:t>to also </a:t>
            </a:r>
            <a:r>
              <a:rPr lang="en-AU" baseline="0" dirty="0" smtClean="0"/>
              <a:t>copy to </a:t>
            </a:r>
            <a:r>
              <a:rPr lang="en-AU" baseline="0" dirty="0"/>
              <a:t>the family </a:t>
            </a:r>
            <a:r>
              <a:rPr lang="en-AU" i="1" baseline="0" dirty="0"/>
              <a:t>and</a:t>
            </a:r>
            <a:r>
              <a:rPr lang="en-AU" baseline="0" dirty="0"/>
              <a:t> upload to My Health Record if the person has one. </a:t>
            </a:r>
          </a:p>
          <a:p>
            <a:pPr marL="171450" indent="-171450">
              <a:buFont typeface="Courier New" panose="02070309020205020404" pitchFamily="49" charset="0"/>
              <a:buChar char="o"/>
            </a:pPr>
            <a:endParaRPr lang="en-AU" baseline="0" dirty="0" smtClean="0"/>
          </a:p>
          <a:p>
            <a:pPr marL="171450" indent="-171450">
              <a:buFont typeface="Courier New" panose="02070309020205020404" pitchFamily="49" charset="0"/>
              <a:buChar char="o"/>
            </a:pPr>
            <a:endParaRPr lang="en-AU" baseline="0" dirty="0" smtClean="0"/>
          </a:p>
          <a:p>
            <a:pPr marL="0" indent="0">
              <a:buFont typeface="Arial" panose="020B0604020202020204" pitchFamily="34" charset="0"/>
              <a:buNone/>
            </a:pPr>
            <a:r>
              <a:rPr lang="en-AU" baseline="0" dirty="0" smtClean="0"/>
              <a:t>At this point, we might encourage Amir’s supporters to bring him in more often for regular check ups. </a:t>
            </a:r>
          </a:p>
          <a:p>
            <a:pPr marL="171450" indent="-171450">
              <a:buFont typeface="Courier New" panose="02070309020205020404" pitchFamily="49" charset="0"/>
              <a:buChar char="o"/>
            </a:pPr>
            <a:endParaRPr lang="en-AU" baseline="0"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28</a:t>
            </a:fld>
            <a:endParaRPr lang="en-AU" dirty="0"/>
          </a:p>
        </p:txBody>
      </p:sp>
    </p:spTree>
    <p:extLst>
      <p:ext uri="{BB962C8B-B14F-4D97-AF65-F5344CB8AC3E}">
        <p14:creationId xmlns:p14="http://schemas.microsoft.com/office/powerpoint/2010/main" val="2616545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S60P </a:t>
            </a:r>
            <a:r>
              <a:rPr lang="en-AU" sz="1200" b="1" kern="1200" dirty="0">
                <a:solidFill>
                  <a:schemeClr val="tx1"/>
                </a:solidFill>
                <a:effectLst/>
                <a:latin typeface="+mn-lt"/>
                <a:ea typeface="+mn-ea"/>
                <a:cs typeface="+mn-cs"/>
              </a:rPr>
              <a:t> </a:t>
            </a:r>
            <a:r>
              <a:rPr lang="en-AU" b="1" dirty="0"/>
              <a:t>Resources</a:t>
            </a:r>
            <a:r>
              <a:rPr lang="en-AU" b="1" baseline="0" dirty="0"/>
              <a:t> – Medicare Item numbers</a:t>
            </a:r>
          </a:p>
          <a:p>
            <a:endParaRPr lang="en-AU" b="1" baseline="0" dirty="0"/>
          </a:p>
          <a:p>
            <a:r>
              <a:rPr lang="en-AU" b="1" baseline="0" dirty="0"/>
              <a:t>Time: Less than 1 minute</a:t>
            </a:r>
          </a:p>
          <a:p>
            <a:endParaRPr lang="en-AU" baseline="0" dirty="0"/>
          </a:p>
          <a:p>
            <a:r>
              <a:rPr lang="en-AU" b="1" baseline="0" dirty="0"/>
              <a:t>Notes:</a:t>
            </a:r>
          </a:p>
          <a:p>
            <a:pPr marL="171450" indent="-171450">
              <a:buFont typeface="Arial" panose="020B0604020202020204" pitchFamily="34" charset="0"/>
              <a:buChar char="•"/>
            </a:pPr>
            <a:r>
              <a:rPr lang="en-AU" baseline="0" dirty="0"/>
              <a:t>Only use this slide in a 1.5 or 2 hour workshop for GPs. For a shorter workshop this can only fit if you cut out other information. </a:t>
            </a:r>
          </a:p>
          <a:p>
            <a:pPr marL="171450" indent="-171450">
              <a:buFont typeface="Arial" panose="020B0604020202020204" pitchFamily="34" charset="0"/>
              <a:buChar char="•"/>
            </a:pPr>
            <a:r>
              <a:rPr lang="en-AU" baseline="0" dirty="0"/>
              <a:t>It is not pertinent to allied health workers. </a:t>
            </a:r>
          </a:p>
          <a:p>
            <a:endParaRPr lang="en-AU" baseline="0" dirty="0"/>
          </a:p>
          <a:p>
            <a:r>
              <a:rPr lang="en-AU" sz="1200" b="1" kern="1200" dirty="0">
                <a:solidFill>
                  <a:schemeClr val="tx1"/>
                </a:solidFill>
                <a:effectLst/>
                <a:latin typeface="+mn-lt"/>
                <a:ea typeface="+mn-ea"/>
                <a:cs typeface="+mn-cs"/>
              </a:rPr>
              <a:t>Key point:</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Refer GPs to the resource in the handouts </a:t>
            </a:r>
            <a:endParaRPr lang="en-AU" dirty="0">
              <a:effectLst/>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They can make this work financially viable</a:t>
            </a:r>
            <a:endParaRPr lang="en-AU" dirty="0">
              <a:effectLst/>
            </a:endParaRPr>
          </a:p>
          <a:p>
            <a:endParaRPr lang="en-AU" b="1" baseline="0" dirty="0"/>
          </a:p>
          <a:p>
            <a:r>
              <a:rPr lang="en-AU" b="1" baseline="0" dirty="0" smtClean="0"/>
              <a:t>Optional script:</a:t>
            </a:r>
            <a:endParaRPr lang="en-AU" b="1" baseline="0" dirty="0"/>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We have sent/will send a list of </a:t>
            </a:r>
            <a:r>
              <a:rPr lang="en-AU" baseline="0" dirty="0"/>
              <a:t>Medicare item numbers relevant to coordinating care for people with intellectual disability who have complex health needs. People with intellectual disability qualify for annual health assessment using item 703, 705 or 707.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After the health assessment, it’s a matter of using things like team care arrangements with regular review, along with Home medication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Amir would be a really good candidate for all of these services because he could benefit from accessing additional allied health services and he is already seeing 2 specialists. </a:t>
            </a:r>
          </a:p>
          <a:p>
            <a:endParaRPr lang="en-AU" baseline="0" dirty="0"/>
          </a:p>
          <a:p>
            <a:r>
              <a:rPr lang="en-AU" baseline="0" dirty="0"/>
              <a:t>The other thing is to always book a long or prolonged appointment for someone. </a:t>
            </a:r>
          </a:p>
          <a:p>
            <a:endParaRPr lang="en-AU" baseline="0" dirty="0"/>
          </a:p>
          <a:p>
            <a:r>
              <a:rPr lang="en-AU" baseline="0" dirty="0"/>
              <a:t>This is a reasonable adjustment if they have a communication disability and you know it will take longer. If it turns out they don’t need the whole time you can use that time on other parts of their health care such as to complete paperwork such as liaising with their other health professionals in that time. </a:t>
            </a:r>
          </a:p>
          <a:p>
            <a:endParaRPr lang="en-AU" baseline="0" dirty="0"/>
          </a:p>
          <a:p>
            <a:r>
              <a:rPr lang="en-AU" baseline="0" dirty="0" smtClean="0"/>
              <a:t>Home visits </a:t>
            </a:r>
            <a:r>
              <a:rPr lang="en-AU" baseline="0" dirty="0"/>
              <a:t>can </a:t>
            </a:r>
            <a:r>
              <a:rPr lang="en-AU" baseline="0" dirty="0" smtClean="0"/>
              <a:t>include </a:t>
            </a:r>
            <a:r>
              <a:rPr lang="en-AU" baseline="0" dirty="0"/>
              <a:t>long or prolonged appointments. So this becomes more financially viable if someone, like Amir, is living in a group home, and you can see several residents at once. </a:t>
            </a:r>
          </a:p>
          <a:p>
            <a:endParaRPr lang="en-AU"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29</a:t>
            </a:fld>
            <a:endParaRPr lang="en-AU" dirty="0"/>
          </a:p>
        </p:txBody>
      </p:sp>
    </p:spTree>
    <p:extLst>
      <p:ext uri="{BB962C8B-B14F-4D97-AF65-F5344CB8AC3E}">
        <p14:creationId xmlns:p14="http://schemas.microsoft.com/office/powerpoint/2010/main" val="52255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S3C   Acknowledgement of Country</a:t>
            </a:r>
            <a:endParaRPr lang="en-AU" sz="1200" kern="1200" dirty="0">
              <a:solidFill>
                <a:schemeClr val="tx1"/>
              </a:solidFill>
              <a:effectLst/>
              <a:latin typeface="+mn-lt"/>
              <a:ea typeface="+mn-ea"/>
              <a:cs typeface="+mn-cs"/>
            </a:endParaRPr>
          </a:p>
          <a:p>
            <a:endParaRPr lang="en-US" b="1" baseline="0" dirty="0"/>
          </a:p>
          <a:p>
            <a:r>
              <a:rPr lang="en-US" b="1" baseline="0" dirty="0"/>
              <a:t>Suggested time: 1 minute. </a:t>
            </a:r>
          </a:p>
          <a:p>
            <a:endParaRPr lang="en-US" baseline="0" dirty="0"/>
          </a:p>
          <a:p>
            <a:r>
              <a:rPr lang="en-US" b="0" u="sng" baseline="0" dirty="0"/>
              <a:t>Notes:</a:t>
            </a:r>
          </a:p>
          <a:p>
            <a:endParaRPr lang="en-US" sz="1200" baseline="0" dirty="0"/>
          </a:p>
          <a:p>
            <a:r>
              <a:rPr lang="en-US" sz="1200" baseline="0" dirty="0" smtClean="0"/>
              <a:t>The co-facilitator with intellectual disability can do the </a:t>
            </a:r>
            <a:r>
              <a:rPr lang="en-US" sz="1200" baseline="0" dirty="0"/>
              <a:t>Acknowledgement of Country. </a:t>
            </a:r>
            <a:endParaRPr lang="en-US" sz="1200" baseline="0" dirty="0" smtClean="0"/>
          </a:p>
          <a:p>
            <a:endParaRPr lang="en-US" sz="1200" baseline="0" dirty="0" smtClean="0"/>
          </a:p>
          <a:p>
            <a:r>
              <a:rPr lang="en-US" sz="1200" baseline="0" dirty="0" smtClean="0"/>
              <a:t>But only if they want to. </a:t>
            </a:r>
          </a:p>
          <a:p>
            <a:endParaRPr lang="en-US" sz="1200" baseline="0" dirty="0"/>
          </a:p>
          <a:p>
            <a:endParaRPr lang="en-US" b="0" baseline="0" dirty="0"/>
          </a:p>
          <a:p>
            <a:endParaRPr lang="en-US" b="1" baseline="0" dirty="0"/>
          </a:p>
          <a:p>
            <a:r>
              <a:rPr lang="en-US" b="1" baseline="0" dirty="0" smtClean="0"/>
              <a:t>Key points:</a:t>
            </a:r>
            <a:endParaRPr lang="en-US" b="1" baseline="0" dirty="0"/>
          </a:p>
          <a:p>
            <a:endParaRPr lang="en-US" b="1" baseline="0" dirty="0"/>
          </a:p>
          <a:p>
            <a:r>
              <a:rPr lang="en-US" b="0" baseline="0" dirty="0" smtClean="0"/>
              <a:t>Acknowledge the first owners of the Country you are on.</a:t>
            </a:r>
          </a:p>
          <a:p>
            <a:endParaRPr lang="en-US" b="0" baseline="0" dirty="0" smtClean="0"/>
          </a:p>
          <a:p>
            <a:endParaRPr lang="en-US" b="0" baseline="0" dirty="0"/>
          </a:p>
          <a:p>
            <a:endParaRPr lang="en-US" b="1" baseline="0" dirty="0"/>
          </a:p>
          <a:p>
            <a:r>
              <a:rPr lang="en-US" b="1" baseline="0" dirty="0" smtClean="0"/>
              <a:t>What you could say:</a:t>
            </a:r>
            <a:endParaRPr lang="en-US" b="1" baseline="0" dirty="0"/>
          </a:p>
          <a:p>
            <a:endParaRPr lang="en-US" baseline="0" dirty="0"/>
          </a:p>
          <a:p>
            <a:r>
              <a:rPr lang="en-US" baseline="0" dirty="0" smtClean="0"/>
              <a:t>I </a:t>
            </a:r>
            <a:r>
              <a:rPr lang="en-US" baseline="0" dirty="0"/>
              <a:t>would like to acknowledge the Aboriginal lands which we are all on.</a:t>
            </a:r>
          </a:p>
          <a:p>
            <a:endParaRPr lang="en-US" baseline="0" dirty="0"/>
          </a:p>
          <a:p>
            <a:r>
              <a:rPr lang="en-US" baseline="0" dirty="0" smtClean="0"/>
              <a:t>I </a:t>
            </a:r>
            <a:r>
              <a:rPr lang="en-US" baseline="0" dirty="0"/>
              <a:t>are meeting on the land of [</a:t>
            </a:r>
            <a:r>
              <a:rPr lang="en-US" b="1" baseline="0" dirty="0"/>
              <a:t>insert name of land you are on</a:t>
            </a:r>
            <a:r>
              <a:rPr lang="en-US" baseline="0" dirty="0"/>
              <a:t>]. </a:t>
            </a:r>
          </a:p>
          <a:p>
            <a:endParaRPr lang="en-US" baseline="0" dirty="0"/>
          </a:p>
          <a:p>
            <a:r>
              <a:rPr lang="en-US" baseline="0" dirty="0" smtClean="0"/>
              <a:t>I </a:t>
            </a:r>
            <a:r>
              <a:rPr lang="en-US" baseline="0" dirty="0"/>
              <a:t>want to pay our respects to Elders past, present and emerging.</a:t>
            </a:r>
          </a:p>
          <a:p>
            <a:endParaRPr lang="en-US" baseline="0" dirty="0"/>
          </a:p>
          <a:p>
            <a:r>
              <a:rPr lang="en-AU" sz="1200" baseline="0" dirty="0"/>
              <a:t>Let us remember that Aboriginal people have been living on this land for a very long time.</a:t>
            </a:r>
          </a:p>
          <a:p>
            <a:endParaRPr lang="en-AU" sz="1200" baseline="0" dirty="0"/>
          </a:p>
          <a:p>
            <a:endParaRPr lang="en-AU" dirty="0"/>
          </a:p>
        </p:txBody>
      </p:sp>
      <p:sp>
        <p:nvSpPr>
          <p:cNvPr id="4" name="Slide Number Placeholder 3"/>
          <p:cNvSpPr>
            <a:spLocks noGrp="1"/>
          </p:cNvSpPr>
          <p:nvPr>
            <p:ph type="sldNum" sz="quarter" idx="10"/>
          </p:nvPr>
        </p:nvSpPr>
        <p:spPr/>
        <p:txBody>
          <a:bodyPr/>
          <a:lstStyle/>
          <a:p>
            <a:fld id="{480163F1-4312-4F8E-A7FC-123AB41A1640}" type="slidenum">
              <a:rPr lang="en-AU" smtClean="0"/>
              <a:t>3</a:t>
            </a:fld>
            <a:endParaRPr lang="en-AU" dirty="0"/>
          </a:p>
        </p:txBody>
      </p:sp>
    </p:spTree>
    <p:extLst>
      <p:ext uri="{BB962C8B-B14F-4D97-AF65-F5344CB8AC3E}">
        <p14:creationId xmlns:p14="http://schemas.microsoft.com/office/powerpoint/2010/main" val="909795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S14C  Reasonable adjustments definition </a:t>
            </a:r>
            <a:r>
              <a:rPr lang="en-AU" sz="1200" b="1" kern="1200" dirty="0" smtClean="0">
                <a:solidFill>
                  <a:schemeClr val="tx1"/>
                </a:solidFill>
                <a:effectLst/>
                <a:latin typeface="+mn-lt"/>
                <a:ea typeface="+mn-ea"/>
                <a:cs typeface="+mn-cs"/>
              </a:rPr>
              <a:t>–</a:t>
            </a:r>
            <a:r>
              <a:rPr lang="en-AU" sz="1200" b="1" kern="1200" baseline="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share</a:t>
            </a:r>
            <a:endParaRPr lang="en-AU" sz="1200" kern="1200" dirty="0">
              <a:solidFill>
                <a:schemeClr val="tx1"/>
              </a:solidFill>
              <a:effectLst/>
              <a:latin typeface="+mn-lt"/>
              <a:ea typeface="+mn-ea"/>
              <a:cs typeface="+mn-cs"/>
            </a:endParaRPr>
          </a:p>
          <a:p>
            <a:endParaRPr lang="en-AU" b="1" i="0" baseline="0" dirty="0"/>
          </a:p>
          <a:p>
            <a:r>
              <a:rPr lang="en-AU" b="1" i="0" baseline="0" dirty="0"/>
              <a:t>Suggested time – 1 – 2 minutes.</a:t>
            </a:r>
          </a:p>
          <a:p>
            <a:endParaRPr lang="en-AU" u="sng" baseline="0" dirty="0"/>
          </a:p>
          <a:p>
            <a:r>
              <a:rPr lang="en-AU" u="sng" baseline="0" dirty="0"/>
              <a:t>Notes:</a:t>
            </a:r>
          </a:p>
          <a:p>
            <a:endParaRPr lang="en-AU" baseline="0" dirty="0"/>
          </a:p>
          <a:p>
            <a:pPr marL="171450" indent="-171450">
              <a:buFont typeface="Arial" panose="020B0604020202020204" pitchFamily="34" charset="0"/>
              <a:buChar char="•"/>
            </a:pPr>
            <a:r>
              <a:rPr lang="en-AU" i="0" baseline="0" dirty="0" smtClean="0"/>
              <a:t>This slide can be </a:t>
            </a:r>
            <a:r>
              <a:rPr lang="en-AU" i="0" baseline="0" dirty="0"/>
              <a:t>co-led with a co-facilitator with intellectual disability. The lead in should come from the </a:t>
            </a:r>
            <a:r>
              <a:rPr lang="en-AU" i="0" baseline="0" dirty="0" smtClean="0"/>
              <a:t>PHN co-facilitator who </a:t>
            </a:r>
            <a:r>
              <a:rPr lang="en-AU" i="0" baseline="0" dirty="0"/>
              <a:t>has covered case studies. </a:t>
            </a:r>
            <a:endParaRPr lang="en-AU" i="0" baseline="0" dirty="0" smtClean="0"/>
          </a:p>
          <a:p>
            <a:pPr marL="0" indent="0">
              <a:buFont typeface="Arial" panose="020B0604020202020204" pitchFamily="34" charset="0"/>
              <a:buNone/>
            </a:pPr>
            <a:endParaRPr lang="en-AU"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Below </a:t>
            </a:r>
            <a:r>
              <a:rPr lang="en-AU" i="0" baseline="0" dirty="0"/>
              <a:t>is an </a:t>
            </a:r>
            <a:r>
              <a:rPr lang="en-AU" i="1" baseline="0" dirty="0"/>
              <a:t>e</a:t>
            </a:r>
            <a:r>
              <a:rPr lang="en-AU" i="1" dirty="0"/>
              <a:t>xample</a:t>
            </a:r>
            <a:r>
              <a:rPr lang="en-AU" i="0" dirty="0"/>
              <a:t> of</a:t>
            </a:r>
            <a:r>
              <a:rPr lang="en-AU" i="0" baseline="0" dirty="0"/>
              <a:t> the sort of way this topic could be introduced. However, it is important to support a co-facilitator to use their own words if they prefer</a:t>
            </a:r>
            <a:r>
              <a:rPr lang="en-AU" i="0" baseline="0" dirty="0" smtClean="0"/>
              <a:t>. If using the “What you can say” script, ensure the co-facilitator with intellectual disability has a copy of that script without the other notes on it. </a:t>
            </a:r>
          </a:p>
          <a:p>
            <a:pPr marL="171450" indent="-171450">
              <a:buFont typeface="Arial" panose="020B0604020202020204" pitchFamily="34" charset="0"/>
              <a:buChar char="•"/>
            </a:pPr>
            <a:endParaRPr lang="en-AU" i="0" baseline="0" dirty="0"/>
          </a:p>
          <a:p>
            <a:pPr marL="171450" indent="-171450">
              <a:buFont typeface="Arial" panose="020B0604020202020204" pitchFamily="34" charset="0"/>
              <a:buChar char="•"/>
            </a:pPr>
            <a:r>
              <a:rPr lang="en-AU" i="0" baseline="0" dirty="0"/>
              <a:t>See the </a:t>
            </a:r>
            <a:r>
              <a:rPr lang="en-AU" i="0" baseline="0" dirty="0" smtClean="0"/>
              <a:t>Easy Read co-facilitator guide for information </a:t>
            </a:r>
            <a:r>
              <a:rPr lang="en-AU" i="0" baseline="0" dirty="0"/>
              <a:t>about reasonable adjustments. </a:t>
            </a:r>
            <a:endParaRPr lang="en-AU" i="0" baseline="0" dirty="0" smtClean="0"/>
          </a:p>
          <a:p>
            <a:pPr marL="171450" indent="-171450">
              <a:buFont typeface="Arial" panose="020B0604020202020204" pitchFamily="34" charset="0"/>
              <a:buChar char="•"/>
            </a:pPr>
            <a:endParaRPr lang="en-AU" i="0" baseline="0" dirty="0" smtClean="0"/>
          </a:p>
          <a:p>
            <a:pPr marL="171450" indent="-171450">
              <a:buFont typeface="Arial" panose="020B0604020202020204" pitchFamily="34" charset="0"/>
              <a:buChar char="•"/>
            </a:pPr>
            <a:endParaRPr lang="en-AU" baseline="0" dirty="0"/>
          </a:p>
          <a:p>
            <a:endParaRPr lang="en-AU" baseline="0" dirty="0"/>
          </a:p>
          <a:p>
            <a:endParaRPr lang="en-AU" baseline="0" dirty="0"/>
          </a:p>
          <a:p>
            <a:r>
              <a:rPr lang="en-AU" sz="1200" b="1" kern="1200" dirty="0">
                <a:solidFill>
                  <a:schemeClr val="tx1"/>
                </a:solidFill>
                <a:effectLst/>
                <a:latin typeface="+mn-lt"/>
                <a:ea typeface="+mn-ea"/>
                <a:cs typeface="+mn-cs"/>
              </a:rPr>
              <a:t>Key points:</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Welcome back co-facilitator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This is an opportunity for the group to share their thoughts. </a:t>
            </a:r>
          </a:p>
          <a:p>
            <a:endParaRPr lang="en-AU" baseline="0" dirty="0"/>
          </a:p>
          <a:p>
            <a:endParaRPr lang="en-AU" baseline="0" dirty="0"/>
          </a:p>
          <a:p>
            <a:r>
              <a:rPr lang="en-AU" b="1" baseline="0" dirty="0"/>
              <a:t>Brief speaker notes:</a:t>
            </a:r>
          </a:p>
          <a:p>
            <a:pPr marL="171450" indent="-171450">
              <a:buFont typeface="Arial" panose="020B0604020202020204" pitchFamily="34" charset="0"/>
              <a:buChar char="•"/>
            </a:pPr>
            <a:r>
              <a:rPr lang="en-AU" baseline="0" dirty="0"/>
              <a:t>Welcome back </a:t>
            </a:r>
            <a:r>
              <a:rPr lang="en-AU" baseline="0" dirty="0" smtClean="0"/>
              <a:t>co-facilitator</a:t>
            </a:r>
          </a:p>
          <a:p>
            <a:pPr marL="171450" indent="-171450">
              <a:buFont typeface="Arial" panose="020B0604020202020204" pitchFamily="34" charset="0"/>
              <a:buChar char="•"/>
            </a:pPr>
            <a:r>
              <a:rPr lang="en-AU" baseline="0" dirty="0" smtClean="0"/>
              <a:t>Ask for ideas of what Reasonable adjustments means</a:t>
            </a:r>
            <a:endParaRPr lang="en-AU" baseline="0" dirty="0"/>
          </a:p>
          <a:p>
            <a:pPr marL="171450" indent="-171450">
              <a:buFont typeface="Arial" panose="020B0604020202020204" pitchFamily="34" charset="0"/>
              <a:buChar char="•"/>
            </a:pPr>
            <a:r>
              <a:rPr lang="en-AU" baseline="0" dirty="0"/>
              <a:t>Small adaptations to practice = reasonable adjustments</a:t>
            </a:r>
          </a:p>
          <a:p>
            <a:pPr marL="0" indent="0">
              <a:buFont typeface="Arial" panose="020B0604020202020204" pitchFamily="34" charset="0"/>
              <a:buNone/>
            </a:pPr>
            <a:endParaRPr lang="en-AU" baseline="0" dirty="0"/>
          </a:p>
          <a:p>
            <a:endParaRPr lang="en-AU" baseline="0" dirty="0"/>
          </a:p>
          <a:p>
            <a:endParaRPr lang="en-AU" baseline="0" dirty="0"/>
          </a:p>
          <a:p>
            <a:r>
              <a:rPr lang="en-AU" b="1" baseline="0" dirty="0" smtClean="0"/>
              <a:t>Optional script for PHN co-facilitator:</a:t>
            </a:r>
          </a:p>
          <a:p>
            <a:endParaRPr lang="en-AU" baseline="0" dirty="0" smtClean="0"/>
          </a:p>
          <a:p>
            <a:r>
              <a:rPr lang="en-AU" baseline="0" dirty="0" smtClean="0"/>
              <a:t>Welcome back to [co-facilitator’s name]. </a:t>
            </a:r>
          </a:p>
          <a:p>
            <a:endParaRPr lang="en-AU" baseline="0" dirty="0" smtClean="0"/>
          </a:p>
          <a:p>
            <a:r>
              <a:rPr lang="en-AU" baseline="0" dirty="0" smtClean="0"/>
              <a:t>Throughout the case examples, we have identified ways that clinicians can make really small adaptations in order to  health care better for people with intellectual disability. Many of these things fall under the umbrella of “reasonable adjustments”. To explain what reasonable adjustments are and talk about their impact, I am going to ask [co-facilitator’s name] to come back and lead us again. </a:t>
            </a:r>
          </a:p>
          <a:p>
            <a:endParaRPr lang="en-AU" baseline="0" dirty="0" smtClean="0"/>
          </a:p>
          <a:p>
            <a:endParaRPr lang="en-AU" b="1" baseline="0" dirty="0" smtClean="0"/>
          </a:p>
          <a:p>
            <a:r>
              <a:rPr lang="en-AU" b="1" baseline="0" dirty="0" smtClean="0"/>
              <a:t>For co-facilitator with intellectual disability:</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What you can say:</a:t>
            </a:r>
          </a:p>
          <a:p>
            <a:endParaRPr lang="en-AU" u="sng" baseline="0" dirty="0"/>
          </a:p>
          <a:p>
            <a:r>
              <a:rPr lang="en-AU" baseline="0" dirty="0"/>
              <a:t>So, what is a reasonable adjustment? </a:t>
            </a:r>
          </a:p>
          <a:p>
            <a:endParaRPr lang="en-AU" baseline="0" dirty="0"/>
          </a:p>
          <a:p>
            <a:r>
              <a:rPr lang="en-AU" baseline="0" dirty="0"/>
              <a:t>Firstly can I hear from you guys.</a:t>
            </a:r>
          </a:p>
          <a:p>
            <a:endParaRPr lang="en-AU" baseline="0" dirty="0"/>
          </a:p>
          <a:p>
            <a:r>
              <a:rPr lang="en-AU" baseline="0" dirty="0"/>
              <a:t>What do you think a reasonable adjustment is?</a:t>
            </a:r>
          </a:p>
          <a:p>
            <a:endParaRPr lang="en-AU" baseline="0" dirty="0"/>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Listen to ideas. </a:t>
            </a:r>
          </a:p>
          <a:p>
            <a:pPr marL="171450" indent="-171450">
              <a:buFont typeface="Arial" panose="020B0604020202020204" pitchFamily="34" charset="0"/>
              <a:buChar char="•"/>
            </a:pPr>
            <a:endParaRPr lang="en-AU" baseline="0" dirty="0"/>
          </a:p>
          <a:p>
            <a:endParaRPr lang="en-AU" baseline="0" dirty="0"/>
          </a:p>
          <a:p>
            <a:endParaRPr lang="en-AU" baseline="0" dirty="0"/>
          </a:p>
          <a:p>
            <a:endParaRPr lang="en-AU" b="1" baseline="0" dirty="0" smtClean="0"/>
          </a:p>
          <a:p>
            <a:endParaRPr lang="en-AU" baseline="0" dirty="0"/>
          </a:p>
          <a:p>
            <a:endParaRPr lang="en-AU" baseline="0" dirty="0"/>
          </a:p>
          <a:p>
            <a:endParaRPr lang="en-AU" baseline="0" dirty="0"/>
          </a:p>
          <a:p>
            <a:endParaRPr lang="en-AU" baseline="0" dirty="0"/>
          </a:p>
          <a:p>
            <a:endParaRPr lang="en-AU"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30</a:t>
            </a:fld>
            <a:endParaRPr lang="en-AU" dirty="0"/>
          </a:p>
        </p:txBody>
      </p:sp>
    </p:spTree>
    <p:extLst>
      <p:ext uri="{BB962C8B-B14F-4D97-AF65-F5344CB8AC3E}">
        <p14:creationId xmlns:p14="http://schemas.microsoft.com/office/powerpoint/2010/main" val="3434675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S15C  Reasonable adjustments definition</a:t>
            </a:r>
            <a:endParaRPr lang="en-AU" sz="1200" kern="1200" dirty="0">
              <a:solidFill>
                <a:schemeClr val="tx1"/>
              </a:solidFill>
              <a:effectLst/>
              <a:latin typeface="+mn-lt"/>
              <a:ea typeface="+mn-ea"/>
              <a:cs typeface="+mn-cs"/>
            </a:endParaRPr>
          </a:p>
          <a:p>
            <a:endParaRPr lang="en-AU" b="1" i="0" baseline="0" dirty="0"/>
          </a:p>
          <a:p>
            <a:r>
              <a:rPr lang="en-AU" b="1" i="0" baseline="0" dirty="0"/>
              <a:t>Suggested time – 1 - 2 minutes.</a:t>
            </a:r>
          </a:p>
          <a:p>
            <a:endParaRPr lang="en-AU" u="sng" baseline="0" dirty="0"/>
          </a:p>
          <a:p>
            <a:r>
              <a:rPr lang="en-AU" u="sng" baseline="0" dirty="0"/>
              <a:t>Notes:</a:t>
            </a:r>
          </a:p>
          <a:p>
            <a:endParaRPr lang="en-AU" baseline="0" dirty="0" smtClean="0"/>
          </a:p>
          <a:p>
            <a:pPr marL="171450" indent="-171450">
              <a:buFont typeface="Arial" panose="020B0604020202020204" pitchFamily="34" charset="0"/>
              <a:buChar char="•"/>
            </a:pPr>
            <a:r>
              <a:rPr lang="en-AU" i="0" baseline="0" dirty="0" smtClean="0"/>
              <a:t>This slide can be presented by a co-facilitator with intellectual disability. </a:t>
            </a:r>
          </a:p>
          <a:p>
            <a:pPr marL="171450" indent="-171450">
              <a:buFont typeface="Arial" panose="020B0604020202020204" pitchFamily="34" charset="0"/>
              <a:buChar char="•"/>
            </a:pPr>
            <a:endParaRPr lang="en-AU" i="0" baseline="0" dirty="0" smtClean="0"/>
          </a:p>
          <a:p>
            <a:pPr marL="171450" indent="-171450">
              <a:buFont typeface="Arial" panose="020B0604020202020204" pitchFamily="34" charset="0"/>
              <a:buChar char="•"/>
            </a:pPr>
            <a:r>
              <a:rPr lang="en-AU" i="0" baseline="0" dirty="0" smtClean="0"/>
              <a:t>See the Easy Read co-facilitator guide for information about reasonable adjustments. </a:t>
            </a:r>
          </a:p>
          <a:p>
            <a:pPr marL="171450" indent="-171450">
              <a:buFont typeface="Arial" panose="020B0604020202020204" pitchFamily="34" charset="0"/>
              <a:buChar char="•"/>
            </a:pPr>
            <a:endParaRPr lang="en-AU" i="0" baseline="0" dirty="0" smtClean="0"/>
          </a:p>
          <a:p>
            <a:pPr marL="171450" indent="-171450">
              <a:buFont typeface="Arial" panose="020B0604020202020204" pitchFamily="34" charset="0"/>
              <a:buChar char="•"/>
            </a:pPr>
            <a:endParaRPr lang="en-AU" baseline="0" dirty="0" smtClean="0"/>
          </a:p>
          <a:p>
            <a:endParaRPr lang="en-AU" baseline="0" dirty="0" smtClean="0"/>
          </a:p>
          <a:p>
            <a:endParaRPr lang="en-AU" baseline="0" dirty="0"/>
          </a:p>
          <a:p>
            <a:pPr>
              <a:lnSpc>
                <a:spcPct val="150000"/>
              </a:lnSpc>
              <a:spcAft>
                <a:spcPts val="0"/>
              </a:spcAft>
            </a:pPr>
            <a:r>
              <a:rPr lang="en-AU" sz="1200" b="1" dirty="0">
                <a:solidFill>
                  <a:srgbClr val="000000"/>
                </a:solidFill>
                <a:effectLst/>
                <a:latin typeface="Arial" panose="020B0604020202020204" pitchFamily="34" charset="0"/>
                <a:ea typeface="Times New Roman" panose="02020603050405020304" pitchFamily="18" charset="0"/>
              </a:rPr>
              <a:t>Key points:</a:t>
            </a:r>
          </a:p>
          <a:p>
            <a:pPr>
              <a:lnSpc>
                <a:spcPct val="150000"/>
              </a:lnSpc>
              <a:spcAft>
                <a:spcPts val="0"/>
              </a:spcAft>
            </a:pPr>
            <a:endParaRPr lang="en-AU" sz="1100" dirty="0">
              <a:effectLst/>
              <a:latin typeface="Calibri" panose="020F0502020204030204" pitchFamily="34" charset="0"/>
              <a:ea typeface="Calibri" panose="020F0502020204030204" pitchFamily="34" charset="0"/>
            </a:endParaRPr>
          </a:p>
          <a:p>
            <a:pPr marL="342900" lvl="0" indent="-342900">
              <a:lnSpc>
                <a:spcPct val="150000"/>
              </a:lnSpc>
              <a:spcAft>
                <a:spcPts val="600"/>
              </a:spcAft>
              <a:buFont typeface="Arial" panose="020B0604020202020204" pitchFamily="34" charset="0"/>
              <a:buChar char="•"/>
              <a:tabLst>
                <a:tab pos="457200" algn="l"/>
              </a:tabLst>
            </a:pP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Reasonable adjustments are small adaptations to </a:t>
            </a:r>
            <a:r>
              <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practice</a:t>
            </a:r>
          </a:p>
          <a:p>
            <a:pPr marL="342900" lvl="0" indent="-342900">
              <a:lnSpc>
                <a:spcPct val="150000"/>
              </a:lnSpc>
              <a:spcAft>
                <a:spcPts val="600"/>
              </a:spcAft>
              <a:buFont typeface="Arial" panose="020B0604020202020204" pitchFamily="34" charset="0"/>
              <a:buChar char="•"/>
              <a:tabLst>
                <a:tab pos="457200" algn="l"/>
              </a:tabLst>
            </a:pPr>
            <a:endPar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600"/>
              </a:spcAft>
              <a:buFont typeface="Arial" panose="020B0604020202020204" pitchFamily="34" charset="0"/>
              <a:buChar char="•"/>
              <a:tabLst>
                <a:tab pos="457200" algn="l"/>
              </a:tabLst>
            </a:pPr>
            <a:r>
              <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They can </a:t>
            </a: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have a </a:t>
            </a:r>
            <a:r>
              <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big </a:t>
            </a: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impact on </a:t>
            </a:r>
            <a:r>
              <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a:t>
            </a:r>
            <a:r>
              <a:rPr lang="en-AU"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person’s health care</a:t>
            </a:r>
            <a:r>
              <a:rPr lang="en-A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50000"/>
              </a:lnSpc>
              <a:spcAft>
                <a:spcPts val="600"/>
              </a:spcAft>
              <a:buFont typeface="Arial" panose="020B0604020202020204" pitchFamily="34" charset="0"/>
              <a:buChar char="•"/>
              <a:tabLst>
                <a:tab pos="457200" algn="l"/>
              </a:tabLst>
            </a:pPr>
            <a:endParaRPr lang="en-AU"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Arial" panose="020B0604020202020204" pitchFamily="34" charset="0"/>
              <a:buChar char="•"/>
              <a:tabLst>
                <a:tab pos="457200" algn="l"/>
              </a:tabLst>
            </a:pPr>
            <a:r>
              <a:rPr lang="en-AU"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Give</a:t>
            </a:r>
            <a:r>
              <a:rPr lang="en-AU" sz="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 example.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baseline="0" dirty="0"/>
          </a:p>
          <a:p>
            <a:endParaRPr lang="en-AU" baseline="0" dirty="0"/>
          </a:p>
          <a:p>
            <a:endParaRPr lang="en-AU" b="1" baseline="0" dirty="0"/>
          </a:p>
          <a:p>
            <a:r>
              <a:rPr lang="en-AU" b="1" baseline="0" dirty="0" smtClean="0"/>
              <a:t>What you can say:</a:t>
            </a:r>
            <a:endParaRPr lang="en-AU" b="1" baseline="0" dirty="0"/>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I think reasonable adjustments are things you do which </a:t>
            </a:r>
            <a:r>
              <a:rPr lang="en-US" i="1" dirty="0">
                <a:latin typeface="Arial" panose="020B0604020202020204" pitchFamily="34" charset="0"/>
                <a:cs typeface="Arial" panose="020B0604020202020204" pitchFamily="34" charset="0"/>
              </a:rPr>
              <a:t>takes away barriers that would stop someone getting good health care </a:t>
            </a:r>
            <a:endParaRPr lang="en-AU" i="1" dirty="0"/>
          </a:p>
          <a:p>
            <a:endParaRPr lang="en-AU" baseline="0" dirty="0"/>
          </a:p>
          <a:p>
            <a:r>
              <a:rPr lang="en-AU" dirty="0"/>
              <a:t>The easiest way to</a:t>
            </a:r>
            <a:r>
              <a:rPr lang="en-AU" baseline="0" dirty="0"/>
              <a:t> tell you what a reasonable adjustment is with an example. </a:t>
            </a:r>
          </a:p>
          <a:p>
            <a:endParaRPr lang="en-AU" baseline="0" dirty="0"/>
          </a:p>
          <a:p>
            <a:endParaRPr lang="en-AU" baseline="0" dirty="0"/>
          </a:p>
          <a:p>
            <a:endParaRPr lang="en-AU" baseline="0" dirty="0"/>
          </a:p>
          <a:p>
            <a:r>
              <a:rPr lang="en-AU" baseline="0" dirty="0"/>
              <a:t>One of the pre-workshop activities was to gather the forms you ask people to do when they come to see them.</a:t>
            </a:r>
          </a:p>
          <a:p>
            <a:endParaRPr lang="en-AU" baseline="0" dirty="0"/>
          </a:p>
          <a:p>
            <a:r>
              <a:rPr lang="en-AU" baseline="0" dirty="0"/>
              <a:t>Put your hand up if you did that.</a:t>
            </a:r>
          </a:p>
          <a:p>
            <a:endParaRPr lang="en-AU" baseline="0" dirty="0"/>
          </a:p>
          <a:p>
            <a:r>
              <a:rPr lang="en-AU" baseline="0" dirty="0" smtClean="0"/>
              <a:t>If you did not do it, then think </a:t>
            </a:r>
            <a:r>
              <a:rPr lang="en-AU" baseline="0" dirty="0"/>
              <a:t>about the forms new </a:t>
            </a:r>
            <a:r>
              <a:rPr lang="en-AU" baseline="0" dirty="0" smtClean="0"/>
              <a:t>people do </a:t>
            </a:r>
            <a:r>
              <a:rPr lang="en-AU" baseline="0" dirty="0"/>
              <a:t>when they see you.</a:t>
            </a:r>
          </a:p>
          <a:p>
            <a:endParaRPr lang="en-AU" baseline="0" dirty="0"/>
          </a:p>
          <a:p>
            <a:r>
              <a:rPr lang="en-AU" baseline="0" dirty="0"/>
              <a:t>Put your hand up if you can </a:t>
            </a:r>
            <a:r>
              <a:rPr lang="en-AU" baseline="0" dirty="0" smtClean="0"/>
              <a:t>think of </a:t>
            </a:r>
            <a:r>
              <a:rPr lang="en-AU" baseline="0" dirty="0"/>
              <a:t>your forms</a:t>
            </a:r>
            <a:r>
              <a:rPr lang="en-AU" baseline="0" dirty="0" smtClean="0"/>
              <a:t>.</a:t>
            </a:r>
            <a:endParaRPr lang="en-AU" baseline="0" dirty="0"/>
          </a:p>
          <a:p>
            <a:endParaRPr lang="en-AU" baseline="0" dirty="0"/>
          </a:p>
          <a:p>
            <a:endParaRPr lang="en-AU" baseline="0" dirty="0"/>
          </a:p>
          <a:p>
            <a:endParaRPr lang="en-AU" baseline="0" dirty="0"/>
          </a:p>
          <a:p>
            <a:r>
              <a:rPr lang="en-AU" baseline="0" dirty="0"/>
              <a:t>Now, keep your hand up if you are able to think of one thing that your practice does to help someone who needs help doing that form.</a:t>
            </a:r>
            <a:endParaRPr lang="en-AU" dirty="0">
              <a:cs typeface="Calibri"/>
            </a:endParaRPr>
          </a:p>
          <a:p>
            <a:endParaRPr lang="en-AU" baseline="0" dirty="0"/>
          </a:p>
          <a:p>
            <a:r>
              <a:rPr lang="en-AU" baseline="0" dirty="0" smtClean="0"/>
              <a:t>It </a:t>
            </a:r>
            <a:r>
              <a:rPr lang="en-AU" baseline="0" dirty="0"/>
              <a:t>does not have to be </a:t>
            </a:r>
            <a:r>
              <a:rPr lang="en-AU" i="0" baseline="0" dirty="0" smtClean="0"/>
              <a:t>you</a:t>
            </a:r>
            <a:r>
              <a:rPr lang="en-AU" i="0" baseline="0" dirty="0"/>
              <a:t> </a:t>
            </a:r>
            <a:r>
              <a:rPr lang="en-AU" i="0" baseline="0" dirty="0" smtClean="0"/>
              <a:t>that does it.</a:t>
            </a:r>
          </a:p>
          <a:p>
            <a:endParaRPr lang="en-AU" i="0" baseline="0" dirty="0" smtClean="0"/>
          </a:p>
          <a:p>
            <a:r>
              <a:rPr lang="en-AU" baseline="0" dirty="0" smtClean="0"/>
              <a:t>It </a:t>
            </a:r>
            <a:r>
              <a:rPr lang="en-AU" baseline="0" dirty="0"/>
              <a:t>might be </a:t>
            </a:r>
            <a:r>
              <a:rPr lang="en-AU" baseline="0" dirty="0" smtClean="0"/>
              <a:t>some one who </a:t>
            </a:r>
            <a:r>
              <a:rPr lang="en-AU" baseline="0" dirty="0"/>
              <a:t>works with you. </a:t>
            </a:r>
            <a:endParaRPr lang="en-AU" dirty="0">
              <a:cs typeface="Calibri"/>
            </a:endParaRPr>
          </a:p>
          <a:p>
            <a:endParaRPr lang="en-AU" baseline="0" dirty="0"/>
          </a:p>
          <a:p>
            <a:endParaRPr lang="en-AU" baseline="0" dirty="0"/>
          </a:p>
          <a:p>
            <a:endParaRPr lang="en-AU" baseline="0" dirty="0"/>
          </a:p>
          <a:p>
            <a:endParaRPr lang="en-AU" baseline="0" dirty="0"/>
          </a:p>
          <a:p>
            <a:r>
              <a:rPr lang="en-AU" baseline="0" dirty="0" smtClean="0"/>
              <a:t>Congratulations </a:t>
            </a:r>
            <a:r>
              <a:rPr lang="en-AU" baseline="0" dirty="0"/>
              <a:t>to </a:t>
            </a:r>
            <a:r>
              <a:rPr lang="en-AU" baseline="0" dirty="0" smtClean="0"/>
              <a:t>people </a:t>
            </a:r>
            <a:r>
              <a:rPr lang="en-AU" baseline="0" dirty="0"/>
              <a:t>with their hands still </a:t>
            </a:r>
            <a:r>
              <a:rPr lang="en-AU" baseline="0" dirty="0" smtClean="0"/>
              <a:t>up.</a:t>
            </a:r>
          </a:p>
          <a:p>
            <a:endParaRPr lang="en-AU" baseline="0" dirty="0" smtClean="0"/>
          </a:p>
          <a:p>
            <a:r>
              <a:rPr lang="en-AU" baseline="0" dirty="0" smtClean="0"/>
              <a:t>What </a:t>
            </a:r>
            <a:r>
              <a:rPr lang="en-AU" baseline="0" dirty="0"/>
              <a:t>you are doing to support someone with your forms - </a:t>
            </a:r>
            <a:r>
              <a:rPr lang="en-AU" b="1" baseline="0" dirty="0"/>
              <a:t>that’s</a:t>
            </a:r>
            <a:r>
              <a:rPr lang="en-AU" baseline="0" dirty="0"/>
              <a:t> a reasonable adjustment.</a:t>
            </a:r>
            <a:endParaRPr lang="en-AU" dirty="0">
              <a:cs typeface="Calibri"/>
            </a:endParaRPr>
          </a:p>
          <a:p>
            <a:endParaRPr lang="en-AU" baseline="0" dirty="0"/>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r>
              <a:rPr lang="en-AU" baseline="0" dirty="0"/>
              <a:t>That is the sort of thing that makes it easier for someone like me to </a:t>
            </a:r>
            <a:r>
              <a:rPr lang="en-AU" baseline="0" dirty="0" smtClean="0"/>
              <a:t>get health care when </a:t>
            </a:r>
            <a:r>
              <a:rPr lang="en-AU" baseline="0" dirty="0"/>
              <a:t>I </a:t>
            </a:r>
            <a:r>
              <a:rPr lang="en-AU" baseline="0" dirty="0" smtClean="0"/>
              <a:t>need it. </a:t>
            </a:r>
          </a:p>
          <a:p>
            <a:endParaRPr lang="en-AU" baseline="0" dirty="0"/>
          </a:p>
          <a:p>
            <a:endParaRPr lang="en-AU" baseline="0" dirty="0"/>
          </a:p>
          <a:p>
            <a:r>
              <a:rPr lang="en-AU" baseline="0" dirty="0"/>
              <a:t>And </a:t>
            </a:r>
            <a:r>
              <a:rPr lang="en-AU" baseline="0" dirty="0" smtClean="0"/>
              <a:t>it means when </a:t>
            </a:r>
            <a:r>
              <a:rPr lang="en-AU" baseline="0" dirty="0"/>
              <a:t>I see you, I can </a:t>
            </a:r>
            <a:r>
              <a:rPr lang="en-AU" baseline="0" dirty="0" smtClean="0"/>
              <a:t>give </a:t>
            </a:r>
            <a:r>
              <a:rPr lang="en-AU" baseline="0" dirty="0"/>
              <a:t>you the same info as </a:t>
            </a:r>
            <a:r>
              <a:rPr lang="en-AU" baseline="0" dirty="0" smtClean="0"/>
              <a:t>other </a:t>
            </a:r>
            <a:r>
              <a:rPr lang="en-AU" baseline="0" dirty="0"/>
              <a:t>people. </a:t>
            </a:r>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31</a:t>
            </a:fld>
            <a:endParaRPr lang="en-AU" dirty="0"/>
          </a:p>
        </p:txBody>
      </p:sp>
    </p:spTree>
    <p:extLst>
      <p:ext uri="{BB962C8B-B14F-4D97-AF65-F5344CB8AC3E}">
        <p14:creationId xmlns:p14="http://schemas.microsoft.com/office/powerpoint/2010/main" val="2799541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0" baseline="0" dirty="0"/>
              <a:t>S16C Before I see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0" baseline="0" dirty="0"/>
              <a:t>Suggested time: 1 - 2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u="sng" baseline="0"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u="sng" baseline="0" dirty="0"/>
          </a:p>
          <a:p>
            <a:pPr marL="171450" indent="-171450">
              <a:buFont typeface="Arial" panose="020B0604020202020204" pitchFamily="34" charset="0"/>
              <a:buChar char="•"/>
            </a:pPr>
            <a:r>
              <a:rPr lang="en-AU" i="0" baseline="0" dirty="0" smtClean="0"/>
              <a:t>This slide can be </a:t>
            </a:r>
            <a:r>
              <a:rPr lang="en-AU" i="0" baseline="0" dirty="0"/>
              <a:t>led by a co-facilitator with intellectual disability.  </a:t>
            </a:r>
            <a:endParaRPr lang="en-AU" i="0" baseline="0" dirty="0" smtClean="0"/>
          </a:p>
          <a:p>
            <a:pPr marL="0" indent="0">
              <a:buFont typeface="Arial" panose="020B0604020202020204" pitchFamily="34" charset="0"/>
              <a:buNone/>
            </a:pPr>
            <a:endParaRPr lang="en-AU" b="0" i="0" u="sng"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baseline="0" dirty="0"/>
              <a:t>On this slide or one that follows, if the person co-facilitating wants to share a personal experience, the text and flow can be modified to suit. </a:t>
            </a:r>
          </a:p>
          <a:p>
            <a:endParaRPr lang="en-AU" b="0" dirty="0" smtClean="0"/>
          </a:p>
          <a:p>
            <a:r>
              <a:rPr lang="en-AU" b="1" dirty="0" smtClean="0"/>
              <a:t>Brief notes:</a:t>
            </a:r>
          </a:p>
          <a:p>
            <a:endParaRPr lang="en-AU" b="0" dirty="0" smtClean="0"/>
          </a:p>
          <a:p>
            <a:r>
              <a:rPr lang="en-AU" b="0" baseline="0" dirty="0" smtClean="0"/>
              <a:t>Reasonable adjustments can happen before you see someone.</a:t>
            </a:r>
          </a:p>
          <a:p>
            <a:endParaRPr lang="en-AU" b="0" baseline="0" dirty="0" smtClean="0"/>
          </a:p>
          <a:p>
            <a:r>
              <a:rPr lang="en-AU" b="0" baseline="0" dirty="0" smtClean="0"/>
              <a:t>They might be done by the health worker or other people working there.</a:t>
            </a:r>
          </a:p>
          <a:p>
            <a:endParaRPr lang="en-AU" b="1" baseline="0" dirty="0" smtClean="0"/>
          </a:p>
          <a:p>
            <a:r>
              <a:rPr lang="en-AU" b="0" baseline="0" dirty="0" smtClean="0"/>
              <a:t>Things like</a:t>
            </a:r>
          </a:p>
          <a:p>
            <a:pPr marL="171450" indent="-171450">
              <a:buFont typeface="Arial" panose="020B0604020202020204" pitchFamily="34" charset="0"/>
              <a:buChar char="•"/>
            </a:pPr>
            <a:r>
              <a:rPr lang="en-AU" b="0" baseline="0" dirty="0" smtClean="0"/>
              <a:t>Booking visits at good times</a:t>
            </a:r>
            <a:endParaRPr lang="en-AU" b="0" baseline="0" dirty="0"/>
          </a:p>
          <a:p>
            <a:pPr marL="171450" indent="-171450">
              <a:buFont typeface="Arial" panose="020B0604020202020204" pitchFamily="34" charset="0"/>
              <a:buChar char="•"/>
            </a:pPr>
            <a:r>
              <a:rPr lang="en-AU" b="0" baseline="0" dirty="0"/>
              <a:t>Asking what you need</a:t>
            </a:r>
          </a:p>
          <a:p>
            <a:pPr marL="171450" indent="-171450">
              <a:buFont typeface="Arial" panose="020B0604020202020204" pitchFamily="34" charset="0"/>
              <a:buChar char="•"/>
            </a:pPr>
            <a:r>
              <a:rPr lang="en-AU" b="0" baseline="0" dirty="0" smtClean="0"/>
              <a:t>Help with forms</a:t>
            </a:r>
            <a:endParaRPr lang="en-AU" b="0" baseline="0" dirty="0"/>
          </a:p>
          <a:p>
            <a:endParaRPr lang="en-AU" b="1" baseline="0" dirty="0"/>
          </a:p>
          <a:p>
            <a:endParaRPr lang="en-AU" b="1" dirty="0"/>
          </a:p>
          <a:p>
            <a:r>
              <a:rPr lang="en-AU" b="1" dirty="0" smtClean="0"/>
              <a:t>What you can say:</a:t>
            </a:r>
            <a:endParaRPr lang="en-AU" b="1" baseline="0" dirty="0"/>
          </a:p>
          <a:p>
            <a:endParaRPr lang="en-AU" baseline="0" dirty="0"/>
          </a:p>
          <a:p>
            <a:r>
              <a:rPr lang="en-AU" dirty="0"/>
              <a:t>Some adjustments</a:t>
            </a:r>
            <a:r>
              <a:rPr lang="en-AU" baseline="0" dirty="0"/>
              <a:t> can be made before I </a:t>
            </a:r>
            <a:r>
              <a:rPr lang="en-AU" baseline="0" dirty="0" smtClean="0"/>
              <a:t>see </a:t>
            </a:r>
            <a:r>
              <a:rPr lang="en-AU" baseline="0" dirty="0"/>
              <a:t>you</a:t>
            </a:r>
          </a:p>
          <a:p>
            <a:endParaRPr lang="en-AU" baseline="0" dirty="0"/>
          </a:p>
          <a:p>
            <a:r>
              <a:rPr lang="en-AU" baseline="0" dirty="0"/>
              <a:t>Like if your receptionist helps me with a form over the phone</a:t>
            </a:r>
          </a:p>
          <a:p>
            <a:endParaRPr lang="en-AU" baseline="0" dirty="0"/>
          </a:p>
          <a:p>
            <a:r>
              <a:rPr lang="en-AU" baseline="0" dirty="0"/>
              <a:t>Or sending a form out really early so I have enough time to do with my support worker, who only visits once a week</a:t>
            </a:r>
          </a:p>
          <a:p>
            <a:endParaRPr lang="en-AU" baseline="0" dirty="0"/>
          </a:p>
          <a:p>
            <a:r>
              <a:rPr lang="en-AU" baseline="0" dirty="0"/>
              <a:t>Or letting someone book a time slot that is going to work for them/</a:t>
            </a:r>
          </a:p>
          <a:p>
            <a:endParaRPr lang="en-AU" baseline="0" dirty="0"/>
          </a:p>
          <a:p>
            <a:r>
              <a:rPr lang="en-AU" baseline="0" dirty="0"/>
              <a:t>Or Booking a long appointment, or even coming to my house</a:t>
            </a:r>
          </a:p>
          <a:p>
            <a:endParaRPr lang="en-AU" baseline="0" dirty="0"/>
          </a:p>
          <a:p>
            <a:r>
              <a:rPr lang="en-AU" baseline="0" dirty="0"/>
              <a:t>Or knowing that it might take 5 appointments before we can do an assessment, before I can feel OK with that. </a:t>
            </a:r>
          </a:p>
          <a:p>
            <a:endParaRPr lang="en-AU" baseline="0" dirty="0"/>
          </a:p>
          <a:p>
            <a:r>
              <a:rPr lang="en-AU" baseline="0" dirty="0"/>
              <a:t>Or checking who should be at the appointment</a:t>
            </a:r>
          </a:p>
          <a:p>
            <a:endParaRPr lang="en-AU" baseline="0" dirty="0"/>
          </a:p>
          <a:p>
            <a:endParaRPr lang="en-AU" baseline="0" dirty="0"/>
          </a:p>
          <a:p>
            <a:r>
              <a:rPr lang="en-AU" baseline="0" dirty="0"/>
              <a:t>Ask me what I need – like, who should be at the appointment with me? </a:t>
            </a:r>
          </a:p>
          <a:p>
            <a:endParaRPr lang="en-AU" baseline="0" dirty="0"/>
          </a:p>
          <a:p>
            <a:r>
              <a:rPr lang="en-AU" baseline="0" dirty="0"/>
              <a:t>I don’t have a computer, don’t send me forms through email. </a:t>
            </a:r>
          </a:p>
          <a:p>
            <a:endParaRPr lang="en-AU" baseline="0" dirty="0"/>
          </a:p>
          <a:p>
            <a:r>
              <a:rPr lang="en-AU" baseline="0" dirty="0"/>
              <a:t>And if I can’t read very well, don’t send me some 5 page letter. Phone me about it. </a:t>
            </a:r>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baseline="0" dirty="0"/>
          </a:p>
          <a:p>
            <a:endParaRPr lang="en-AU"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32</a:t>
            </a:fld>
            <a:endParaRPr lang="en-AU" dirty="0"/>
          </a:p>
        </p:txBody>
      </p:sp>
    </p:spTree>
    <p:extLst>
      <p:ext uri="{BB962C8B-B14F-4D97-AF65-F5344CB8AC3E}">
        <p14:creationId xmlns:p14="http://schemas.microsoft.com/office/powerpoint/2010/main" val="679448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a:t>S17C  After I see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a:t>Suggested time: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u="sng" baseline="0" dirty="0"/>
              <a:t>Notes</a:t>
            </a:r>
            <a:r>
              <a:rPr lang="en-AU" b="0" baseline="0" dirty="0"/>
              <a:t>:</a:t>
            </a:r>
          </a:p>
          <a:p>
            <a:endParaRPr lang="en-AU" baseline="0" dirty="0"/>
          </a:p>
          <a:p>
            <a:pPr marL="171450" indent="-171450">
              <a:buFont typeface="Arial" panose="020B0604020202020204" pitchFamily="34" charset="0"/>
              <a:buChar char="•"/>
            </a:pPr>
            <a:r>
              <a:rPr lang="en-AU" i="0" baseline="0" dirty="0" smtClean="0"/>
              <a:t>This slide can be </a:t>
            </a:r>
            <a:r>
              <a:rPr lang="en-AU" i="0" baseline="0" dirty="0"/>
              <a:t>led by a co-facilitator with </a:t>
            </a:r>
            <a:r>
              <a:rPr lang="en-AU" i="0" baseline="0" dirty="0" smtClean="0"/>
              <a:t>intellectual disability.  </a:t>
            </a:r>
          </a:p>
          <a:p>
            <a:pPr marL="0" indent="0">
              <a:buFont typeface="Arial" panose="020B0604020202020204" pitchFamily="34" charset="0"/>
              <a:buNone/>
            </a:pPr>
            <a:endParaRPr lang="en-AU" dirty="0"/>
          </a:p>
          <a:p>
            <a:pPr>
              <a:lnSpc>
                <a:spcPct val="150000"/>
              </a:lnSpc>
              <a:spcAft>
                <a:spcPts val="0"/>
              </a:spcAft>
            </a:pPr>
            <a:r>
              <a:rPr lang="en-AU" sz="1200" b="1" dirty="0">
                <a:solidFill>
                  <a:srgbClr val="000000"/>
                </a:solidFill>
                <a:effectLst/>
                <a:latin typeface="Arial" panose="020B0604020202020204" pitchFamily="34" charset="0"/>
                <a:ea typeface="Times New Roman" panose="02020603050405020304" pitchFamily="18" charset="0"/>
              </a:rPr>
              <a:t>Key points:</a:t>
            </a:r>
          </a:p>
          <a:p>
            <a:pPr>
              <a:lnSpc>
                <a:spcPct val="150000"/>
              </a:lnSpc>
              <a:spcAft>
                <a:spcPts val="0"/>
              </a:spcAft>
            </a:pPr>
            <a:endParaRPr lang="en-AU" sz="11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AU" b="0" baseline="0" dirty="0" smtClean="0"/>
              <a:t>Adjustments can happen after you see someone.</a:t>
            </a:r>
            <a:endParaRPr lang="en-AU" b="0" baseline="0" dirty="0"/>
          </a:p>
          <a:p>
            <a:pPr marL="171450" indent="-171450">
              <a:buFont typeface="Arial" panose="020B0604020202020204" pitchFamily="34" charset="0"/>
              <a:buChar char="•"/>
            </a:pPr>
            <a:r>
              <a:rPr lang="en-AU" b="0" baseline="0" dirty="0"/>
              <a:t>Write things </a:t>
            </a:r>
            <a:r>
              <a:rPr lang="en-AU" b="0" baseline="0" dirty="0" smtClean="0"/>
              <a:t>down </a:t>
            </a:r>
          </a:p>
          <a:p>
            <a:pPr marL="171450" indent="-171450">
              <a:buFont typeface="Arial" panose="020B0604020202020204" pitchFamily="34" charset="0"/>
              <a:buChar char="•"/>
            </a:pPr>
            <a:r>
              <a:rPr lang="en-AU" b="0" baseline="0" dirty="0" smtClean="0"/>
              <a:t>Make </a:t>
            </a:r>
            <a:r>
              <a:rPr lang="en-AU" b="0" baseline="0" dirty="0"/>
              <a:t>referrals </a:t>
            </a:r>
            <a:r>
              <a:rPr lang="en-AU" b="0" baseline="0" dirty="0" smtClean="0"/>
              <a:t>easy for me. </a:t>
            </a:r>
            <a:endParaRPr lang="en-AU" b="0" baseline="0" dirty="0"/>
          </a:p>
          <a:p>
            <a:endParaRPr lang="en-AU" b="1" dirty="0"/>
          </a:p>
          <a:p>
            <a:endParaRPr lang="en-AU" b="1" dirty="0"/>
          </a:p>
          <a:p>
            <a:r>
              <a:rPr lang="en-AU" b="1" dirty="0" smtClean="0"/>
              <a:t>What you can say:</a:t>
            </a:r>
            <a:endParaRPr lang="en-AU" b="1" dirty="0"/>
          </a:p>
          <a:p>
            <a:endParaRPr lang="en-AU" dirty="0"/>
          </a:p>
          <a:p>
            <a:r>
              <a:rPr lang="en-AU" dirty="0"/>
              <a:t>At</a:t>
            </a:r>
            <a:r>
              <a:rPr lang="en-AU" baseline="0" dirty="0"/>
              <a:t> the end of my visit, write down for me what I need to do. </a:t>
            </a:r>
          </a:p>
          <a:p>
            <a:endParaRPr lang="en-AU" baseline="0" dirty="0"/>
          </a:p>
          <a:p>
            <a:r>
              <a:rPr lang="en-AU" baseline="0" dirty="0"/>
              <a:t>Try to make it neat!</a:t>
            </a:r>
          </a:p>
          <a:p>
            <a:endParaRPr lang="en-AU" baseline="0" dirty="0"/>
          </a:p>
          <a:p>
            <a:endParaRPr lang="en-AU" baseline="0" dirty="0"/>
          </a:p>
          <a:p>
            <a:r>
              <a:rPr lang="en-AU" dirty="0" smtClean="0"/>
              <a:t>If </a:t>
            </a:r>
            <a:r>
              <a:rPr lang="en-AU" dirty="0"/>
              <a:t>you send me to another</a:t>
            </a:r>
            <a:r>
              <a:rPr lang="en-AU" baseline="0" dirty="0"/>
              <a:t> doctor, can you please tell them about my </a:t>
            </a:r>
            <a:r>
              <a:rPr lang="en-AU" baseline="0" dirty="0" smtClean="0"/>
              <a:t>disability?</a:t>
            </a:r>
          </a:p>
          <a:p>
            <a:endParaRPr lang="en-AU" baseline="0" dirty="0" smtClean="0"/>
          </a:p>
          <a:p>
            <a:r>
              <a:rPr lang="en-AU" baseline="0" dirty="0" smtClean="0"/>
              <a:t>Tell them what </a:t>
            </a:r>
            <a:r>
              <a:rPr lang="en-AU" baseline="0" dirty="0"/>
              <a:t>they can do to help </a:t>
            </a:r>
            <a:r>
              <a:rPr lang="en-AU" baseline="0" dirty="0" smtClean="0"/>
              <a:t>me.</a:t>
            </a:r>
          </a:p>
          <a:p>
            <a:r>
              <a:rPr lang="en-AU" baseline="0" dirty="0"/>
              <a:t/>
            </a:r>
            <a:br>
              <a:rPr lang="en-AU" baseline="0" dirty="0"/>
            </a:br>
            <a:endParaRPr lang="en-AU" baseline="0" dirty="0"/>
          </a:p>
          <a:p>
            <a:endParaRPr lang="en-AU" baseline="0" dirty="0"/>
          </a:p>
          <a:p>
            <a:r>
              <a:rPr lang="en-AU" baseline="0" dirty="0"/>
              <a:t>And send the referral straight to them. </a:t>
            </a:r>
            <a:endParaRPr lang="en-AU" baseline="0" dirty="0" smtClean="0"/>
          </a:p>
          <a:p>
            <a:endParaRPr lang="en-AU" baseline="0" dirty="0" smtClean="0"/>
          </a:p>
          <a:p>
            <a:r>
              <a:rPr lang="en-AU" baseline="0" dirty="0" smtClean="0"/>
              <a:t>Don’t </a:t>
            </a:r>
            <a:r>
              <a:rPr lang="en-AU" baseline="0" dirty="0"/>
              <a:t>hand it to me because I might not have a </a:t>
            </a:r>
            <a:r>
              <a:rPr lang="en-AU" baseline="0" dirty="0" smtClean="0"/>
              <a:t>computer</a:t>
            </a:r>
          </a:p>
          <a:p>
            <a:endParaRPr lang="en-AU" baseline="0" dirty="0" smtClean="0"/>
          </a:p>
          <a:p>
            <a:r>
              <a:rPr lang="en-AU" baseline="0" dirty="0" smtClean="0"/>
              <a:t>So I can not email </a:t>
            </a:r>
            <a:r>
              <a:rPr lang="en-AU" baseline="0" dirty="0"/>
              <a:t>it to them. </a:t>
            </a:r>
            <a:endParaRPr lang="en-AU" baseline="0" dirty="0" smtClean="0"/>
          </a:p>
          <a:p>
            <a:endParaRPr lang="en-AU" baseline="0" dirty="0"/>
          </a:p>
          <a:p>
            <a:endParaRPr lang="en-AU" baseline="0" dirty="0"/>
          </a:p>
          <a:p>
            <a:r>
              <a:rPr lang="en-AU" baseline="0" dirty="0"/>
              <a:t>Ask your staff to make </a:t>
            </a:r>
            <a:r>
              <a:rPr lang="en-AU" baseline="0" dirty="0" smtClean="0"/>
              <a:t>my </a:t>
            </a:r>
            <a:r>
              <a:rPr lang="en-AU" baseline="0" dirty="0"/>
              <a:t>appointment with the other doctor while I am there. </a:t>
            </a:r>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33</a:t>
            </a:fld>
            <a:endParaRPr lang="en-AU" dirty="0"/>
          </a:p>
        </p:txBody>
      </p:sp>
    </p:spTree>
    <p:extLst>
      <p:ext uri="{BB962C8B-B14F-4D97-AF65-F5344CB8AC3E}">
        <p14:creationId xmlns:p14="http://schemas.microsoft.com/office/powerpoint/2010/main" val="3228927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S18C  When I see you</a:t>
            </a:r>
          </a:p>
          <a:p>
            <a:endParaRPr lang="en-AU" b="1" dirty="0"/>
          </a:p>
          <a:p>
            <a:r>
              <a:rPr lang="en-AU" b="1" baseline="0" dirty="0"/>
              <a:t>Suggested time: 1 minute</a:t>
            </a:r>
          </a:p>
          <a:p>
            <a:endParaRPr lang="en-AU"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u="sng" baseline="0"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This slide can be </a:t>
            </a:r>
            <a:r>
              <a:rPr lang="en-AU" i="0" baseline="0" dirty="0"/>
              <a:t>led by a co-facilitator with intellectual disability.  </a:t>
            </a:r>
            <a:endParaRPr lang="en-AU"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The </a:t>
            </a:r>
            <a:r>
              <a:rPr lang="en-AU" b="0" baseline="0" dirty="0"/>
              <a:t>speaker notes can be adjusted as desired. See the manual for this information in Easy Read so as to support the co-facilitator to use their own words. </a:t>
            </a:r>
          </a:p>
          <a:p>
            <a:endParaRPr lang="en-AU" baseline="0" dirty="0"/>
          </a:p>
          <a:p>
            <a:endParaRPr lang="en-AU" b="1" baseline="0" dirty="0"/>
          </a:p>
          <a:p>
            <a:endParaRPr lang="en-AU" b="1" baseline="0" dirty="0"/>
          </a:p>
          <a:p>
            <a:r>
              <a:rPr lang="en-AU" b="1" baseline="0" dirty="0" smtClean="0"/>
              <a:t>Key points</a:t>
            </a:r>
            <a:endParaRPr lang="en-AU" b="1" baseline="0" dirty="0"/>
          </a:p>
          <a:p>
            <a:endParaRPr lang="en-AU" baseline="0" dirty="0"/>
          </a:p>
          <a:p>
            <a:pPr marL="171450" indent="-171450">
              <a:buFont typeface="Arial" panose="020B0604020202020204" pitchFamily="34" charset="0"/>
              <a:buChar char="•"/>
            </a:pPr>
            <a:r>
              <a:rPr lang="en-AU" baseline="0" dirty="0" smtClean="0"/>
              <a:t>Wait where it is </a:t>
            </a:r>
            <a:r>
              <a:rPr lang="en-AU" baseline="0" dirty="0"/>
              <a:t>quiet</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smtClean="0"/>
              <a:t>Use health records.</a:t>
            </a:r>
          </a:p>
          <a:p>
            <a:pPr marL="171450" indent="-171450">
              <a:buFont typeface="Arial" panose="020B0604020202020204" pitchFamily="34" charset="0"/>
              <a:buChar char="•"/>
            </a:pPr>
            <a:endParaRPr lang="en-AU" baseline="0" dirty="0" smtClean="0"/>
          </a:p>
          <a:p>
            <a:endParaRPr lang="en-AU" baseline="0" dirty="0"/>
          </a:p>
          <a:p>
            <a:endParaRPr lang="en-AU" baseline="0" dirty="0"/>
          </a:p>
          <a:p>
            <a:endParaRPr lang="en-AU" b="1" baseline="0" dirty="0"/>
          </a:p>
          <a:p>
            <a:r>
              <a:rPr lang="en-AU" b="1" baseline="0" dirty="0" smtClean="0"/>
              <a:t>What you can say:</a:t>
            </a:r>
            <a:endParaRPr lang="en-AU" b="1" baseline="0" dirty="0"/>
          </a:p>
          <a:p>
            <a:endParaRPr lang="en-AU" baseline="0" dirty="0"/>
          </a:p>
          <a:p>
            <a:r>
              <a:rPr lang="en-AU" baseline="0" dirty="0"/>
              <a:t>When someone comes to see you, </a:t>
            </a:r>
            <a:r>
              <a:rPr lang="en-AU" baseline="0" dirty="0" smtClean="0"/>
              <a:t>you can </a:t>
            </a:r>
            <a:r>
              <a:rPr lang="en-AU" baseline="0" dirty="0"/>
              <a:t>let them wait </a:t>
            </a:r>
            <a:r>
              <a:rPr lang="en-AU" baseline="0" dirty="0" smtClean="0"/>
              <a:t>outside.</a:t>
            </a:r>
          </a:p>
          <a:p>
            <a:endParaRPr lang="en-AU" baseline="0" dirty="0" smtClean="0"/>
          </a:p>
          <a:p>
            <a:r>
              <a:rPr lang="en-AU" baseline="0" dirty="0" smtClean="0"/>
              <a:t>Or wait in another room.</a:t>
            </a:r>
          </a:p>
          <a:p>
            <a:endParaRPr lang="en-AU" baseline="0" dirty="0" smtClean="0"/>
          </a:p>
          <a:p>
            <a:r>
              <a:rPr lang="en-AU" baseline="0" dirty="0" smtClean="0"/>
              <a:t>Where it is quiet. </a:t>
            </a:r>
          </a:p>
          <a:p>
            <a:endParaRPr lang="en-AU" baseline="0" dirty="0"/>
          </a:p>
          <a:p>
            <a:endParaRPr lang="en-AU" baseline="0" dirty="0" smtClean="0"/>
          </a:p>
          <a:p>
            <a:endParaRPr lang="en-AU" baseline="0" dirty="0"/>
          </a:p>
          <a:p>
            <a:r>
              <a:rPr lang="en-AU" baseline="0" dirty="0"/>
              <a:t>You can </a:t>
            </a:r>
            <a:r>
              <a:rPr lang="en-AU" baseline="0" dirty="0" smtClean="0"/>
              <a:t>help </a:t>
            </a:r>
            <a:r>
              <a:rPr lang="en-AU" baseline="0" dirty="0"/>
              <a:t>me to use a personal health record.</a:t>
            </a:r>
          </a:p>
          <a:p>
            <a:endParaRPr lang="en-AU" baseline="0" dirty="0"/>
          </a:p>
          <a:p>
            <a:r>
              <a:rPr lang="en-AU" baseline="0" dirty="0"/>
              <a:t>A lot of people with intellectual disability see a lot of different </a:t>
            </a:r>
            <a:r>
              <a:rPr lang="en-AU" baseline="0" dirty="0" smtClean="0"/>
              <a:t>doctors</a:t>
            </a:r>
          </a:p>
          <a:p>
            <a:endParaRPr lang="en-AU" baseline="0" dirty="0" smtClean="0"/>
          </a:p>
          <a:p>
            <a:r>
              <a:rPr lang="en-AU" baseline="0" dirty="0" smtClean="0"/>
              <a:t>A record can </a:t>
            </a:r>
            <a:r>
              <a:rPr lang="en-AU" baseline="0" dirty="0"/>
              <a:t>help us communicate with all of them. </a:t>
            </a:r>
            <a:endParaRPr lang="en-AU" baseline="0" dirty="0" smtClean="0"/>
          </a:p>
          <a:p>
            <a:endParaRPr lang="en-AU" baseline="0" dirty="0"/>
          </a:p>
          <a:p>
            <a:endParaRPr lang="en-AU" baseline="0" dirty="0"/>
          </a:p>
          <a:p>
            <a:endParaRPr lang="en-AU" baseline="0" dirty="0"/>
          </a:p>
          <a:p>
            <a:r>
              <a:rPr lang="en-AU" baseline="0" dirty="0"/>
              <a:t>The my health record is one type</a:t>
            </a:r>
            <a:r>
              <a:rPr lang="en-AU" baseline="0" dirty="0" smtClean="0"/>
              <a:t>.</a:t>
            </a:r>
          </a:p>
          <a:p>
            <a:endParaRPr lang="en-AU" baseline="0" dirty="0" smtClean="0"/>
          </a:p>
          <a:p>
            <a:endParaRPr lang="en-AU" baseline="0" dirty="0" smtClean="0"/>
          </a:p>
          <a:p>
            <a:r>
              <a:rPr lang="en-AU" baseline="0" dirty="0" smtClean="0"/>
              <a:t>But not every one uses it.</a:t>
            </a:r>
            <a:endParaRPr lang="en-AU" baseline="0" dirty="0"/>
          </a:p>
          <a:p>
            <a:endParaRPr lang="en-AU" baseline="0" dirty="0"/>
          </a:p>
          <a:p>
            <a:endParaRPr lang="en-AU" baseline="0" dirty="0"/>
          </a:p>
          <a:p>
            <a:r>
              <a:rPr lang="en-AU" baseline="0" dirty="0"/>
              <a:t>There are also other ones made for people with intellectual disability. </a:t>
            </a:r>
          </a:p>
          <a:p>
            <a:endParaRPr lang="en-AU" baseline="0" dirty="0"/>
          </a:p>
          <a:p>
            <a:endParaRPr lang="en-AU" baseline="0" dirty="0"/>
          </a:p>
          <a:p>
            <a:r>
              <a:rPr lang="en-AU" baseline="0" dirty="0"/>
              <a:t>Like this one, the My Health Matters </a:t>
            </a:r>
            <a:r>
              <a:rPr lang="en-AU" baseline="0" dirty="0" smtClean="0"/>
              <a:t>folder.</a:t>
            </a:r>
            <a:endParaRPr lang="en-AU" baseline="0" dirty="0"/>
          </a:p>
          <a:p>
            <a:endParaRPr lang="en-AU" baseline="0" dirty="0"/>
          </a:p>
          <a:p>
            <a:endParaRPr lang="en-AU" baseline="0" dirty="0"/>
          </a:p>
          <a:p>
            <a:r>
              <a:rPr lang="en-AU" baseline="0" dirty="0"/>
              <a:t>After the workshop we are going to email you </a:t>
            </a:r>
            <a:r>
              <a:rPr lang="en-AU" baseline="0" dirty="0" smtClean="0"/>
              <a:t>a link to it. </a:t>
            </a:r>
            <a:endParaRPr lang="en-AU" baseline="0" dirty="0"/>
          </a:p>
          <a:p>
            <a:pPr lvl="1"/>
            <a:endParaRPr lang="en-AU" baseline="0" dirty="0"/>
          </a:p>
          <a:p>
            <a:pPr lvl="1"/>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endParaRPr lang="en-AU" baseline="0" dirty="0"/>
          </a:p>
          <a:p>
            <a:endParaRPr lang="en-AU" dirty="0">
              <a:solidFill>
                <a:schemeClr val="tx1"/>
              </a:solidFill>
            </a:endParaRPr>
          </a:p>
        </p:txBody>
      </p:sp>
      <p:sp>
        <p:nvSpPr>
          <p:cNvPr id="4" name="Slide Number Placeholder 3"/>
          <p:cNvSpPr>
            <a:spLocks noGrp="1"/>
          </p:cNvSpPr>
          <p:nvPr>
            <p:ph type="sldNum" sz="quarter" idx="10"/>
          </p:nvPr>
        </p:nvSpPr>
        <p:spPr/>
        <p:txBody>
          <a:bodyPr/>
          <a:lstStyle/>
          <a:p>
            <a:fld id="{65FF620E-BD1C-4F16-AF7B-7849DBAB030F}" type="slidenum">
              <a:rPr lang="en-AU" smtClean="0"/>
              <a:t>34</a:t>
            </a:fld>
            <a:endParaRPr lang="en-AU" dirty="0"/>
          </a:p>
        </p:txBody>
      </p:sp>
    </p:spTree>
    <p:extLst>
      <p:ext uri="{BB962C8B-B14F-4D97-AF65-F5344CB8AC3E}">
        <p14:creationId xmlns:p14="http://schemas.microsoft.com/office/powerpoint/2010/main" val="1386453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b="1" dirty="0"/>
              <a:t>S19C  Talk to ME</a:t>
            </a:r>
          </a:p>
          <a:p>
            <a:pPr lvl="0"/>
            <a:endParaRPr lang="en-AU" b="1" dirty="0"/>
          </a:p>
          <a:p>
            <a:pPr lvl="0"/>
            <a:r>
              <a:rPr lang="en-AU" b="1" dirty="0"/>
              <a:t>Suggested time: 1 - 2</a:t>
            </a:r>
            <a:r>
              <a:rPr lang="en-AU" b="1" baseline="0" dirty="0"/>
              <a:t> minutes</a:t>
            </a:r>
          </a:p>
          <a:p>
            <a:pPr lvl="0"/>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u="sng" baseline="0"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This slide can be </a:t>
            </a:r>
            <a:r>
              <a:rPr lang="en-AU" i="0" baseline="0" dirty="0"/>
              <a:t>led by a co-facilitator with intellectual disability.  </a:t>
            </a:r>
            <a:endParaRPr lang="en-AU" i="0" baseline="0" dirty="0" smtClean="0"/>
          </a:p>
          <a:p>
            <a:pPr lvl="1"/>
            <a:endParaRPr lang="en-AU" b="1" dirty="0"/>
          </a:p>
          <a:p>
            <a:r>
              <a:rPr lang="en-AU" sz="1200" b="1" kern="1200" dirty="0">
                <a:solidFill>
                  <a:schemeClr val="tx1"/>
                </a:solidFill>
                <a:effectLst/>
                <a:latin typeface="+mn-lt"/>
                <a:ea typeface="+mn-ea"/>
                <a:cs typeface="+mn-cs"/>
              </a:rPr>
              <a:t>Key </a:t>
            </a:r>
            <a:r>
              <a:rPr lang="en-AU" sz="1200" b="1" kern="1200" dirty="0" smtClean="0">
                <a:solidFill>
                  <a:schemeClr val="tx1"/>
                </a:solidFill>
                <a:effectLst/>
                <a:latin typeface="+mn-lt"/>
                <a:ea typeface="+mn-ea"/>
                <a:cs typeface="+mn-cs"/>
              </a:rPr>
              <a:t>points:</a:t>
            </a:r>
            <a:endParaRPr lang="en-AU" sz="1200" b="1" kern="1200" dirty="0">
              <a:solidFill>
                <a:schemeClr val="tx1"/>
              </a:solidFill>
              <a:effectLst/>
              <a:latin typeface="+mn-lt"/>
              <a:ea typeface="+mn-ea"/>
              <a:cs typeface="+mn-cs"/>
            </a:endParaRPr>
          </a:p>
          <a:p>
            <a:endParaRPr lang="en-AU"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b="0" dirty="0" smtClean="0"/>
              <a:t>Talk </a:t>
            </a:r>
            <a:r>
              <a:rPr lang="en-AU" b="0" dirty="0"/>
              <a:t>to </a:t>
            </a:r>
            <a:r>
              <a:rPr lang="en-AU" b="0" dirty="0" smtClean="0"/>
              <a:t>ME</a:t>
            </a:r>
            <a:endParaRPr lang="en-AU" b="0" baseline="0" dirty="0" smtClean="0"/>
          </a:p>
          <a:p>
            <a:pPr marL="171450" lvl="0" indent="-171450">
              <a:buFont typeface="Arial" panose="020B0604020202020204" pitchFamily="34" charset="0"/>
              <a:buChar char="•"/>
            </a:pPr>
            <a:r>
              <a:rPr lang="en-AU" b="0" baseline="0" dirty="0" smtClean="0"/>
              <a:t>Ask before you touch me</a:t>
            </a:r>
            <a:endParaRPr lang="en-AU" b="0" baseline="0" dirty="0"/>
          </a:p>
          <a:p>
            <a:pPr marL="171450" lvl="0" indent="-171450">
              <a:buFont typeface="Arial" panose="020B0604020202020204" pitchFamily="34" charset="0"/>
              <a:buChar char="•"/>
            </a:pPr>
            <a:r>
              <a:rPr lang="en-AU" b="0" baseline="0" dirty="0" smtClean="0"/>
              <a:t>Use easy </a:t>
            </a:r>
            <a:r>
              <a:rPr lang="en-AU" b="0" baseline="0" dirty="0"/>
              <a:t>words</a:t>
            </a:r>
          </a:p>
          <a:p>
            <a:pPr marL="171450" lvl="0" indent="-171450">
              <a:buFont typeface="Arial" panose="020B0604020202020204" pitchFamily="34" charset="0"/>
              <a:buChar char="•"/>
            </a:pPr>
            <a:r>
              <a:rPr lang="en-AU" b="0" baseline="0" dirty="0"/>
              <a:t>Check we understand</a:t>
            </a:r>
          </a:p>
          <a:p>
            <a:pPr lvl="1"/>
            <a:endParaRPr lang="en-AU" b="1" dirty="0"/>
          </a:p>
          <a:p>
            <a:pPr lvl="0"/>
            <a:r>
              <a:rPr lang="en-AU" b="1" dirty="0" smtClean="0"/>
              <a:t>What you can say:</a:t>
            </a:r>
            <a:endParaRPr lang="en-AU" b="1" dirty="0"/>
          </a:p>
          <a:p>
            <a:pPr lvl="0"/>
            <a:endParaRPr lang="en-AU" b="0" dirty="0"/>
          </a:p>
          <a:p>
            <a:pPr lvl="0"/>
            <a:r>
              <a:rPr lang="en-AU" b="0" baseline="0" dirty="0"/>
              <a:t>The most important thing you can do when I see you is to t</a:t>
            </a:r>
            <a:r>
              <a:rPr lang="en-AU" b="0" dirty="0"/>
              <a:t>alk to </a:t>
            </a:r>
            <a:r>
              <a:rPr lang="en-AU" b="0" dirty="0" smtClean="0"/>
              <a:t>me.</a:t>
            </a:r>
          </a:p>
          <a:p>
            <a:pPr lvl="0"/>
            <a:endParaRPr lang="en-AU" b="0" dirty="0" smtClean="0"/>
          </a:p>
          <a:p>
            <a:pPr lvl="0"/>
            <a:r>
              <a:rPr lang="en-AU" b="0" dirty="0" smtClean="0"/>
              <a:t>Not </a:t>
            </a:r>
            <a:r>
              <a:rPr lang="en-AU" b="0" dirty="0"/>
              <a:t>just my support person. </a:t>
            </a:r>
            <a:endParaRPr lang="en-AU" b="0" dirty="0" smtClean="0"/>
          </a:p>
          <a:p>
            <a:pPr lvl="0"/>
            <a:endParaRPr lang="en-AU" b="0" dirty="0" smtClean="0"/>
          </a:p>
          <a:p>
            <a:pPr lvl="0"/>
            <a:r>
              <a:rPr lang="en-AU" b="0" dirty="0" smtClean="0"/>
              <a:t>It </a:t>
            </a:r>
            <a:r>
              <a:rPr lang="en-AU" b="0" dirty="0"/>
              <a:t>does not matter</a:t>
            </a:r>
            <a:r>
              <a:rPr lang="en-AU" b="0" baseline="0" dirty="0"/>
              <a:t> whether someone can speak, you still say Hi to them. </a:t>
            </a:r>
            <a:endParaRPr lang="en-AU" b="0" baseline="0" dirty="0" smtClean="0"/>
          </a:p>
          <a:p>
            <a:pPr lvl="0"/>
            <a:endParaRPr lang="en-AU" b="0" baseline="0" dirty="0" smtClean="0"/>
          </a:p>
          <a:p>
            <a:pPr lvl="0"/>
            <a:endParaRPr lang="en-AU" b="0" baseline="0" dirty="0" smtClean="0"/>
          </a:p>
          <a:p>
            <a:pPr lvl="0"/>
            <a:endParaRPr lang="en-AU" b="0" dirty="0" smtClean="0"/>
          </a:p>
          <a:p>
            <a:pPr lvl="0"/>
            <a:r>
              <a:rPr lang="en-AU" b="0" dirty="0" smtClean="0"/>
              <a:t>This</a:t>
            </a:r>
            <a:r>
              <a:rPr lang="en-AU" b="0" baseline="0" dirty="0" smtClean="0"/>
              <a:t> </a:t>
            </a:r>
            <a:r>
              <a:rPr lang="en-AU" b="0" baseline="0" dirty="0"/>
              <a:t>is not a reasonable adjustment – it is what you would do for everyone else. </a:t>
            </a:r>
            <a:endParaRPr lang="en-AU" b="0" baseline="0" dirty="0" smtClean="0"/>
          </a:p>
          <a:p>
            <a:pPr lvl="0"/>
            <a:endParaRPr lang="en-AU" b="0" baseline="0" dirty="0" smtClean="0"/>
          </a:p>
          <a:p>
            <a:pPr lvl="0"/>
            <a:r>
              <a:rPr lang="en-AU" b="0" baseline="0" dirty="0" smtClean="0"/>
              <a:t>So </a:t>
            </a:r>
            <a:r>
              <a:rPr lang="en-AU" baseline="0" dirty="0"/>
              <a:t>please do it for me, too. </a:t>
            </a:r>
            <a:endParaRPr lang="en-AU" baseline="0" dirty="0" smtClean="0"/>
          </a:p>
          <a:p>
            <a:pPr lvl="0"/>
            <a:endParaRPr lang="en-AU" baseline="0" dirty="0" smtClean="0"/>
          </a:p>
          <a:p>
            <a:pPr lvl="0"/>
            <a:r>
              <a:rPr lang="en-AU" baseline="0" dirty="0" smtClean="0"/>
              <a:t>And </a:t>
            </a:r>
            <a:r>
              <a:rPr lang="en-AU" baseline="0" dirty="0"/>
              <a:t>then </a:t>
            </a:r>
            <a:r>
              <a:rPr lang="en-AU" baseline="0" dirty="0" smtClean="0"/>
              <a:t>ask me if you can talk to </a:t>
            </a:r>
            <a:r>
              <a:rPr lang="en-AU" baseline="0" dirty="0"/>
              <a:t>my support </a:t>
            </a:r>
            <a:r>
              <a:rPr lang="en-AU" baseline="0" dirty="0" smtClean="0"/>
              <a:t>person. </a:t>
            </a:r>
          </a:p>
          <a:p>
            <a:pPr lvl="0"/>
            <a:endParaRPr lang="en-AU" baseline="0" dirty="0" smtClean="0"/>
          </a:p>
          <a:p>
            <a:pPr lvl="0"/>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FF0000"/>
                </a:solidFill>
              </a:rPr>
              <a:t>Tell me </a:t>
            </a:r>
            <a:r>
              <a:rPr lang="en-US" i="0" baseline="0" dirty="0">
                <a:solidFill>
                  <a:srgbClr val="FF0000"/>
                </a:solidFill>
              </a:rPr>
              <a:t>what you want to </a:t>
            </a:r>
            <a:r>
              <a:rPr lang="en-US" i="0" baseline="0" dirty="0" smtClean="0">
                <a:solidFill>
                  <a:srgbClr val="FF0000"/>
                </a:solidFill>
              </a:rPr>
              <a:t>do before you touch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FF0000"/>
                </a:solidFill>
              </a:rPr>
              <a:t>Ask me if it is 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FF0000"/>
                </a:solidFill>
              </a:rPr>
              <a:t> </a:t>
            </a:r>
            <a:endParaRPr lang="en-US" i="0" baseline="0" dirty="0">
              <a:solidFill>
                <a:srgbClr val="FF0000"/>
              </a:solidFill>
            </a:endParaRPr>
          </a:p>
          <a:p>
            <a:pPr lvl="0"/>
            <a:endParaRPr lang="en-AU" i="0" baseline="0" dirty="0"/>
          </a:p>
          <a:p>
            <a:pPr lvl="0"/>
            <a:r>
              <a:rPr lang="en-AU" i="0" baseline="0" dirty="0"/>
              <a:t>When you talk to </a:t>
            </a:r>
            <a:r>
              <a:rPr lang="en-AU" i="0" baseline="0" dirty="0" smtClean="0"/>
              <a:t>me:</a:t>
            </a:r>
            <a:endParaRPr lang="en-AU" i="0" baseline="0" dirty="0"/>
          </a:p>
          <a:p>
            <a:pPr lvl="0"/>
            <a:endParaRPr lang="en-AU" i="0" baseline="0" dirty="0"/>
          </a:p>
          <a:p>
            <a:pPr marL="171450" lvl="0" indent="-171450">
              <a:buFont typeface="Arial" panose="020B0604020202020204" pitchFamily="34" charset="0"/>
              <a:buChar char="•"/>
            </a:pPr>
            <a:r>
              <a:rPr lang="en-US" i="0" baseline="0" dirty="0">
                <a:solidFill>
                  <a:srgbClr val="FF0000"/>
                </a:solidFill>
              </a:rPr>
              <a:t>Break it down into smaller </a:t>
            </a:r>
            <a:r>
              <a:rPr lang="en-US" i="0" baseline="0" dirty="0" smtClean="0">
                <a:solidFill>
                  <a:srgbClr val="FF0000"/>
                </a:solidFill>
              </a:rPr>
              <a:t>bits</a:t>
            </a:r>
          </a:p>
          <a:p>
            <a:pPr marL="171450" lvl="0" indent="-171450">
              <a:buFont typeface="Arial" panose="020B0604020202020204" pitchFamily="34" charset="0"/>
              <a:buChar char="•"/>
            </a:pPr>
            <a:endParaRPr lang="en-US" i="0" baseline="0" dirty="0" smtClean="0">
              <a:solidFill>
                <a:srgbClr val="FF0000"/>
              </a:solidFill>
            </a:endParaRPr>
          </a:p>
          <a:p>
            <a:pPr marL="171450" lvl="0" indent="-171450">
              <a:buFont typeface="Arial" panose="020B0604020202020204" pitchFamily="34" charset="0"/>
              <a:buChar char="•"/>
            </a:pPr>
            <a:r>
              <a:rPr lang="en-US" i="0" baseline="0" dirty="0" smtClean="0">
                <a:solidFill>
                  <a:srgbClr val="FF0000"/>
                </a:solidFill>
              </a:rPr>
              <a:t>Use </a:t>
            </a:r>
            <a:r>
              <a:rPr lang="en-US" i="0" baseline="0" dirty="0">
                <a:solidFill>
                  <a:srgbClr val="FF0000"/>
                </a:solidFill>
              </a:rPr>
              <a:t>easy </a:t>
            </a:r>
            <a:r>
              <a:rPr lang="en-US" i="0" baseline="0" dirty="0" smtClean="0">
                <a:solidFill>
                  <a:srgbClr val="FF0000"/>
                </a:solidFill>
              </a:rPr>
              <a:t>words</a:t>
            </a:r>
          </a:p>
          <a:p>
            <a:pPr marL="171450" lvl="0" indent="-171450">
              <a:buFont typeface="Arial" panose="020B0604020202020204" pitchFamily="34" charset="0"/>
              <a:buChar char="•"/>
            </a:pPr>
            <a:endParaRPr lang="en-US" i="0" dirty="0">
              <a:solidFill>
                <a:srgbClr val="FF0000"/>
              </a:solidFill>
              <a:cs typeface="Calibri"/>
            </a:endParaRPr>
          </a:p>
          <a:p>
            <a:pPr marL="171450" lvl="0" indent="-171450">
              <a:buFont typeface="Arial" panose="020B0604020202020204" pitchFamily="34" charset="0"/>
              <a:buChar char="•"/>
            </a:pPr>
            <a:r>
              <a:rPr lang="en-US" i="0" baseline="0" dirty="0" smtClean="0"/>
              <a:t>Talk about 1 point </a:t>
            </a:r>
            <a:r>
              <a:rPr lang="en-US" i="0" baseline="0" dirty="0"/>
              <a:t>at a </a:t>
            </a:r>
            <a:r>
              <a:rPr lang="en-US" i="0" baseline="0" dirty="0" smtClean="0"/>
              <a:t>time</a:t>
            </a:r>
          </a:p>
          <a:p>
            <a:pPr marL="171450" lvl="0" indent="-171450">
              <a:buFont typeface="Arial" panose="020B0604020202020204" pitchFamily="34" charset="0"/>
              <a:buChar char="•"/>
            </a:pPr>
            <a:endParaRPr lang="en-US"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solidFill>
                  <a:srgbClr val="FF0000"/>
                </a:solidFill>
              </a:rPr>
              <a:t>Check we understand each other</a:t>
            </a:r>
          </a:p>
          <a:p>
            <a:pPr marL="0" lvl="0" indent="0">
              <a:buFont typeface="Arial" panose="020B0604020202020204" pitchFamily="34" charset="0"/>
              <a:buNone/>
            </a:pPr>
            <a:endParaRPr lang="en-US" i="0" baseline="0" dirty="0" smtClean="0">
              <a:solidFill>
                <a:srgbClr val="FF0000"/>
              </a:solidFill>
            </a:endParaRPr>
          </a:p>
          <a:p>
            <a:pPr marL="0" lvl="0" indent="0">
              <a:buFont typeface="Arial" panose="020B0604020202020204" pitchFamily="34" charset="0"/>
              <a:buNone/>
            </a:pPr>
            <a:endParaRPr lang="en-US" i="0" baseline="0" dirty="0" smtClean="0">
              <a:solidFill>
                <a:srgbClr val="FF0000"/>
              </a:solidFill>
            </a:endParaRPr>
          </a:p>
          <a:p>
            <a:pPr marL="0" lvl="0" indent="0">
              <a:buFont typeface="Arial" panose="020B0604020202020204" pitchFamily="34" charset="0"/>
              <a:buNone/>
            </a:pPr>
            <a:endParaRPr lang="en-US" i="0" baseline="0" dirty="0" smtClean="0">
              <a:solidFill>
                <a:srgbClr val="FF0000"/>
              </a:solidFill>
            </a:endParaRPr>
          </a:p>
          <a:p>
            <a:pPr marL="0" lvl="0" indent="0">
              <a:buFont typeface="Arial" panose="020B0604020202020204" pitchFamily="34" charset="0"/>
              <a:buNone/>
            </a:pPr>
            <a:r>
              <a:rPr lang="en-US" i="0" baseline="0" dirty="0" smtClean="0">
                <a:solidFill>
                  <a:srgbClr val="FF0000"/>
                </a:solidFill>
              </a:rPr>
              <a:t>Another thing:</a:t>
            </a:r>
          </a:p>
          <a:p>
            <a:pPr marL="0" lvl="0" indent="0">
              <a:buFont typeface="Arial" panose="020B0604020202020204" pitchFamily="34" charset="0"/>
              <a:buNone/>
            </a:pPr>
            <a:endParaRPr lang="en-US" i="0" baseline="0" dirty="0" smtClean="0"/>
          </a:p>
          <a:p>
            <a:pPr marL="0" lvl="0" indent="0">
              <a:buFont typeface="Arial" panose="020B0604020202020204" pitchFamily="34" charset="0"/>
              <a:buNone/>
            </a:pPr>
            <a:r>
              <a:rPr lang="en-US" i="0" baseline="0" dirty="0" smtClean="0"/>
              <a:t>Explain </a:t>
            </a:r>
            <a:r>
              <a:rPr lang="en-US" i="0" baseline="0" dirty="0"/>
              <a:t>why you need to ask something if it is personal. </a:t>
            </a:r>
          </a:p>
          <a:p>
            <a:endParaRPr lang="en-AU" i="0" baseline="0" dirty="0">
              <a:solidFill>
                <a:schemeClr val="tx1"/>
              </a:solidFill>
            </a:endParaRPr>
          </a:p>
          <a:p>
            <a:endParaRPr lang="en-AU" i="0" baseline="0" dirty="0">
              <a:solidFill>
                <a:schemeClr val="tx1"/>
              </a:solidFill>
            </a:endParaRPr>
          </a:p>
          <a:p>
            <a:endParaRPr lang="en-US" i="1" baseline="0" dirty="0">
              <a:solidFill>
                <a:srgbClr val="FF0000"/>
              </a:solidFill>
            </a:endParaRPr>
          </a:p>
        </p:txBody>
      </p:sp>
      <p:sp>
        <p:nvSpPr>
          <p:cNvPr id="4" name="Slide Number Placeholder 3"/>
          <p:cNvSpPr>
            <a:spLocks noGrp="1"/>
          </p:cNvSpPr>
          <p:nvPr>
            <p:ph type="sldNum" sz="quarter" idx="10"/>
          </p:nvPr>
        </p:nvSpPr>
        <p:spPr/>
        <p:txBody>
          <a:bodyPr/>
          <a:lstStyle/>
          <a:p>
            <a:fld id="{65FF620E-BD1C-4F16-AF7B-7849DBAB030F}" type="slidenum">
              <a:rPr lang="en-AU" smtClean="0"/>
              <a:t>35</a:t>
            </a:fld>
            <a:endParaRPr lang="en-AU" dirty="0"/>
          </a:p>
        </p:txBody>
      </p:sp>
    </p:spTree>
    <p:extLst>
      <p:ext uri="{BB962C8B-B14F-4D97-AF65-F5344CB8AC3E}">
        <p14:creationId xmlns:p14="http://schemas.microsoft.com/office/powerpoint/2010/main" val="1403264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S20C  Visual aids</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Suggested time: 1 minute</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sng" strike="noStrike" kern="1200" baseline="0" dirty="0">
                <a:solidFill>
                  <a:schemeClr val="tx1"/>
                </a:solidFill>
                <a:latin typeface="+mn-lt"/>
                <a:ea typeface="+mn-ea"/>
                <a:cs typeface="+mn-cs"/>
              </a:rPr>
              <a:t>Notes:</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This slide can be </a:t>
            </a:r>
            <a:r>
              <a:rPr lang="en-AU" i="0" baseline="0" dirty="0"/>
              <a:t>led by a co-facilitator with intellectual disability.  </a:t>
            </a:r>
            <a:endParaRPr lang="en-AU" b="0" baseline="0" dirty="0"/>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r>
              <a:rPr lang="en-AU" sz="1200" b="1" kern="1200" dirty="0">
                <a:solidFill>
                  <a:schemeClr val="tx1"/>
                </a:solidFill>
                <a:effectLst/>
                <a:latin typeface="+mn-lt"/>
                <a:ea typeface="+mn-ea"/>
                <a:cs typeface="+mn-cs"/>
              </a:rPr>
              <a:t>Key </a:t>
            </a:r>
            <a:r>
              <a:rPr lang="en-AU" sz="1200" b="1" kern="1200" dirty="0" smtClean="0">
                <a:solidFill>
                  <a:schemeClr val="tx1"/>
                </a:solidFill>
                <a:effectLst/>
                <a:latin typeface="+mn-lt"/>
                <a:ea typeface="+mn-ea"/>
                <a:cs typeface="+mn-cs"/>
              </a:rPr>
              <a:t>points:</a:t>
            </a:r>
            <a:endParaRPr lang="en-AU" sz="1200" b="1"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Use</a:t>
            </a:r>
            <a:r>
              <a:rPr lang="en-AU" sz="1200" kern="1200" baseline="0" dirty="0" smtClean="0">
                <a:solidFill>
                  <a:schemeClr val="tx1"/>
                </a:solidFill>
                <a:effectLst/>
                <a:latin typeface="+mn-lt"/>
                <a:ea typeface="+mn-ea"/>
                <a:cs typeface="+mn-cs"/>
              </a:rPr>
              <a:t> vi</a:t>
            </a:r>
            <a:r>
              <a:rPr lang="en-AU" sz="1200" kern="1200" dirty="0" smtClean="0">
                <a:solidFill>
                  <a:schemeClr val="tx1"/>
                </a:solidFill>
                <a:effectLst/>
                <a:latin typeface="+mn-lt"/>
                <a:ea typeface="+mn-ea"/>
                <a:cs typeface="+mn-cs"/>
              </a:rPr>
              <a:t>sual </a:t>
            </a:r>
            <a:r>
              <a:rPr lang="en-AU" sz="1200" kern="1200" dirty="0">
                <a:solidFill>
                  <a:schemeClr val="tx1"/>
                </a:solidFill>
                <a:effectLst/>
                <a:latin typeface="+mn-lt"/>
                <a:ea typeface="+mn-ea"/>
                <a:cs typeface="+mn-cs"/>
              </a:rPr>
              <a:t>aids </a:t>
            </a:r>
            <a:r>
              <a:rPr lang="en-AU" sz="1200" kern="1200" dirty="0" smtClean="0">
                <a:solidFill>
                  <a:schemeClr val="tx1"/>
                </a:solidFill>
                <a:effectLst/>
                <a:latin typeface="+mn-lt"/>
                <a:ea typeface="+mn-ea"/>
                <a:cs typeface="+mn-cs"/>
              </a:rPr>
              <a:t>like body maps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Have them</a:t>
            </a:r>
            <a:r>
              <a:rPr lang="en-AU" sz="1200" kern="1200" baseline="0" dirty="0" smtClean="0">
                <a:solidFill>
                  <a:schemeClr val="tx1"/>
                </a:solidFill>
                <a:effectLst/>
                <a:latin typeface="+mn-lt"/>
                <a:ea typeface="+mn-ea"/>
                <a:cs typeface="+mn-cs"/>
              </a:rPr>
              <a:t> handy</a:t>
            </a:r>
            <a:endParaRPr lang="en-AU" sz="1200" kern="1200" dirty="0">
              <a:solidFill>
                <a:schemeClr val="tx1"/>
              </a:solidFill>
              <a:effectLst/>
              <a:latin typeface="+mn-lt"/>
              <a:ea typeface="+mn-ea"/>
              <a:cs typeface="+mn-cs"/>
            </a:endParaRP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smtClean="0">
                <a:solidFill>
                  <a:schemeClr val="tx1"/>
                </a:solidFill>
                <a:latin typeface="+mn-lt"/>
                <a:ea typeface="+mn-ea"/>
                <a:cs typeface="+mn-cs"/>
              </a:rPr>
              <a:t>What you can say:</a:t>
            </a: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You can also use </a:t>
            </a:r>
            <a:r>
              <a:rPr lang="en-US" b="0" i="0" baseline="0" dirty="0" smtClean="0">
                <a:solidFill>
                  <a:srgbClr val="FF0000"/>
                </a:solidFill>
              </a:rPr>
              <a:t>visual aids</a:t>
            </a:r>
          </a:p>
          <a:p>
            <a:pPr marL="0" indent="0">
              <a:buFont typeface="Arial" panose="020B0604020202020204" pitchFamily="34" charset="0"/>
              <a:buNone/>
            </a:pPr>
            <a:endParaRPr lang="en-US" b="0" i="0" baseline="0" dirty="0" smtClean="0">
              <a:solidFill>
                <a:srgbClr val="FF0000"/>
              </a:solidFill>
            </a:endParaRPr>
          </a:p>
          <a:p>
            <a:pPr marL="0" indent="0">
              <a:buFont typeface="Arial" panose="020B0604020202020204" pitchFamily="34" charset="0"/>
              <a:buNone/>
            </a:pPr>
            <a:endParaRPr lang="en-US" b="0" i="0" baseline="0" dirty="0" smtClean="0">
              <a:solidFill>
                <a:srgbClr val="FF0000"/>
              </a:solidFill>
            </a:endParaRPr>
          </a:p>
          <a:p>
            <a:pPr marL="0" indent="0">
              <a:buFont typeface="Arial" panose="020B0604020202020204" pitchFamily="34" charset="0"/>
              <a:buNone/>
            </a:pPr>
            <a:r>
              <a:rPr lang="en-US" b="0" i="0" baseline="0" dirty="0" smtClean="0">
                <a:solidFill>
                  <a:srgbClr val="FF0000"/>
                </a:solidFill>
              </a:rPr>
              <a:t>They can help people communicate</a:t>
            </a:r>
            <a:r>
              <a:rPr lang="en-US" b="0" i="0" baseline="0" dirty="0">
                <a:solidFill>
                  <a:srgbClr val="FF0000"/>
                </a:solidFill>
              </a:rPr>
              <a:t>. </a:t>
            </a:r>
            <a:endParaRPr lang="en-US" b="0" i="0" baseline="0" dirty="0" smtClean="0">
              <a:solidFill>
                <a:srgbClr val="FF0000"/>
              </a:solidFill>
            </a:endParaRPr>
          </a:p>
          <a:p>
            <a:pPr marL="0" indent="0">
              <a:buFont typeface="Arial" panose="020B0604020202020204" pitchFamily="34" charset="0"/>
              <a:buNone/>
            </a:pPr>
            <a:endParaRPr lang="en-US" b="0" i="0" baseline="0" dirty="0">
              <a:solidFill>
                <a:srgbClr val="FF0000"/>
              </a:solidFill>
            </a:endParaRPr>
          </a:p>
          <a:p>
            <a:pPr marL="0" indent="0">
              <a:buFont typeface="Arial" panose="020B0604020202020204" pitchFamily="34" charset="0"/>
              <a:buNone/>
            </a:pPr>
            <a:r>
              <a:rPr lang="en-US" b="0" i="0" baseline="0" dirty="0">
                <a:solidFill>
                  <a:srgbClr val="FF0000"/>
                </a:solidFill>
              </a:rPr>
              <a:t>Here is an example. </a:t>
            </a:r>
            <a:endParaRPr lang="en-US" b="0" i="0" baseline="0" dirty="0" smtClean="0">
              <a:solidFill>
                <a:srgbClr val="FF0000"/>
              </a:solidFill>
            </a:endParaRPr>
          </a:p>
          <a:p>
            <a:pPr marL="0" indent="0">
              <a:buFont typeface="Arial" panose="020B0604020202020204" pitchFamily="34" charset="0"/>
              <a:buNone/>
            </a:pPr>
            <a:endParaRPr lang="en-US" b="0" i="0" baseline="0" dirty="0">
              <a:solidFill>
                <a:srgbClr val="FF0000"/>
              </a:solidFill>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We can use this to show where things are happening in my </a:t>
            </a:r>
            <a:r>
              <a:rPr lang="en-US" sz="1200" b="0" i="0" u="none" strike="noStrike" kern="1200" baseline="0" dirty="0" smtClean="0">
                <a:solidFill>
                  <a:schemeClr val="tx1"/>
                </a:solidFill>
                <a:latin typeface="+mn-lt"/>
                <a:ea typeface="+mn-ea"/>
                <a:cs typeface="+mn-cs"/>
              </a:rPr>
              <a:t>body</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We can use it to </a:t>
            </a:r>
            <a:r>
              <a:rPr lang="en-US" sz="1200" b="0" i="0" u="none" strike="noStrike" kern="1200" baseline="0" dirty="0">
                <a:solidFill>
                  <a:schemeClr val="tx1"/>
                </a:solidFill>
                <a:latin typeface="+mn-lt"/>
                <a:ea typeface="+mn-ea"/>
                <a:cs typeface="+mn-cs"/>
              </a:rPr>
              <a:t>show what part of my body you are asking to touch</a:t>
            </a:r>
            <a:r>
              <a:rPr lang="en-US" sz="1200" b="0" i="0" u="none" strike="noStrike" kern="1200" baseline="0" dirty="0" smtClean="0">
                <a:solidFill>
                  <a:schemeClr val="tx1"/>
                </a:solidFill>
                <a:latin typeface="+mn-lt"/>
                <a:ea typeface="+mn-ea"/>
                <a:cs typeface="+mn-cs"/>
              </a:rPr>
              <a:t>.</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b="0" i="0" baseline="0" dirty="0">
              <a:solidFill>
                <a:srgbClr val="FF0000"/>
              </a:solidFill>
            </a:endParaRPr>
          </a:p>
          <a:p>
            <a:pPr marL="0" indent="0">
              <a:buFont typeface="Arial" panose="020B0604020202020204" pitchFamily="34" charset="0"/>
              <a:buNone/>
            </a:pPr>
            <a:r>
              <a:rPr lang="en-US" b="0" i="0" baseline="0" dirty="0">
                <a:solidFill>
                  <a:srgbClr val="FF0000"/>
                </a:solidFill>
              </a:rPr>
              <a:t>You can also point on your own body, too.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We </a:t>
            </a:r>
            <a:r>
              <a:rPr lang="en-US" sz="1200" b="0" i="0" u="none" strike="noStrike" kern="1200" baseline="0" dirty="0">
                <a:solidFill>
                  <a:schemeClr val="tx1"/>
                </a:solidFill>
                <a:latin typeface="+mn-lt"/>
                <a:ea typeface="+mn-ea"/>
                <a:cs typeface="+mn-cs"/>
              </a:rPr>
              <a:t>will send you links to </a:t>
            </a:r>
            <a:r>
              <a:rPr lang="en-US" sz="1200" b="0" i="0" u="none" strike="noStrike" kern="1200" baseline="0" dirty="0" smtClean="0">
                <a:solidFill>
                  <a:schemeClr val="tx1"/>
                </a:solidFill>
                <a:latin typeface="+mn-lt"/>
                <a:ea typeface="+mn-ea"/>
                <a:cs typeface="+mn-cs"/>
              </a:rPr>
              <a:t>resources </a:t>
            </a:r>
            <a:r>
              <a:rPr lang="en-US" sz="1200" b="0" i="0" u="none" strike="noStrike" kern="1200" baseline="0" dirty="0">
                <a:solidFill>
                  <a:schemeClr val="tx1"/>
                </a:solidFill>
                <a:latin typeface="+mn-lt"/>
                <a:ea typeface="+mn-ea"/>
                <a:cs typeface="+mn-cs"/>
              </a:rPr>
              <a:t>like these</a:t>
            </a:r>
            <a:r>
              <a:rPr lang="en-US" sz="1200" b="0" i="0" u="none" strike="noStrike" kern="1200" baseline="0" dirty="0" smtClean="0">
                <a:solidFill>
                  <a:schemeClr val="tx1"/>
                </a:solidFill>
                <a:latin typeface="+mn-lt"/>
                <a:ea typeface="+mn-ea"/>
                <a:cs typeface="+mn-cs"/>
              </a:rPr>
              <a:t>.</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endParaRPr lang="en-AU" baseline="0" dirty="0" smtClean="0"/>
          </a:p>
          <a:p>
            <a:r>
              <a:rPr lang="en-AU" baseline="0" dirty="0" smtClean="0"/>
              <a:t>Having visual aids handy helps us talk better.</a:t>
            </a:r>
          </a:p>
          <a:p>
            <a:endParaRPr lang="en-AU" baseline="0" dirty="0" smtClean="0"/>
          </a:p>
          <a:p>
            <a:r>
              <a:rPr lang="en-AU" baseline="0" dirty="0" smtClean="0"/>
              <a:t>It means I can understand you better.</a:t>
            </a:r>
          </a:p>
          <a:p>
            <a:endParaRPr lang="en-AU" baseline="0" dirty="0" smtClean="0"/>
          </a:p>
          <a:p>
            <a:endParaRPr lang="en-AU" baseline="0" dirty="0" smtClean="0"/>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5CE465-CFEE-44BC-B1E0-F375E7C60359}" type="slidenum">
              <a:rPr lang="en-AU" smtClean="0"/>
              <a:t>36</a:t>
            </a:fld>
            <a:endParaRPr lang="en-AU" dirty="0"/>
          </a:p>
        </p:txBody>
      </p:sp>
    </p:spTree>
    <p:extLst>
      <p:ext uri="{BB962C8B-B14F-4D97-AF65-F5344CB8AC3E}">
        <p14:creationId xmlns:p14="http://schemas.microsoft.com/office/powerpoint/2010/main" val="23014525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S21C  Communication aids</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Suggested time: 1 minute</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sng" strike="noStrike" kern="1200" baseline="0" dirty="0">
                <a:solidFill>
                  <a:schemeClr val="tx1"/>
                </a:solidFill>
                <a:latin typeface="+mn-lt"/>
                <a:ea typeface="+mn-ea"/>
                <a:cs typeface="+mn-cs"/>
              </a:rPr>
              <a:t>Notes:</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latin typeface="+mn-lt"/>
              </a:rPr>
              <a:t>This slide can be </a:t>
            </a:r>
            <a:r>
              <a:rPr lang="en-AU" i="0" baseline="0" dirty="0">
                <a:latin typeface="+mn-lt"/>
              </a:rPr>
              <a:t>led by a co-facilitator with intellectual </a:t>
            </a:r>
            <a:r>
              <a:rPr lang="en-AU" i="0" baseline="0" dirty="0" smtClean="0">
                <a:latin typeface="+mn-lt"/>
              </a:rPr>
              <a:t>disability.</a:t>
            </a:r>
            <a:endParaRPr lang="en-AU" b="0" baseline="0" dirty="0">
              <a:latin typeface="+mn-lt"/>
            </a:endParaRP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r>
              <a:rPr lang="en-AU" sz="1200" b="1" kern="1200" dirty="0">
                <a:solidFill>
                  <a:schemeClr val="tx1"/>
                </a:solidFill>
                <a:effectLst/>
                <a:latin typeface="+mn-lt"/>
                <a:ea typeface="+mn-ea"/>
                <a:cs typeface="+mn-cs"/>
              </a:rPr>
              <a:t>Key </a:t>
            </a:r>
            <a:r>
              <a:rPr lang="en-AU" sz="1200" b="1" kern="1200" dirty="0" smtClean="0">
                <a:solidFill>
                  <a:schemeClr val="tx1"/>
                </a:solidFill>
                <a:effectLst/>
                <a:latin typeface="+mn-lt"/>
                <a:ea typeface="+mn-ea"/>
                <a:cs typeface="+mn-cs"/>
              </a:rPr>
              <a:t>points:</a:t>
            </a:r>
            <a:endParaRPr lang="en-AU" sz="1200" b="1"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Easy </a:t>
            </a:r>
            <a:r>
              <a:rPr lang="en-AU" sz="1200" kern="1200" dirty="0">
                <a:solidFill>
                  <a:schemeClr val="tx1"/>
                </a:solidFill>
                <a:effectLst/>
                <a:latin typeface="+mn-lt"/>
                <a:ea typeface="+mn-ea"/>
                <a:cs typeface="+mn-cs"/>
              </a:rPr>
              <a:t>Read is </a:t>
            </a:r>
            <a:r>
              <a:rPr lang="en-AU" sz="1200" kern="1200" dirty="0" smtClean="0">
                <a:solidFill>
                  <a:schemeClr val="tx1"/>
                </a:solidFill>
                <a:effectLst/>
                <a:latin typeface="+mn-lt"/>
                <a:ea typeface="+mn-ea"/>
                <a:cs typeface="+mn-cs"/>
              </a:rPr>
              <a:t>great</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We will send</a:t>
            </a:r>
            <a:r>
              <a:rPr lang="en-AU" sz="1200" kern="1200" baseline="0" dirty="0" smtClean="0">
                <a:solidFill>
                  <a:schemeClr val="tx1"/>
                </a:solidFill>
                <a:effectLst/>
                <a:latin typeface="+mn-lt"/>
                <a:ea typeface="+mn-ea"/>
                <a:cs typeface="+mn-cs"/>
              </a:rPr>
              <a:t> a l</a:t>
            </a:r>
            <a:r>
              <a:rPr lang="en-AU" sz="1200" kern="1200" dirty="0" smtClean="0">
                <a:solidFill>
                  <a:schemeClr val="tx1"/>
                </a:solidFill>
                <a:effectLst/>
                <a:latin typeface="+mn-lt"/>
                <a:ea typeface="+mn-ea"/>
                <a:cs typeface="+mn-cs"/>
              </a:rPr>
              <a:t>ink </a:t>
            </a:r>
            <a:r>
              <a:rPr lang="en-AU" sz="1200" kern="1200" dirty="0">
                <a:solidFill>
                  <a:schemeClr val="tx1"/>
                </a:solidFill>
                <a:effectLst/>
                <a:latin typeface="+mn-lt"/>
                <a:ea typeface="+mn-ea"/>
                <a:cs typeface="+mn-cs"/>
              </a:rPr>
              <a:t>to </a:t>
            </a:r>
            <a:r>
              <a:rPr lang="en-AU" sz="1200" kern="1200" dirty="0" smtClean="0">
                <a:solidFill>
                  <a:schemeClr val="tx1"/>
                </a:solidFill>
                <a:effectLst/>
                <a:latin typeface="+mn-lt"/>
                <a:ea typeface="+mn-ea"/>
                <a:cs typeface="+mn-cs"/>
              </a:rPr>
              <a:t>resources.</a:t>
            </a:r>
            <a:endParaRPr lang="en-AU" sz="1200" kern="1200" dirty="0">
              <a:solidFill>
                <a:schemeClr val="tx1"/>
              </a:solidFill>
              <a:effectLst/>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smtClean="0">
                <a:solidFill>
                  <a:schemeClr val="tx1"/>
                </a:solidFill>
                <a:latin typeface="+mn-lt"/>
                <a:ea typeface="+mn-ea"/>
                <a:cs typeface="+mn-cs"/>
              </a:rPr>
              <a:t>What you can say:</a:t>
            </a: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Easy Read sheets are terrific. </a:t>
            </a:r>
          </a:p>
          <a:p>
            <a:pPr marL="171450" indent="-171450">
              <a:buFont typeface="Arial" panose="020B0604020202020204" pitchFamily="34" charset="0"/>
              <a:buChar char="•"/>
            </a:pPr>
            <a:r>
              <a:rPr lang="en-US" dirty="0">
                <a:latin typeface="+mn-lt"/>
                <a:cs typeface="Arial"/>
              </a:rPr>
              <a:t>They use easy-to-understand language. </a:t>
            </a:r>
            <a:endParaRPr lang="en-US" sz="1200" b="0" i="0" dirty="0">
              <a:latin typeface="+mn-lt"/>
              <a:cs typeface="Arial" panose="020B0604020202020204" pitchFamily="34" charset="0"/>
            </a:endParaRPr>
          </a:p>
          <a:p>
            <a:pPr marL="171450" indent="-171450">
              <a:buFont typeface="Arial" panose="020B0604020202020204" pitchFamily="34" charset="0"/>
              <a:buChar char="•"/>
            </a:pPr>
            <a:r>
              <a:rPr lang="en-US" dirty="0">
                <a:latin typeface="+mn-lt"/>
                <a:cs typeface="Arial"/>
              </a:rPr>
              <a:t>They have pictures to explain information.</a:t>
            </a:r>
            <a:endParaRPr lang="en-US" sz="1200" b="0" i="0" dirty="0">
              <a:latin typeface="+mn-lt"/>
              <a:cs typeface="Arial" panose="020B0604020202020204" pitchFamily="34" charset="0"/>
            </a:endParaRPr>
          </a:p>
          <a:p>
            <a:pPr marL="171450" indent="-171450">
              <a:buFont typeface="Arial" panose="020B0604020202020204" pitchFamily="34" charset="0"/>
              <a:buChar char="•"/>
            </a:pPr>
            <a:r>
              <a:rPr lang="en-US" sz="1200" b="0" i="0" dirty="0">
                <a:latin typeface="+mn-lt"/>
                <a:cs typeface="Arial" panose="020B0604020202020204" pitchFamily="34" charset="0"/>
              </a:rPr>
              <a:t>They are</a:t>
            </a:r>
            <a:r>
              <a:rPr lang="en-US" sz="1200" b="0" i="0" baseline="0" dirty="0">
                <a:latin typeface="+mn-lt"/>
                <a:cs typeface="Arial" panose="020B0604020202020204" pitchFamily="34" charset="0"/>
              </a:rPr>
              <a:t> a great conversation tool. </a:t>
            </a:r>
          </a:p>
          <a:p>
            <a:pPr marL="171450" indent="-171450">
              <a:buFont typeface="Arial" panose="020B0604020202020204" pitchFamily="34" charset="0"/>
              <a:buChar char="•"/>
            </a:pPr>
            <a:r>
              <a:rPr lang="en-US" dirty="0">
                <a:latin typeface="+mn-lt"/>
                <a:cs typeface="Arial"/>
              </a:rPr>
              <a:t>This is a picture of a page of easy read.</a:t>
            </a:r>
            <a:endParaRPr lang="en-US" sz="1200" b="0" i="0" u="none" strike="noStrike" kern="1200" baseline="0" dirty="0">
              <a:solidFill>
                <a:schemeClr val="tx1"/>
              </a:solidFill>
              <a:latin typeface="+mn-lt"/>
              <a:ea typeface="+mn-ea"/>
              <a:cs typeface="Arial" panose="020B0604020202020204" pitchFamily="34" charset="0"/>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Arial" panose="020B0604020202020204" pitchFamily="34" charset="0"/>
              </a:rPr>
              <a:t>It is about bowel screening.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 people also use social stories which are short</a:t>
            </a:r>
            <a:r>
              <a:rPr lang="en-AU" sz="1200" b="0" i="0" dirty="0">
                <a:latin typeface="+mn-lt"/>
                <a:cs typeface="Arial" panose="020B0604020202020204" pitchFamily="34" charset="0"/>
              </a:rPr>
              <a:t> stories explain a social situation</a:t>
            </a:r>
          </a:p>
          <a:p>
            <a:pPr marL="285750" indent="-285750">
              <a:buFont typeface="Arial" panose="020B0604020202020204" pitchFamily="34" charset="0"/>
              <a:buChar char="•"/>
            </a:pPr>
            <a:r>
              <a:rPr lang="en-AU" sz="1200" b="0" i="0" dirty="0">
                <a:latin typeface="+mn-lt"/>
                <a:cs typeface="Arial" panose="020B0604020202020204" pitchFamily="34" charset="0"/>
              </a:rPr>
              <a:t>They can be individualised to a person.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5CE465-CFEE-44BC-B1E0-F375E7C60359}" type="slidenum">
              <a:rPr lang="en-AU" smtClean="0"/>
              <a:t>37</a:t>
            </a:fld>
            <a:endParaRPr lang="en-AU" dirty="0"/>
          </a:p>
        </p:txBody>
      </p:sp>
    </p:spTree>
    <p:extLst>
      <p:ext uri="{BB962C8B-B14F-4D97-AF65-F5344CB8AC3E}">
        <p14:creationId xmlns:p14="http://schemas.microsoft.com/office/powerpoint/2010/main" val="3465117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S22V  Video –</a:t>
            </a:r>
            <a:r>
              <a:rPr lang="en-AU" b="1" baseline="0" dirty="0"/>
              <a:t> Communication - longer</a:t>
            </a:r>
            <a:endParaRPr lang="en-AU" b="1" dirty="0"/>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a:t>Suggested time: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r>
              <a:rPr lang="en-AU" sz="1200" b="1" kern="1200" dirty="0">
                <a:solidFill>
                  <a:schemeClr val="tx1"/>
                </a:solidFill>
                <a:effectLst/>
                <a:latin typeface="+mn-lt"/>
                <a:ea typeface="+mn-ea"/>
                <a:cs typeface="+mn-cs"/>
              </a:rPr>
              <a:t>Key points:</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People may communicate in different ways.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Challenge </a:t>
            </a:r>
            <a:r>
              <a:rPr lang="en-AU" sz="1200" kern="1200" dirty="0">
                <a:solidFill>
                  <a:schemeClr val="tx1"/>
                </a:solidFill>
                <a:effectLst/>
                <a:latin typeface="+mn-lt"/>
                <a:ea typeface="+mn-ea"/>
                <a:cs typeface="+mn-cs"/>
              </a:rPr>
              <a:t>assumptions about </a:t>
            </a:r>
            <a:r>
              <a:rPr lang="en-AU" sz="1200" kern="1200" dirty="0" smtClean="0">
                <a:solidFill>
                  <a:schemeClr val="tx1"/>
                </a:solidFill>
                <a:effectLst/>
                <a:latin typeface="+mn-lt"/>
                <a:ea typeface="+mn-ea"/>
                <a:cs typeface="+mn-cs"/>
              </a:rPr>
              <a:t>what someone </a:t>
            </a:r>
            <a:r>
              <a:rPr lang="en-AU" sz="1200" kern="1200" dirty="0">
                <a:solidFill>
                  <a:schemeClr val="tx1"/>
                </a:solidFill>
                <a:effectLst/>
                <a:latin typeface="+mn-lt"/>
                <a:ea typeface="+mn-ea"/>
                <a:cs typeface="+mn-cs"/>
              </a:rPr>
              <a:t>can understand.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u="sng" baseline="0"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This is a video placeholder. A link to a suitable videos is in the Training Guide. </a:t>
            </a:r>
          </a:p>
          <a:p>
            <a:pPr marL="171450" indent="-171450">
              <a:buFont typeface="Arial" panose="020B0604020202020204" pitchFamily="34" charset="0"/>
              <a:buChar char="•"/>
            </a:pPr>
            <a:endParaRPr lang="en-AU" b="0" dirty="0" smtClean="0"/>
          </a:p>
          <a:p>
            <a:pPr marL="171450" indent="-171450">
              <a:buFont typeface="Arial" panose="020B0604020202020204" pitchFamily="34" charset="0"/>
              <a:buChar char="•"/>
            </a:pPr>
            <a:r>
              <a:rPr lang="en-AU" b="0" dirty="0" smtClean="0"/>
              <a:t>Use </a:t>
            </a:r>
            <a:r>
              <a:rPr lang="en-AU" b="0" dirty="0"/>
              <a:t>this slide &amp; video when presenting</a:t>
            </a:r>
            <a:r>
              <a:rPr lang="en-AU" b="0" baseline="0" dirty="0"/>
              <a:t> a longer workshop for GPs, nurses, or allied health staff. </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If running a 1.5 or 2 hour workshop – include the video for GPs too. For a 1 hour workshop this video can only be included if other content is trimmed. </a:t>
            </a:r>
          </a:p>
          <a:p>
            <a:pPr marL="0" indent="0">
              <a:buFont typeface="Arial" panose="020B0604020202020204" pitchFamily="34" charset="0"/>
              <a:buNone/>
            </a:pPr>
            <a:endParaRPr lang="en-AU" b="0" baseline="0" dirty="0"/>
          </a:p>
          <a:p>
            <a:pPr marL="171450" indent="-171450">
              <a:buFont typeface="Arial" panose="020B0604020202020204" pitchFamily="34" charset="0"/>
              <a:buChar char="•"/>
            </a:pPr>
            <a:r>
              <a:rPr lang="en-AU" b="0" baseline="0" dirty="0"/>
              <a:t>Key point: different ways people may communicate. Challenging assumptions about how much someone can understand. </a:t>
            </a:r>
          </a:p>
          <a:p>
            <a:endParaRPr lang="en-AU" b="1" dirty="0"/>
          </a:p>
        </p:txBody>
      </p:sp>
      <p:sp>
        <p:nvSpPr>
          <p:cNvPr id="4" name="Slide Number Placeholder 3"/>
          <p:cNvSpPr>
            <a:spLocks noGrp="1"/>
          </p:cNvSpPr>
          <p:nvPr>
            <p:ph type="sldNum" sz="quarter" idx="10"/>
          </p:nvPr>
        </p:nvSpPr>
        <p:spPr/>
        <p:txBody>
          <a:bodyPr/>
          <a:lstStyle/>
          <a:p>
            <a:fld id="{E75CE465-CFEE-44BC-B1E0-F375E7C60359}" type="slidenum">
              <a:rPr lang="en-AU" smtClean="0"/>
              <a:t>38</a:t>
            </a:fld>
            <a:endParaRPr lang="en-AU" dirty="0"/>
          </a:p>
        </p:txBody>
      </p:sp>
    </p:spTree>
    <p:extLst>
      <p:ext uri="{BB962C8B-B14F-4D97-AF65-F5344CB8AC3E}">
        <p14:creationId xmlns:p14="http://schemas.microsoft.com/office/powerpoint/2010/main" val="1645962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S23V  Video – Non-verbal</a:t>
            </a:r>
            <a:r>
              <a:rPr lang="en-AU" b="1" baseline="0" dirty="0"/>
              <a:t> and augmentative communication</a:t>
            </a:r>
            <a:endParaRPr lang="en-AU" b="1" dirty="0"/>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a:t>Suggested time: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r>
              <a:rPr lang="en-AU" sz="1200" b="1" kern="1200" dirty="0">
                <a:solidFill>
                  <a:schemeClr val="tx1"/>
                </a:solidFill>
                <a:effectLst/>
                <a:latin typeface="+mn-lt"/>
                <a:ea typeface="+mn-ea"/>
                <a:cs typeface="+mn-cs"/>
              </a:rPr>
              <a:t>Key point: </a:t>
            </a:r>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importance of promoting </a:t>
            </a:r>
            <a:r>
              <a:rPr lang="en-AU" sz="1200" kern="1200" dirty="0" smtClean="0">
                <a:solidFill>
                  <a:schemeClr val="tx1"/>
                </a:solidFill>
                <a:effectLst/>
                <a:latin typeface="+mn-lt"/>
                <a:ea typeface="+mn-ea"/>
                <a:cs typeface="+mn-cs"/>
              </a:rPr>
              <a:t>communication</a:t>
            </a:r>
            <a:r>
              <a:rPr lang="en-AU" sz="1200" kern="1200" baseline="0" dirty="0" smtClean="0">
                <a:solidFill>
                  <a:schemeClr val="tx1"/>
                </a:solidFill>
                <a:effectLst/>
                <a:latin typeface="+mn-lt"/>
                <a:ea typeface="+mn-ea"/>
                <a:cs typeface="+mn-cs"/>
              </a:rPr>
              <a:t> for all</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u="sng" baseline="0"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baseline="0" dirty="0"/>
          </a:p>
          <a:p>
            <a:pPr marL="171450" indent="-171450">
              <a:buFont typeface="Arial" panose="020B0604020202020204" pitchFamily="34" charset="0"/>
              <a:buChar char="•"/>
            </a:pPr>
            <a:r>
              <a:rPr lang="en-AU" b="0" dirty="0" smtClean="0"/>
              <a:t>The link to a suitable video is in the Training</a:t>
            </a:r>
            <a:r>
              <a:rPr lang="en-AU" b="0" baseline="0" dirty="0" smtClean="0"/>
              <a:t> guide.</a:t>
            </a:r>
          </a:p>
          <a:p>
            <a:pPr marL="171450" indent="-171450">
              <a:buFont typeface="Arial" panose="020B0604020202020204" pitchFamily="34" charset="0"/>
              <a:buChar char="•"/>
            </a:pPr>
            <a:endParaRPr lang="en-AU" b="0" baseline="0" dirty="0" smtClean="0"/>
          </a:p>
          <a:p>
            <a:pPr marL="171450" indent="-171450">
              <a:buFont typeface="Arial" panose="020B0604020202020204" pitchFamily="34" charset="0"/>
              <a:buChar char="•"/>
            </a:pPr>
            <a:r>
              <a:rPr lang="en-AU" b="0" dirty="0" smtClean="0"/>
              <a:t>Use </a:t>
            </a:r>
            <a:r>
              <a:rPr lang="en-AU" b="0" dirty="0"/>
              <a:t>this slide &amp; video when presenting</a:t>
            </a:r>
            <a:r>
              <a:rPr lang="en-AU" b="0" baseline="0" dirty="0"/>
              <a:t> a longer </a:t>
            </a:r>
            <a:r>
              <a:rPr lang="en-AU" b="0" baseline="0" dirty="0" smtClean="0"/>
              <a:t>workshop. </a:t>
            </a:r>
            <a:endParaRPr lang="en-AU" b="0" baseline="0" dirty="0"/>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For a 1 hour workshop this video can only be included if other content is trimmed.  However, </a:t>
            </a:r>
            <a:r>
              <a:rPr lang="en-AU" b="0" baseline="0" dirty="0" smtClean="0"/>
              <a:t>a </a:t>
            </a:r>
            <a:r>
              <a:rPr lang="en-AU" b="0" baseline="0" dirty="0"/>
              <a:t>link to the video can also be sent as a post-workshop activity. </a:t>
            </a:r>
          </a:p>
          <a:p>
            <a:pPr marL="0" indent="0">
              <a:buFont typeface="Arial" panose="020B0604020202020204" pitchFamily="34" charset="0"/>
              <a:buNone/>
            </a:pPr>
            <a:endParaRPr lang="en-AU" b="0" baseline="0" dirty="0"/>
          </a:p>
          <a:p>
            <a:endParaRPr lang="en-AU" b="1" dirty="0"/>
          </a:p>
        </p:txBody>
      </p:sp>
      <p:sp>
        <p:nvSpPr>
          <p:cNvPr id="4" name="Slide Number Placeholder 3"/>
          <p:cNvSpPr>
            <a:spLocks noGrp="1"/>
          </p:cNvSpPr>
          <p:nvPr>
            <p:ph type="sldNum" sz="quarter" idx="10"/>
          </p:nvPr>
        </p:nvSpPr>
        <p:spPr/>
        <p:txBody>
          <a:bodyPr/>
          <a:lstStyle/>
          <a:p>
            <a:fld id="{E75CE465-CFEE-44BC-B1E0-F375E7C60359}" type="slidenum">
              <a:rPr lang="en-AU" smtClean="0"/>
              <a:t>39</a:t>
            </a:fld>
            <a:endParaRPr lang="en-AU" dirty="0"/>
          </a:p>
        </p:txBody>
      </p:sp>
    </p:spTree>
    <p:extLst>
      <p:ext uri="{BB962C8B-B14F-4D97-AF65-F5344CB8AC3E}">
        <p14:creationId xmlns:p14="http://schemas.microsoft.com/office/powerpoint/2010/main" val="73366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S4C  Co-facilitators introduce themselves </a:t>
            </a:r>
            <a:r>
              <a:rPr lang="en-AU" sz="1200" b="0" kern="1200" baseline="0" dirty="0">
                <a:solidFill>
                  <a:schemeClr val="tx1"/>
                </a:solidFill>
                <a:effectLst/>
                <a:latin typeface="+mn-lt"/>
                <a:ea typeface="+mn-ea"/>
                <a:cs typeface="+mn-cs"/>
              </a:rPr>
              <a:t> </a:t>
            </a:r>
            <a:r>
              <a:rPr lang="en-US" b="1" baseline="0" dirty="0"/>
              <a:t>(with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Suggested time: 3-5 minutes</a:t>
            </a:r>
            <a:r>
              <a:rPr lang="en-US" b="0" baseline="0" dirty="0"/>
              <a:t> (if aiming for a 1 hour workshop with 3 case studies, keep this to 3 minutes or 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Notes</a:t>
            </a:r>
            <a:r>
              <a:rPr lang="en-US" b="0" u="sng" baseline="0" dirty="0"/>
              <a: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Tailor the slide with your pictures and names</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US" dirty="0"/>
              <a:t>It is </a:t>
            </a:r>
            <a:r>
              <a:rPr lang="en-US" dirty="0" smtClean="0"/>
              <a:t>best </a:t>
            </a:r>
            <a:r>
              <a:rPr lang="en-US" dirty="0"/>
              <a:t>if a co-facilitator</a:t>
            </a:r>
            <a:r>
              <a:rPr lang="en-US" baseline="0" dirty="0"/>
              <a:t> with intellectual disability introduces themselves first. </a:t>
            </a:r>
            <a:endParaRPr lang="en-US" baseline="0" dirty="0" smtClean="0"/>
          </a:p>
          <a:p>
            <a:endParaRPr lang="en-US" baseline="0" dirty="0" smtClean="0"/>
          </a:p>
          <a:p>
            <a:r>
              <a:rPr lang="en-US" b="1" baseline="0" dirty="0" smtClean="0"/>
              <a:t>Key points:</a:t>
            </a:r>
            <a:endParaRPr lang="en-US" b="1" baseline="0" dirty="0"/>
          </a:p>
          <a:p>
            <a:endParaRPr lang="en-US" baseline="0" dirty="0"/>
          </a:p>
          <a:p>
            <a:pPr marL="171450" indent="-171450">
              <a:buFont typeface="Arial" panose="020B0604020202020204" pitchFamily="34" charset="0"/>
              <a:buChar char="•"/>
            </a:pPr>
            <a:r>
              <a:rPr lang="en-US" baseline="0" dirty="0" smtClean="0"/>
              <a:t>Tell people why you are involved </a:t>
            </a:r>
            <a:r>
              <a:rPr lang="en-US" baseline="0" dirty="0"/>
              <a:t>in this training. </a:t>
            </a:r>
            <a:endParaRPr lang="en-US" baseline="0" dirty="0" smtClean="0"/>
          </a:p>
          <a:p>
            <a:pPr marL="171450" indent="-171450">
              <a:buFont typeface="Arial" panose="020B0604020202020204" pitchFamily="34" charset="0"/>
              <a:buChar char="•"/>
            </a:pPr>
            <a:r>
              <a:rPr lang="en-US" baseline="0" dirty="0" smtClean="0"/>
              <a:t>Tell them you have lived experience of intellectual disability </a:t>
            </a:r>
          </a:p>
          <a:p>
            <a:pPr marL="171450" indent="-171450">
              <a:buFont typeface="Arial" panose="020B0604020202020204" pitchFamily="34" charset="0"/>
              <a:buChar char="•"/>
            </a:pPr>
            <a:r>
              <a:rPr lang="en-US" baseline="0" dirty="0" smtClean="0"/>
              <a:t>Tell them you have experience using health care. </a:t>
            </a:r>
          </a:p>
          <a:p>
            <a:endParaRPr lang="en-US" baseline="0" dirty="0"/>
          </a:p>
          <a:p>
            <a:endParaRPr lang="en-US" baseline="0" dirty="0"/>
          </a:p>
          <a:p>
            <a:r>
              <a:rPr lang="en-US" baseline="0" dirty="0" smtClean="0"/>
              <a:t>The other co-facilitator </a:t>
            </a:r>
            <a:r>
              <a:rPr lang="en-US" baseline="0" dirty="0"/>
              <a:t>should introduce </a:t>
            </a:r>
            <a:r>
              <a:rPr lang="en-US" baseline="0" dirty="0" smtClean="0"/>
              <a:t>themselves too. </a:t>
            </a:r>
            <a:endParaRPr lang="en-US" baseline="0" dirty="0"/>
          </a:p>
          <a:p>
            <a:endParaRPr lang="en-US" baseline="0" dirty="0"/>
          </a:p>
          <a:p>
            <a:endParaRPr lang="en-US" b="1" baseline="0" dirty="0"/>
          </a:p>
          <a:p>
            <a:r>
              <a:rPr lang="en-US" b="1" baseline="0" dirty="0" smtClean="0"/>
              <a:t>What you could say:</a:t>
            </a:r>
            <a:endParaRPr lang="en-US" b="1" baseline="0" dirty="0"/>
          </a:p>
          <a:p>
            <a:endParaRPr lang="en-US" baseline="0" dirty="0"/>
          </a:p>
          <a:p>
            <a:r>
              <a:rPr lang="en-US" baseline="0" dirty="0"/>
              <a:t>We have not provided a script for this slide. </a:t>
            </a:r>
          </a:p>
        </p:txBody>
      </p:sp>
      <p:sp>
        <p:nvSpPr>
          <p:cNvPr id="4" name="Slide Number Placeholder 3"/>
          <p:cNvSpPr>
            <a:spLocks noGrp="1"/>
          </p:cNvSpPr>
          <p:nvPr>
            <p:ph type="sldNum" sz="quarter" idx="10"/>
          </p:nvPr>
        </p:nvSpPr>
        <p:spPr/>
        <p:txBody>
          <a:bodyPr/>
          <a:lstStyle/>
          <a:p>
            <a:fld id="{65FF620E-BD1C-4F16-AF7B-7849DBAB030F}" type="slidenum">
              <a:rPr lang="en-AU" smtClean="0"/>
              <a:t>4</a:t>
            </a:fld>
            <a:endParaRPr lang="en-AU" dirty="0"/>
          </a:p>
        </p:txBody>
      </p:sp>
    </p:spTree>
    <p:extLst>
      <p:ext uri="{BB962C8B-B14F-4D97-AF65-F5344CB8AC3E}">
        <p14:creationId xmlns:p14="http://schemas.microsoft.com/office/powerpoint/2010/main" val="2861448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S24V  Video –</a:t>
            </a:r>
            <a:r>
              <a:rPr lang="en-AU" b="1" baseline="0" dirty="0"/>
              <a:t> Annual health assessment</a:t>
            </a:r>
            <a:endParaRPr lang="en-AU" b="1" dirty="0"/>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a:t>Suggested time: 1 - 3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r>
              <a:rPr lang="en-AU" sz="1200" b="1" kern="1200" dirty="0">
                <a:solidFill>
                  <a:schemeClr val="tx1"/>
                </a:solidFill>
                <a:effectLst/>
                <a:latin typeface="+mn-lt"/>
                <a:ea typeface="+mn-ea"/>
                <a:cs typeface="+mn-cs"/>
              </a:rPr>
              <a:t>Key point:</a:t>
            </a:r>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 health story of a good health outcome following use of the Comprehensive Health Assessment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u="sng" baseline="0" dirty="0"/>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baseline="0" dirty="0"/>
          </a:p>
          <a:p>
            <a:pPr marL="171450" indent="-171450">
              <a:buFont typeface="Arial" panose="020B0604020202020204" pitchFamily="34" charset="0"/>
              <a:buChar char="•"/>
            </a:pPr>
            <a:r>
              <a:rPr lang="en-AU" b="0" dirty="0"/>
              <a:t>Use this slide &amp; video when presenting</a:t>
            </a:r>
            <a:r>
              <a:rPr lang="en-AU" b="0" baseline="0" dirty="0"/>
              <a:t> a longer workshop for GPs, or if adding to the end of other </a:t>
            </a:r>
            <a:r>
              <a:rPr lang="en-AU" b="0" baseline="0" dirty="0" smtClean="0"/>
              <a:t>training</a:t>
            </a:r>
          </a:p>
          <a:p>
            <a:pPr marL="171450" indent="-171450">
              <a:buFont typeface="Arial" panose="020B0604020202020204" pitchFamily="34" charset="0"/>
              <a:buChar char="•"/>
            </a:pPr>
            <a:endParaRPr lang="en-AU"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Links to suitable videos made by CID are in the Training Guide. </a:t>
            </a:r>
          </a:p>
          <a:p>
            <a:pPr marL="0" indent="0">
              <a:buFont typeface="Arial" panose="020B0604020202020204" pitchFamily="34" charset="0"/>
              <a:buNone/>
            </a:pPr>
            <a:endParaRPr lang="en-AU" b="0" baseline="0" dirty="0"/>
          </a:p>
          <a:p>
            <a:pPr marL="171450" indent="-171450">
              <a:buFont typeface="Arial" panose="020B0604020202020204" pitchFamily="34" charset="0"/>
              <a:buChar char="•"/>
            </a:pPr>
            <a:r>
              <a:rPr lang="en-AU" b="0" baseline="0" dirty="0"/>
              <a:t>Alternately, a co-facilitator with intellectual disability can share their own story if they wish to. </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For a 1 hour workshop this video can only be included if other content is trimmed. </a:t>
            </a:r>
          </a:p>
          <a:p>
            <a:pPr marL="0" indent="0">
              <a:buFont typeface="Arial" panose="020B0604020202020204" pitchFamily="34" charset="0"/>
              <a:buNone/>
            </a:pPr>
            <a:endParaRPr lang="en-AU" b="0" baseline="0" dirty="0"/>
          </a:p>
          <a:p>
            <a:pPr marL="171450" indent="-171450">
              <a:buFont typeface="Arial" panose="020B0604020202020204" pitchFamily="34" charset="0"/>
              <a:buChar char="•"/>
            </a:pPr>
            <a:r>
              <a:rPr lang="en-AU" b="0" baseline="0" dirty="0"/>
              <a:t>Key point: Annual health assessments yield benefits. </a:t>
            </a:r>
          </a:p>
          <a:p>
            <a:endParaRPr lang="en-AU" b="1" dirty="0"/>
          </a:p>
        </p:txBody>
      </p:sp>
      <p:sp>
        <p:nvSpPr>
          <p:cNvPr id="4" name="Slide Number Placeholder 3"/>
          <p:cNvSpPr>
            <a:spLocks noGrp="1"/>
          </p:cNvSpPr>
          <p:nvPr>
            <p:ph type="sldNum" sz="quarter" idx="10"/>
          </p:nvPr>
        </p:nvSpPr>
        <p:spPr/>
        <p:txBody>
          <a:bodyPr/>
          <a:lstStyle/>
          <a:p>
            <a:fld id="{E75CE465-CFEE-44BC-B1E0-F375E7C60359}" type="slidenum">
              <a:rPr lang="en-AU" smtClean="0"/>
              <a:t>40</a:t>
            </a:fld>
            <a:endParaRPr lang="en-AU" dirty="0"/>
          </a:p>
        </p:txBody>
      </p:sp>
    </p:spTree>
    <p:extLst>
      <p:ext uri="{BB962C8B-B14F-4D97-AF65-F5344CB8AC3E}">
        <p14:creationId xmlns:p14="http://schemas.microsoft.com/office/powerpoint/2010/main" val="1993954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S25C  </a:t>
            </a:r>
            <a:r>
              <a:rPr lang="en-AU" b="1" dirty="0"/>
              <a:t>Panel</a:t>
            </a:r>
            <a:r>
              <a:rPr lang="en-AU" b="1" baseline="0" dirty="0"/>
              <a:t> discussion</a:t>
            </a:r>
            <a:endParaRPr lang="en-AU" b="1" dirty="0"/>
          </a:p>
          <a:p>
            <a:endParaRPr lang="en-AU" b="1" dirty="0"/>
          </a:p>
          <a:p>
            <a:r>
              <a:rPr lang="en-AU" b="1" dirty="0"/>
              <a:t>Suggested</a:t>
            </a:r>
            <a:r>
              <a:rPr lang="en-AU" b="1" baseline="0" dirty="0"/>
              <a:t> time: </a:t>
            </a:r>
            <a:r>
              <a:rPr lang="en-AU" b="0" dirty="0"/>
              <a:t>15 </a:t>
            </a:r>
            <a:r>
              <a:rPr lang="en-AU" b="0" baseline="0" dirty="0"/>
              <a:t>minutes, or longer with a longer workshop and longer break time.</a:t>
            </a:r>
            <a:endParaRPr lang="en-AU" b="0" dirty="0"/>
          </a:p>
          <a:p>
            <a:endParaRPr lang="en-AU" b="0" u="sng" dirty="0"/>
          </a:p>
          <a:p>
            <a:r>
              <a:rPr lang="en-AU" b="0" u="sng" dirty="0"/>
              <a:t>Notes:</a:t>
            </a:r>
          </a:p>
          <a:p>
            <a:endParaRPr lang="en-AU" b="0" dirty="0"/>
          </a:p>
          <a:p>
            <a:pPr marL="171450" indent="-171450">
              <a:buFont typeface="Arial" panose="020B0604020202020204" pitchFamily="34" charset="0"/>
              <a:buChar char="•"/>
            </a:pPr>
            <a:r>
              <a:rPr lang="en-AU" b="0" dirty="0"/>
              <a:t>If having an </a:t>
            </a:r>
            <a:r>
              <a:rPr lang="en-AU" b="0" baseline="0" dirty="0"/>
              <a:t>expert panel, it should include a person with lived experience of intellectual disability, an experienced health professional from each of the professions the workshop is targeting (</a:t>
            </a:r>
            <a:r>
              <a:rPr lang="en-AU" dirty="0"/>
              <a:t>e.g. </a:t>
            </a:r>
            <a:r>
              <a:rPr lang="en-AU" b="0" baseline="0" dirty="0"/>
              <a:t>GPs, practice nurses, allied health professionals etc.), and a person from the Primary Health Network.</a:t>
            </a:r>
            <a:r>
              <a:rPr lang="en-AU" dirty="0"/>
              <a:t> </a:t>
            </a:r>
            <a:endParaRPr lang="en-AU" dirty="0" smtClean="0"/>
          </a:p>
          <a:p>
            <a:pPr marL="171450" indent="-171450">
              <a:buFont typeface="Arial" panose="020B0604020202020204" pitchFamily="34" charset="0"/>
              <a:buChar char="•"/>
            </a:pPr>
            <a:endParaRPr lang="en-AU" b="0" baseline="0" dirty="0" smtClean="0"/>
          </a:p>
          <a:p>
            <a:pPr marL="171450" indent="-171450">
              <a:buFont typeface="Arial" panose="020B0604020202020204" pitchFamily="34" charset="0"/>
              <a:buChar char="•"/>
            </a:pPr>
            <a:r>
              <a:rPr lang="en-AU" b="0" baseline="0" dirty="0" smtClean="0"/>
              <a:t>The Easy Read co-facilitator guide has information to help someone prepare to answer questions and be on a panel. </a:t>
            </a:r>
            <a:endParaRPr lang="en-AU" b="0" baseline="0" dirty="0"/>
          </a:p>
          <a:p>
            <a:pPr marL="171450" indent="-171450">
              <a:buFont typeface="Arial" panose="020B0604020202020204" pitchFamily="34" charset="0"/>
              <a:buChar char="•"/>
            </a:pPr>
            <a:endParaRPr lang="en-AU" b="1" baseline="0" dirty="0"/>
          </a:p>
          <a:p>
            <a:pPr marL="171450" indent="-171450">
              <a:buFont typeface="Arial" panose="020B0604020202020204" pitchFamily="34" charset="0"/>
              <a:buChar char="•"/>
            </a:pPr>
            <a:r>
              <a:rPr lang="en-AU" b="0" baseline="0" dirty="0" smtClean="0"/>
              <a:t>The PHN co-facilitator should run </a:t>
            </a:r>
            <a:r>
              <a:rPr lang="en-AU" b="0" baseline="0" dirty="0"/>
              <a:t>this </a:t>
            </a:r>
            <a:r>
              <a:rPr lang="en-AU" b="0" baseline="0" dirty="0" smtClean="0"/>
              <a:t>part of the session. </a:t>
            </a:r>
            <a:endParaRPr lang="en-AU" b="0" baseline="0" dirty="0"/>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However, we suggest you keep the photo up to remind participants to speak in an accessible way. </a:t>
            </a:r>
            <a:endParaRPr lang="en-AU" b="0" dirty="0"/>
          </a:p>
          <a:p>
            <a:endParaRPr lang="en-AU" b="1" baseline="0" dirty="0"/>
          </a:p>
          <a:p>
            <a:r>
              <a:rPr lang="en-AU" b="1" baseline="0" dirty="0"/>
              <a:t>Speaker notes – key points:</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Introduce panel and say why they are there. </a:t>
            </a:r>
            <a:endParaRPr lang="en-AU" b="0" baseline="0" dirty="0" smtClean="0"/>
          </a:p>
          <a:p>
            <a:pPr marL="0" indent="0">
              <a:buFont typeface="Arial" panose="020B0604020202020204" pitchFamily="34" charset="0"/>
              <a:buNone/>
            </a:pPr>
            <a:endParaRPr lang="en-AU" b="0" baseline="0" dirty="0"/>
          </a:p>
          <a:p>
            <a:pPr marL="171450" indent="-171450">
              <a:buFont typeface="Arial" panose="020B0604020202020204" pitchFamily="34" charset="0"/>
              <a:buChar char="•"/>
            </a:pPr>
            <a:r>
              <a:rPr lang="en-AU" b="0" baseline="0" dirty="0"/>
              <a:t>Remind people of how to ask a question</a:t>
            </a:r>
          </a:p>
          <a:p>
            <a:endParaRPr lang="en-AU" b="1" baseline="0" dirty="0"/>
          </a:p>
          <a:p>
            <a:endParaRPr lang="en-AU" b="1" baseline="0" dirty="0"/>
          </a:p>
          <a:p>
            <a:r>
              <a:rPr lang="en-AU" b="1" baseline="0" dirty="0" smtClean="0"/>
              <a:t>Optional </a:t>
            </a:r>
            <a:r>
              <a:rPr lang="en-AU" b="1" baseline="0" dirty="0"/>
              <a:t>script</a:t>
            </a:r>
          </a:p>
          <a:p>
            <a:endParaRPr lang="en-AU" b="1" baseline="0" dirty="0"/>
          </a:p>
          <a:p>
            <a:r>
              <a:rPr lang="en-AU" b="0" baseline="0" dirty="0"/>
              <a:t>I’d like to welcome our panel members. </a:t>
            </a:r>
          </a:p>
          <a:p>
            <a:endParaRPr lang="en-AU" b="0" baseline="0" dirty="0"/>
          </a:p>
          <a:p>
            <a:r>
              <a:rPr lang="en-AU" b="0" baseline="0" dirty="0"/>
              <a:t>We have … [insert name and details of panellists here].</a:t>
            </a:r>
          </a:p>
          <a:p>
            <a:endParaRPr lang="en-AU" b="1" baseline="0" dirty="0"/>
          </a:p>
          <a:p>
            <a:r>
              <a:rPr lang="en-AU" dirty="0"/>
              <a:t>You</a:t>
            </a:r>
            <a:r>
              <a:rPr lang="en-AU" baseline="0" dirty="0"/>
              <a:t> can ask any of our panel members a question.</a:t>
            </a:r>
          </a:p>
          <a:p>
            <a:endParaRPr lang="en-AU" baseline="0" dirty="0"/>
          </a:p>
          <a:p>
            <a:pPr marL="519112" indent="-342900">
              <a:buFont typeface="Arial" panose="020B0604020202020204" pitchFamily="34" charset="0"/>
              <a:buChar char="•"/>
            </a:pPr>
            <a:r>
              <a:rPr lang="en-AU" baseline="0" dirty="0"/>
              <a:t>When you do, please remember to r</a:t>
            </a:r>
            <a:r>
              <a:rPr lang="en-AU" dirty="0">
                <a:solidFill>
                  <a:schemeClr val="tx1"/>
                </a:solidFill>
              </a:rPr>
              <a:t>aise your hand [and someone will come to you with the microphone</a:t>
            </a:r>
            <a:r>
              <a:rPr lang="en-AU" baseline="0" dirty="0">
                <a:solidFill>
                  <a:schemeClr val="tx1"/>
                </a:solidFill>
              </a:rPr>
              <a:t>]</a:t>
            </a:r>
            <a:endParaRPr lang="en-AU" dirty="0">
              <a:solidFill>
                <a:schemeClr val="tx1"/>
              </a:solidFill>
            </a:endParaRP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your name</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who your question is for</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Please speak clearly and slowly. </a:t>
            </a:r>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41</a:t>
            </a:fld>
            <a:endParaRPr lang="en-AU" dirty="0"/>
          </a:p>
        </p:txBody>
      </p:sp>
    </p:spTree>
    <p:extLst>
      <p:ext uri="{BB962C8B-B14F-4D97-AF65-F5344CB8AC3E}">
        <p14:creationId xmlns:p14="http://schemas.microsoft.com/office/powerpoint/2010/main" val="26384472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S26C  </a:t>
            </a:r>
            <a:r>
              <a:rPr lang="en-AU" b="1" dirty="0"/>
              <a:t>Question time</a:t>
            </a:r>
          </a:p>
          <a:p>
            <a:endParaRPr lang="en-AU" b="1" dirty="0"/>
          </a:p>
          <a:p>
            <a:r>
              <a:rPr lang="en-AU" b="1" dirty="0"/>
              <a:t>Suggested</a:t>
            </a:r>
            <a:r>
              <a:rPr lang="en-AU" b="1" baseline="0" dirty="0"/>
              <a:t> time: </a:t>
            </a:r>
            <a:r>
              <a:rPr lang="en-AU" b="0" baseline="0" dirty="0"/>
              <a:t>5 -</a:t>
            </a:r>
            <a:r>
              <a:rPr lang="en-AU" b="1" baseline="0" dirty="0"/>
              <a:t> </a:t>
            </a:r>
            <a:r>
              <a:rPr lang="en-AU" b="0" baseline="0" dirty="0"/>
              <a:t>10 minutes – </a:t>
            </a:r>
            <a:r>
              <a:rPr lang="en-AU" b="0" dirty="0"/>
              <a:t>depending</a:t>
            </a:r>
            <a:r>
              <a:rPr lang="en-AU" b="0" baseline="0" dirty="0"/>
              <a:t> on the workshop length. </a:t>
            </a:r>
            <a:endParaRPr lang="en-AU" b="0" dirty="0"/>
          </a:p>
          <a:p>
            <a:endParaRPr lang="en-AU" b="0" u="sng" dirty="0"/>
          </a:p>
          <a:p>
            <a:r>
              <a:rPr lang="en-AU" b="0" u="sng" dirty="0"/>
              <a:t>Notes:</a:t>
            </a:r>
          </a:p>
          <a:p>
            <a:endParaRPr lang="en-AU" b="1" dirty="0"/>
          </a:p>
          <a:p>
            <a:pPr marL="171450" indent="-171450">
              <a:buFont typeface="Arial" panose="020B0604020202020204" pitchFamily="34" charset="0"/>
              <a:buChar char="•"/>
            </a:pPr>
            <a:r>
              <a:rPr lang="en-AU" b="0" baseline="0" dirty="0"/>
              <a:t>In a 1 hour workshop there may only be a few minutes for questions, depending on how long other parts ran for. </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Do not include this slide if you are having a panel discussion. </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a:t>See the section in the manual about supporting a co-facilitator to be involved in question time. </a:t>
            </a:r>
          </a:p>
          <a:p>
            <a:pPr marL="171450" indent="-171450">
              <a:buFont typeface="Arial" panose="020B0604020202020204" pitchFamily="34" charset="0"/>
              <a:buChar char="•"/>
            </a:pPr>
            <a:endParaRPr lang="en-AU" b="0" baseline="0" dirty="0"/>
          </a:p>
          <a:p>
            <a:pPr marL="171450" indent="-171450">
              <a:buFont typeface="Arial" panose="020B0604020202020204" pitchFamily="34" charset="0"/>
              <a:buChar char="•"/>
            </a:pPr>
            <a:r>
              <a:rPr lang="en-AU" b="0" baseline="0" dirty="0" smtClean="0"/>
              <a:t>The PHN co-facilitator should moderate the questions. </a:t>
            </a:r>
          </a:p>
          <a:p>
            <a:pPr marL="171450" indent="-171450">
              <a:buFont typeface="Arial" panose="020B0604020202020204" pitchFamily="34" charset="0"/>
              <a:buChar char="•"/>
            </a:pPr>
            <a:endParaRPr lang="en-AU"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Keep </a:t>
            </a:r>
            <a:r>
              <a:rPr lang="en-AU" b="0" baseline="0" dirty="0"/>
              <a:t>the photo of the co-facilitator as a reminder to use accessible language, even if they are not presenting this slide. </a:t>
            </a:r>
            <a:r>
              <a:rPr lang="en-AU" b="0" baseline="0" dirty="0" smtClean="0"/>
              <a:t>However, it is a good idea to repeat all questions into the microphone, even in a small workshop. This allows you to naturally rephrase any questions to use accessible and person-centred language. </a:t>
            </a:r>
          </a:p>
          <a:p>
            <a:pPr marL="171450" indent="-171450">
              <a:buFont typeface="Arial" panose="020B0604020202020204" pitchFamily="34" charset="0"/>
              <a:buChar char="•"/>
            </a:pPr>
            <a:endParaRPr lang="en-AU" b="0" baseline="0" dirty="0"/>
          </a:p>
          <a:p>
            <a:endParaRPr lang="en-AU" b="1" baseline="0" dirty="0"/>
          </a:p>
          <a:p>
            <a:r>
              <a:rPr lang="en-AU" b="1" baseline="0" dirty="0" smtClean="0"/>
              <a:t>Optional </a:t>
            </a:r>
            <a:r>
              <a:rPr lang="en-AU" b="1" baseline="0" dirty="0"/>
              <a:t>script</a:t>
            </a:r>
          </a:p>
          <a:p>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a:t>If you have a question please r</a:t>
            </a:r>
            <a:r>
              <a:rPr lang="en-AU" b="0" dirty="0">
                <a:solidFill>
                  <a:schemeClr val="tx1"/>
                </a:solidFill>
              </a:rPr>
              <a:t>aise your hand [and someone will come to you with the microphone</a:t>
            </a:r>
            <a:r>
              <a:rPr lang="en-AU" b="0" baseline="0" dirty="0">
                <a:solidFill>
                  <a:schemeClr val="tx1"/>
                </a:solidFill>
              </a:rPr>
              <a:t>]</a:t>
            </a:r>
            <a:endParaRPr lang="en-AU" b="0" dirty="0">
              <a:solidFill>
                <a:schemeClr val="tx1"/>
              </a:solidFill>
            </a:endParaRP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your name</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who your question is for</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Please speak clearly and slowly. </a:t>
            </a:r>
            <a:endParaRPr lang="en-AU" b="1"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42</a:t>
            </a:fld>
            <a:endParaRPr lang="en-AU" dirty="0"/>
          </a:p>
        </p:txBody>
      </p:sp>
    </p:spTree>
    <p:extLst>
      <p:ext uri="{BB962C8B-B14F-4D97-AF65-F5344CB8AC3E}">
        <p14:creationId xmlns:p14="http://schemas.microsoft.com/office/powerpoint/2010/main" val="2643094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S27C  </a:t>
            </a:r>
            <a:r>
              <a:rPr lang="en-AU" b="1" dirty="0"/>
              <a:t>6 key</a:t>
            </a:r>
            <a:r>
              <a:rPr lang="en-AU" b="1" baseline="0" dirty="0"/>
              <a:t> points:</a:t>
            </a:r>
          </a:p>
          <a:p>
            <a:endParaRPr lang="en-AU" b="1" baseline="0" dirty="0"/>
          </a:p>
          <a:p>
            <a:r>
              <a:rPr lang="en-AU" b="1" baseline="0" dirty="0"/>
              <a:t>Suggested time: 1 minute</a:t>
            </a:r>
          </a:p>
          <a:p>
            <a:endParaRPr lang="en-AU" baseline="0" dirty="0"/>
          </a:p>
          <a:p>
            <a:r>
              <a:rPr lang="en-AU" i="0" u="sng" dirty="0"/>
              <a:t>Notes:</a:t>
            </a:r>
          </a:p>
          <a:p>
            <a:endParaRPr lang="en-AU" i="0" dirty="0"/>
          </a:p>
          <a:p>
            <a:pPr marL="171450" indent="-171450">
              <a:buFont typeface="Arial" panose="020B0604020202020204" pitchFamily="34" charset="0"/>
              <a:buChar char="•"/>
            </a:pPr>
            <a:r>
              <a:rPr lang="en-AU" i="0" dirty="0"/>
              <a:t>We</a:t>
            </a:r>
            <a:r>
              <a:rPr lang="en-AU" i="0" baseline="0" dirty="0"/>
              <a:t> suggest this is p</a:t>
            </a:r>
            <a:r>
              <a:rPr lang="en-AU" i="0" dirty="0"/>
              <a:t>resented by</a:t>
            </a:r>
            <a:r>
              <a:rPr lang="en-AU" i="0" baseline="0" dirty="0"/>
              <a:t> the co-facilitator with intellectual </a:t>
            </a:r>
            <a:r>
              <a:rPr lang="en-AU" i="0" baseline="0" dirty="0" smtClean="0"/>
              <a:t>disability. However, if they have difficulty with any of the points (or the layout of point 6) then it can also be done together. Another option is for the PHN co-facilitator to present this slide, and the co-facilitator with intellectual disability to present the next.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Alternate endings are available for dentists and pharmacists. This slide is suitable for GPs and other allied health workers.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Key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171450" indent="-171450">
              <a:buFont typeface="Arial" panose="020B0604020202020204" pitchFamily="34" charset="0"/>
              <a:buChar char="•"/>
            </a:pPr>
            <a:r>
              <a:rPr lang="en-AU" dirty="0" smtClean="0">
                <a:solidFill>
                  <a:schemeClr val="tx1"/>
                </a:solidFill>
              </a:rPr>
              <a:t>Talk </a:t>
            </a:r>
            <a:r>
              <a:rPr lang="en-AU" dirty="0">
                <a:solidFill>
                  <a:schemeClr val="tx1"/>
                </a:solidFill>
              </a:rPr>
              <a:t>to</a:t>
            </a:r>
            <a:r>
              <a:rPr lang="en-AU" b="1" dirty="0">
                <a:solidFill>
                  <a:schemeClr val="tx1"/>
                </a:solidFill>
              </a:rPr>
              <a:t> me</a:t>
            </a:r>
            <a:endParaRPr lang="en-AU" dirty="0">
              <a:solidFill>
                <a:schemeClr val="tx1"/>
              </a:solidFill>
            </a:endParaRPr>
          </a:p>
          <a:p>
            <a:pPr marL="171450" indent="-171450">
              <a:buFont typeface="Arial" panose="020B0604020202020204" pitchFamily="34" charset="0"/>
              <a:buChar char="•"/>
            </a:pPr>
            <a:r>
              <a:rPr lang="en-AU" dirty="0">
                <a:solidFill>
                  <a:schemeClr val="tx1"/>
                </a:solidFill>
              </a:rPr>
              <a:t>Ask me what I need</a:t>
            </a:r>
          </a:p>
          <a:p>
            <a:pPr marL="171450" indent="-171450">
              <a:buFont typeface="Arial" panose="020B0604020202020204" pitchFamily="34" charset="0"/>
              <a:buChar char="•"/>
            </a:pPr>
            <a:r>
              <a:rPr lang="en-AU" dirty="0">
                <a:solidFill>
                  <a:schemeClr val="tx1"/>
                </a:solidFill>
              </a:rPr>
              <a:t>Look at my personal health record</a:t>
            </a:r>
          </a:p>
          <a:p>
            <a:pPr marL="171450" indent="-171450">
              <a:buFont typeface="Arial" panose="020B0604020202020204" pitchFamily="34" charset="0"/>
              <a:buChar char="•"/>
            </a:pPr>
            <a:r>
              <a:rPr lang="en-AU" dirty="0">
                <a:solidFill>
                  <a:schemeClr val="tx1"/>
                </a:solidFill>
              </a:rPr>
              <a:t>Don’t assume something is because of my disability</a:t>
            </a:r>
          </a:p>
          <a:p>
            <a:pPr marL="171450" indent="-171450">
              <a:buFont typeface="Arial" panose="020B0604020202020204" pitchFamily="34" charset="0"/>
              <a:buChar char="•"/>
            </a:pPr>
            <a:r>
              <a:rPr lang="en-AU" dirty="0">
                <a:solidFill>
                  <a:schemeClr val="tx1"/>
                </a:solidFill>
              </a:rPr>
              <a:t>Help me stay healthy </a:t>
            </a:r>
            <a:r>
              <a:rPr lang="en-AU" baseline="0" dirty="0">
                <a:solidFill>
                  <a:schemeClr val="tx1"/>
                </a:solidFill>
              </a:rPr>
              <a:t> by suggesting </a:t>
            </a:r>
            <a:r>
              <a:rPr lang="en-AU" dirty="0">
                <a:solidFill>
                  <a:schemeClr val="tx1"/>
                </a:solidFill>
              </a:rPr>
              <a:t>yearly assessments &amp; preventative health checks</a:t>
            </a:r>
          </a:p>
          <a:p>
            <a:pPr marL="171450" indent="-171450">
              <a:buFont typeface="Arial" panose="020B0604020202020204" pitchFamily="34" charset="0"/>
              <a:buChar char="•"/>
            </a:pPr>
            <a:r>
              <a:rPr lang="en-AU" dirty="0" smtClean="0">
                <a:solidFill>
                  <a:schemeClr val="tx1"/>
                </a:solidFill>
              </a:rPr>
              <a:t>ANY </a:t>
            </a:r>
            <a:r>
              <a:rPr lang="en-AU" dirty="0">
                <a:solidFill>
                  <a:schemeClr val="tx1"/>
                </a:solidFill>
              </a:rPr>
              <a:t>time there is a change in how I act or what I can do you should</a:t>
            </a:r>
            <a:r>
              <a:rPr lang="en-AU" baseline="0" dirty="0">
                <a:solidFill>
                  <a:schemeClr val="tx1"/>
                </a:solidFill>
              </a:rPr>
              <a:t> check </a:t>
            </a:r>
            <a:r>
              <a:rPr lang="en-AU" baseline="0" dirty="0" smtClean="0">
                <a:solidFill>
                  <a:schemeClr val="tx1"/>
                </a:solidFill>
              </a:rPr>
              <a:t>physical health first.</a:t>
            </a:r>
            <a:endParaRPr lang="en-AU" baseline="0" dirty="0">
              <a:solidFill>
                <a:schemeClr val="tx1"/>
              </a:solidFill>
            </a:endParaRPr>
          </a:p>
          <a:p>
            <a:pPr marL="971550" lvl="1" indent="-514350">
              <a:buFont typeface="Arial" panose="020B0604020202020204" pitchFamily="34" charset="0"/>
              <a:buChar char="•"/>
            </a:pPr>
            <a:endParaRPr lang="en-AU" baseline="0" dirty="0" smtClean="0">
              <a:solidFill>
                <a:schemeClr val="tx1"/>
              </a:solidFill>
            </a:endParaRPr>
          </a:p>
          <a:p>
            <a:pPr marL="457200" lvl="1" indent="0">
              <a:buFont typeface="Arial" panose="020B0604020202020204" pitchFamily="34" charset="0"/>
              <a:buNone/>
            </a:pPr>
            <a:endParaRPr lang="en-AU" baseline="0" dirty="0" smtClean="0">
              <a:solidFill>
                <a:schemeClr val="tx1"/>
              </a:solidFill>
            </a:endParaRPr>
          </a:p>
          <a:p>
            <a:pPr marL="971550" lvl="1" indent="-514350">
              <a:buFont typeface="Arial" panose="020B0604020202020204" pitchFamily="34" charset="0"/>
              <a:buChar char="•"/>
            </a:pPr>
            <a:endParaRPr lang="en-AU"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What you can say: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r>
              <a:rPr lang="en-AU" dirty="0" smtClean="0"/>
              <a:t>These are the 6 key points from this training.</a:t>
            </a:r>
          </a:p>
          <a:p>
            <a:endParaRPr lang="en-AU" dirty="0" smtClean="0"/>
          </a:p>
          <a:p>
            <a:pPr marL="514350" indent="-514350">
              <a:buFont typeface="+mj-lt"/>
              <a:buAutoNum type="arabicPeriod"/>
            </a:pPr>
            <a:r>
              <a:rPr lang="en-AU" dirty="0" smtClean="0">
                <a:solidFill>
                  <a:schemeClr val="tx1"/>
                </a:solidFill>
              </a:rPr>
              <a:t>Talk to</a:t>
            </a:r>
            <a:r>
              <a:rPr lang="en-AU" b="1" dirty="0" smtClean="0">
                <a:solidFill>
                  <a:schemeClr val="tx1"/>
                </a:solidFill>
              </a:rPr>
              <a:t> me</a:t>
            </a:r>
            <a:endParaRPr lang="en-AU" dirty="0" smtClean="0">
              <a:solidFill>
                <a:schemeClr val="tx1"/>
              </a:solidFill>
            </a:endParaRPr>
          </a:p>
          <a:p>
            <a:pPr marL="514350" indent="-514350">
              <a:buFont typeface="+mj-lt"/>
              <a:buAutoNum type="arabicPeriod"/>
            </a:pPr>
            <a:r>
              <a:rPr lang="en-AU" dirty="0" smtClean="0">
                <a:solidFill>
                  <a:schemeClr val="tx1"/>
                </a:solidFill>
              </a:rPr>
              <a:t>Ask me what I need</a:t>
            </a:r>
          </a:p>
          <a:p>
            <a:pPr marL="514350" indent="-514350">
              <a:buFont typeface="+mj-lt"/>
              <a:buAutoNum type="arabicPeriod"/>
            </a:pPr>
            <a:r>
              <a:rPr lang="en-AU" dirty="0" smtClean="0">
                <a:solidFill>
                  <a:schemeClr val="tx1"/>
                </a:solidFill>
              </a:rPr>
              <a:t>Look at my personal health record</a:t>
            </a:r>
          </a:p>
          <a:p>
            <a:pPr marL="514350" indent="-514350">
              <a:buFont typeface="+mj-lt"/>
              <a:buAutoNum type="arabicPeriod"/>
            </a:pPr>
            <a:r>
              <a:rPr lang="en-AU" dirty="0" smtClean="0">
                <a:solidFill>
                  <a:schemeClr val="tx1"/>
                </a:solidFill>
              </a:rPr>
              <a:t>Don’t assume something is because of my disability</a:t>
            </a:r>
          </a:p>
          <a:p>
            <a:pPr marL="514350" indent="-514350">
              <a:buFont typeface="+mj-lt"/>
              <a:buAutoNum type="arabicPeriod"/>
            </a:pPr>
            <a:r>
              <a:rPr lang="en-AU" dirty="0" smtClean="0">
                <a:solidFill>
                  <a:schemeClr val="tx1"/>
                </a:solidFill>
              </a:rPr>
              <a:t>Help me stay healthy </a:t>
            </a:r>
            <a:r>
              <a:rPr lang="en-AU" baseline="0" dirty="0" smtClean="0">
                <a:solidFill>
                  <a:schemeClr val="tx1"/>
                </a:solidFill>
              </a:rPr>
              <a:t> by suggesting </a:t>
            </a:r>
            <a:r>
              <a:rPr lang="en-AU" dirty="0" smtClean="0">
                <a:solidFill>
                  <a:schemeClr val="tx1"/>
                </a:solidFill>
              </a:rPr>
              <a:t>yearly assessments &amp; preventative health checks</a:t>
            </a:r>
          </a:p>
          <a:p>
            <a:pPr marL="514350" indent="-514350">
              <a:buFont typeface="+mj-lt"/>
              <a:buAutoNum type="arabicPeriod"/>
            </a:pPr>
            <a:r>
              <a:rPr lang="en-AU" dirty="0" smtClean="0">
                <a:solidFill>
                  <a:schemeClr val="tx1"/>
                </a:solidFill>
              </a:rPr>
              <a:t>Keep</a:t>
            </a:r>
            <a:r>
              <a:rPr lang="en-AU" baseline="0" dirty="0" smtClean="0">
                <a:solidFill>
                  <a:schemeClr val="tx1"/>
                </a:solidFill>
              </a:rPr>
              <a:t> in mind that </a:t>
            </a:r>
            <a:r>
              <a:rPr lang="en-AU" dirty="0" smtClean="0">
                <a:solidFill>
                  <a:schemeClr val="tx1"/>
                </a:solidFill>
              </a:rPr>
              <a:t>ANY time there is a change in how I act or what I can do you should</a:t>
            </a:r>
            <a:r>
              <a:rPr lang="en-AU" baseline="0" dirty="0" smtClean="0">
                <a:solidFill>
                  <a:schemeClr val="tx1"/>
                </a:solidFill>
              </a:rPr>
              <a:t> check things in this order.</a:t>
            </a:r>
          </a:p>
          <a:p>
            <a:pPr marL="971550" lvl="1" indent="-514350">
              <a:buFont typeface="Arial" panose="020B0604020202020204" pitchFamily="34" charset="0"/>
              <a:buChar char="•"/>
            </a:pPr>
            <a:r>
              <a:rPr lang="en-AU" baseline="0" dirty="0" smtClean="0">
                <a:solidFill>
                  <a:schemeClr val="tx1"/>
                </a:solidFill>
              </a:rPr>
              <a:t>physical health </a:t>
            </a:r>
          </a:p>
          <a:p>
            <a:pPr marL="971550" lvl="1" indent="-514350">
              <a:buFont typeface="Arial" panose="020B0604020202020204" pitchFamily="34" charset="0"/>
              <a:buChar char="•"/>
            </a:pPr>
            <a:r>
              <a:rPr lang="en-AU" baseline="0" dirty="0" smtClean="0">
                <a:solidFill>
                  <a:schemeClr val="tx1"/>
                </a:solidFill>
              </a:rPr>
              <a:t>Then mental health</a:t>
            </a:r>
          </a:p>
          <a:p>
            <a:pPr marL="971550" lvl="1" indent="-514350">
              <a:buFont typeface="Arial" panose="020B0604020202020204" pitchFamily="34" charset="0"/>
              <a:buChar char="•"/>
            </a:pPr>
            <a:r>
              <a:rPr lang="en-AU" baseline="0" dirty="0" smtClean="0">
                <a:solidFill>
                  <a:schemeClr val="tx1"/>
                </a:solidFill>
              </a:rPr>
              <a:t>Then what else has been happening lately</a:t>
            </a:r>
          </a:p>
          <a:p>
            <a:pPr marL="971550" lvl="1" indent="-514350">
              <a:buFont typeface="Arial" panose="020B0604020202020204" pitchFamily="34" charset="0"/>
              <a:buChar char="•"/>
            </a:pPr>
            <a:r>
              <a:rPr lang="en-AU" baseline="0" dirty="0" smtClean="0">
                <a:solidFill>
                  <a:schemeClr val="tx1"/>
                </a:solidFill>
              </a:rPr>
              <a:t>Only after all that is done, consider if it is a behaviour. </a:t>
            </a:r>
          </a:p>
          <a:p>
            <a:pPr marL="971550" lvl="1" indent="-514350">
              <a:buFont typeface="Arial" panose="020B0604020202020204" pitchFamily="34" charset="0"/>
              <a:buChar char="•"/>
            </a:pPr>
            <a:endParaRPr lang="en-AU" baseline="0" dirty="0">
              <a:solidFill>
                <a:schemeClr val="tx1"/>
              </a:solidFill>
            </a:endParaRPr>
          </a:p>
        </p:txBody>
      </p:sp>
      <p:sp>
        <p:nvSpPr>
          <p:cNvPr id="4" name="Slide Number Placeholder 3"/>
          <p:cNvSpPr>
            <a:spLocks noGrp="1"/>
          </p:cNvSpPr>
          <p:nvPr>
            <p:ph type="sldNum" sz="quarter" idx="10"/>
          </p:nvPr>
        </p:nvSpPr>
        <p:spPr/>
        <p:txBody>
          <a:bodyPr/>
          <a:lstStyle/>
          <a:p>
            <a:fld id="{65FF620E-BD1C-4F16-AF7B-7849DBAB030F}" type="slidenum">
              <a:rPr lang="en-AU" smtClean="0"/>
              <a:t>43</a:t>
            </a:fld>
            <a:endParaRPr lang="en-AU" dirty="0"/>
          </a:p>
        </p:txBody>
      </p:sp>
    </p:spTree>
    <p:extLst>
      <p:ext uri="{BB962C8B-B14F-4D97-AF65-F5344CB8AC3E}">
        <p14:creationId xmlns:p14="http://schemas.microsoft.com/office/powerpoint/2010/main" val="2551310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S28C  </a:t>
            </a:r>
            <a:r>
              <a:rPr lang="en-AU" b="1" dirty="0"/>
              <a:t>2 key messages</a:t>
            </a:r>
          </a:p>
          <a:p>
            <a:endParaRPr lang="en-AU" b="1" dirty="0"/>
          </a:p>
          <a:p>
            <a:r>
              <a:rPr lang="en-AU" b="1" dirty="0"/>
              <a:t>Time: 1 minute</a:t>
            </a:r>
          </a:p>
          <a:p>
            <a:endParaRPr lang="en-AU" b="1" dirty="0"/>
          </a:p>
          <a:p>
            <a:r>
              <a:rPr lang="en-AU" b="0" u="sng" dirty="0"/>
              <a:t>Notes</a:t>
            </a:r>
            <a:r>
              <a:rPr lang="en-AU" b="0" dirty="0"/>
              <a:t>: </a:t>
            </a:r>
          </a:p>
          <a:p>
            <a:endParaRPr lang="en-AU"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dirty="0"/>
              <a:t>We</a:t>
            </a:r>
            <a:r>
              <a:rPr lang="en-AU" i="0" baseline="0" dirty="0"/>
              <a:t> suggest this is p</a:t>
            </a:r>
            <a:r>
              <a:rPr lang="en-AU" i="0" dirty="0"/>
              <a:t>resented by</a:t>
            </a:r>
            <a:r>
              <a:rPr lang="en-AU" i="0" baseline="0" dirty="0"/>
              <a:t> the co-facilitator with intellectual disability.</a:t>
            </a:r>
          </a:p>
          <a:p>
            <a:pPr marL="171450" indent="-171450">
              <a:buFont typeface="Arial" panose="020B0604020202020204" pitchFamily="34" charset="0"/>
              <a:buChar char="•"/>
            </a:pPr>
            <a:r>
              <a:rPr lang="en-AU" b="0" dirty="0"/>
              <a:t>This</a:t>
            </a:r>
            <a:r>
              <a:rPr lang="en-AU" b="0" baseline="0" dirty="0"/>
              <a:t> </a:t>
            </a:r>
            <a:r>
              <a:rPr lang="en-AU" b="0" dirty="0"/>
              <a:t>slide is </a:t>
            </a:r>
            <a:r>
              <a:rPr lang="en-AU" b="0" dirty="0" smtClean="0"/>
              <a:t>optional</a:t>
            </a:r>
            <a:r>
              <a:rPr lang="en-AU" b="0" dirty="0"/>
              <a:t>. </a:t>
            </a:r>
            <a:endParaRPr lang="en-AU" b="0" dirty="0" smtClean="0"/>
          </a:p>
          <a:p>
            <a:pPr marL="171450" indent="-171450">
              <a:buFont typeface="Arial" panose="020B0604020202020204" pitchFamily="34" charset="0"/>
              <a:buChar char="•"/>
            </a:pPr>
            <a:r>
              <a:rPr lang="en-AU" b="0" dirty="0" smtClean="0"/>
              <a:t>If </a:t>
            </a:r>
            <a:r>
              <a:rPr lang="en-AU" b="0" dirty="0"/>
              <a:t>not</a:t>
            </a:r>
            <a:r>
              <a:rPr lang="en-AU" b="0" baseline="0" dirty="0"/>
              <a:t> including it, include the personal statement from the co-facilitator with the previous slide. </a:t>
            </a:r>
            <a:endParaRPr lang="en-AU"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baseline="0" dirty="0" smtClean="0"/>
              <a:t>Alternate endings are available for dentists and pharmacists. This slide is suitable for GPs and other allied health workers. </a:t>
            </a:r>
          </a:p>
          <a:p>
            <a:pPr marL="0" indent="0">
              <a:buFont typeface="Arial" panose="020B0604020202020204" pitchFamily="34" charset="0"/>
              <a:buNone/>
            </a:pPr>
            <a:endParaRPr lang="en-AU" b="0" dirty="0"/>
          </a:p>
          <a:p>
            <a:pPr marL="0" indent="0">
              <a:buFont typeface="Arial" panose="020B0604020202020204" pitchFamily="34" charset="0"/>
              <a:buNone/>
            </a:pPr>
            <a:endParaRPr lang="en-AU" b="0" dirty="0"/>
          </a:p>
          <a:p>
            <a:pPr marL="0" indent="0">
              <a:buFont typeface="Arial" panose="020B0604020202020204" pitchFamily="34" charset="0"/>
              <a:buNone/>
            </a:pPr>
            <a:endParaRPr lang="en-AU" b="1" dirty="0" smtClean="0"/>
          </a:p>
          <a:p>
            <a:pPr marL="0" indent="0">
              <a:buFont typeface="Arial" panose="020B0604020202020204" pitchFamily="34" charset="0"/>
              <a:buNone/>
            </a:pPr>
            <a:r>
              <a:rPr lang="en-AU" b="1" dirty="0" smtClean="0"/>
              <a:t>Key points:</a:t>
            </a:r>
          </a:p>
          <a:p>
            <a:pPr marL="171450" indent="-171450">
              <a:buFont typeface="Arial" panose="020B0604020202020204" pitchFamily="34" charset="0"/>
              <a:buChar char="•"/>
            </a:pPr>
            <a:endParaRPr lang="en-AU" b="1" baseline="0" dirty="0" smtClean="0"/>
          </a:p>
          <a:p>
            <a:pPr marL="171450" indent="-171450">
              <a:buFont typeface="Arial" panose="020B0604020202020204" pitchFamily="34" charset="0"/>
              <a:buChar char="•"/>
            </a:pPr>
            <a:r>
              <a:rPr lang="en-AU" baseline="0" dirty="0" smtClean="0"/>
              <a:t>Talk to me</a:t>
            </a:r>
          </a:p>
          <a:p>
            <a:pPr marL="171450" indent="-171450">
              <a:buFont typeface="Arial" panose="020B0604020202020204" pitchFamily="34" charset="0"/>
              <a:buChar char="•"/>
            </a:pPr>
            <a:r>
              <a:rPr lang="en-AU" baseline="0" dirty="0" smtClean="0"/>
              <a:t>Give me a proper yearly assessment. </a:t>
            </a:r>
          </a:p>
          <a:p>
            <a:pPr marL="171450" indent="-171450">
              <a:buFont typeface="Arial" panose="020B0604020202020204" pitchFamily="34" charset="0"/>
              <a:buChar char="•"/>
            </a:pPr>
            <a:r>
              <a:rPr lang="en-AU" baseline="0" dirty="0" smtClean="0"/>
              <a:t>Tell people what this will mean for you. </a:t>
            </a:r>
          </a:p>
          <a:p>
            <a:pPr marL="0" indent="0">
              <a:buFont typeface="Arial" panose="020B0604020202020204" pitchFamily="34" charset="0"/>
              <a:buNone/>
            </a:pPr>
            <a:endParaRPr lang="en-AU" b="1" baseline="0" dirty="0"/>
          </a:p>
          <a:p>
            <a:pPr marL="0" indent="0">
              <a:buFont typeface="Arial" panose="020B0604020202020204" pitchFamily="34" charset="0"/>
              <a:buNone/>
            </a:pPr>
            <a:endParaRPr lang="en-AU" b="0" baseline="0" dirty="0"/>
          </a:p>
          <a:p>
            <a:pPr marL="0" indent="0">
              <a:buFont typeface="Arial" panose="020B0604020202020204" pitchFamily="34" charset="0"/>
              <a:buNone/>
            </a:pPr>
            <a:endParaRPr lang="en-AU" b="0" dirty="0"/>
          </a:p>
          <a:p>
            <a:pPr marL="0" indent="0">
              <a:buFont typeface="Arial" panose="020B0604020202020204" pitchFamily="34" charset="0"/>
              <a:buNone/>
            </a:pPr>
            <a:r>
              <a:rPr lang="en-AU" b="1" dirty="0" smtClean="0"/>
              <a:t>What you can say:</a:t>
            </a:r>
            <a:endParaRPr lang="en-AU" baseline="0" dirty="0"/>
          </a:p>
          <a:p>
            <a:endParaRPr lang="en-AU" dirty="0"/>
          </a:p>
          <a:p>
            <a:r>
              <a:rPr lang="en-AU" dirty="0"/>
              <a:t>Just in case</a:t>
            </a:r>
            <a:r>
              <a:rPr lang="en-AU" baseline="0" dirty="0"/>
              <a:t> you can only remember 2 things from this training: </a:t>
            </a:r>
          </a:p>
          <a:p>
            <a:endParaRPr lang="en-AU" baseline="0" dirty="0"/>
          </a:p>
          <a:p>
            <a:endParaRPr lang="en-AU" baseline="0" dirty="0"/>
          </a:p>
          <a:p>
            <a:r>
              <a:rPr lang="en-AU" baseline="0" dirty="0"/>
              <a:t>1. Talk to me</a:t>
            </a:r>
          </a:p>
          <a:p>
            <a:endParaRPr lang="en-AU" baseline="0" dirty="0"/>
          </a:p>
          <a:p>
            <a:r>
              <a:rPr lang="en-AU" baseline="0" dirty="0"/>
              <a:t>2. Give me a proper yearly assessment. </a:t>
            </a:r>
          </a:p>
          <a:p>
            <a:endParaRPr lang="en-AU" baseline="0" dirty="0"/>
          </a:p>
          <a:p>
            <a:endParaRPr lang="en-AU" baseline="0" dirty="0"/>
          </a:p>
          <a:p>
            <a:r>
              <a:rPr lang="en-AU" baseline="0" dirty="0"/>
              <a:t>[If you have a co-facilitator who is happy to share their views, conclude with the co-facilitator’s own statement on what this will mean for their health care and hence their life]. </a:t>
            </a:r>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44</a:t>
            </a:fld>
            <a:endParaRPr lang="en-AU" dirty="0"/>
          </a:p>
        </p:txBody>
      </p:sp>
    </p:spTree>
    <p:extLst>
      <p:ext uri="{BB962C8B-B14F-4D97-AF65-F5344CB8AC3E}">
        <p14:creationId xmlns:p14="http://schemas.microsoft.com/office/powerpoint/2010/main" val="41914220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S29C  </a:t>
            </a:r>
            <a:r>
              <a:rPr lang="en-AU" b="1" dirty="0"/>
              <a:t>Thank you and</a:t>
            </a:r>
            <a:r>
              <a:rPr lang="en-AU" b="1" baseline="0" dirty="0"/>
              <a:t> wrap-up</a:t>
            </a:r>
          </a:p>
          <a:p>
            <a:endParaRPr lang="en-AU" b="1" baseline="0" dirty="0"/>
          </a:p>
          <a:p>
            <a:r>
              <a:rPr lang="en-AU" b="1" baseline="0" dirty="0"/>
              <a:t>Suggested time: </a:t>
            </a:r>
            <a:r>
              <a:rPr lang="en-AU" baseline="0" dirty="0"/>
              <a:t>1 – 2 minutes</a:t>
            </a:r>
          </a:p>
          <a:p>
            <a:endParaRPr lang="en-AU" baseline="0" dirty="0"/>
          </a:p>
          <a:p>
            <a:r>
              <a:rPr lang="en-AU" u="sng" baseline="0" dirty="0"/>
              <a:t>Notes</a:t>
            </a:r>
            <a:r>
              <a:rPr lang="en-AU" u="sng" baseline="0" dirty="0" smtClean="0"/>
              <a:t>:</a:t>
            </a:r>
          </a:p>
          <a:p>
            <a:endParaRPr lang="en-AU" u="sng" baseline="0" dirty="0" smtClean="0"/>
          </a:p>
          <a:p>
            <a:pPr marL="171450" indent="-171450">
              <a:buFont typeface="Arial" panose="020B0604020202020204" pitchFamily="34" charset="0"/>
              <a:buChar char="•"/>
            </a:pPr>
            <a:r>
              <a:rPr lang="en-AU" u="none" baseline="0" dirty="0" smtClean="0"/>
              <a:t>The PHN co-facilitator is best placed to describe any emails being sent out. However, the co-facilitator with intellectual disability should be involved in thanking people for coming and saying goodbye. </a:t>
            </a:r>
            <a:endParaRPr lang="en-AU" u="none" baseline="0" dirty="0"/>
          </a:p>
          <a:p>
            <a:endParaRPr lang="en-AU" baseline="0" dirty="0"/>
          </a:p>
          <a:p>
            <a:r>
              <a:rPr lang="en-AU" b="1" baseline="0" dirty="0" smtClean="0"/>
              <a:t>Key </a:t>
            </a:r>
            <a:r>
              <a:rPr lang="en-AU" b="1" baseline="0" dirty="0"/>
              <a:t>point:</a:t>
            </a:r>
          </a:p>
          <a:p>
            <a:endParaRPr lang="en-AU" baseline="0" dirty="0"/>
          </a:p>
          <a:p>
            <a:r>
              <a:rPr lang="en-AU" dirty="0"/>
              <a:t>Remind </a:t>
            </a:r>
            <a:r>
              <a:rPr lang="en-AU" dirty="0" smtClean="0"/>
              <a:t>people</a:t>
            </a:r>
            <a:r>
              <a:rPr lang="en-AU" baseline="0" dirty="0" smtClean="0"/>
              <a:t> </a:t>
            </a:r>
            <a:r>
              <a:rPr lang="en-AU" baseline="0" dirty="0"/>
              <a:t>that links to </a:t>
            </a:r>
            <a:r>
              <a:rPr lang="en-AU" baseline="0" dirty="0" smtClean="0"/>
              <a:t>will </a:t>
            </a:r>
            <a:r>
              <a:rPr lang="en-AU" baseline="0" dirty="0"/>
              <a:t>be sent via </a:t>
            </a:r>
            <a:r>
              <a:rPr lang="en-AU" baseline="0" dirty="0" smtClean="0"/>
              <a:t>email. </a:t>
            </a:r>
          </a:p>
          <a:p>
            <a:endParaRPr lang="en-AU" baseline="0" dirty="0" smtClean="0"/>
          </a:p>
          <a:p>
            <a:r>
              <a:rPr lang="en-AU" baseline="0" dirty="0" smtClean="0"/>
              <a:t>Say thanks.</a:t>
            </a:r>
            <a:endParaRPr lang="en-AU" baseline="0" dirty="0"/>
          </a:p>
          <a:p>
            <a:endParaRPr lang="en-AU" baseline="0" dirty="0"/>
          </a:p>
          <a:p>
            <a:endParaRPr lang="en-AU" b="1" baseline="0" dirty="0"/>
          </a:p>
          <a:p>
            <a:r>
              <a:rPr lang="en-AU" b="1" baseline="0" dirty="0" smtClean="0"/>
              <a:t>What you can say:</a:t>
            </a:r>
          </a:p>
          <a:p>
            <a:endParaRPr lang="en-AU" b="1" baseline="0" dirty="0"/>
          </a:p>
          <a:p>
            <a:r>
              <a:rPr lang="en-AU" baseline="0" dirty="0"/>
              <a:t>Thank you for being part of this workshop.</a:t>
            </a:r>
          </a:p>
          <a:p>
            <a:endParaRPr lang="en-AU" baseline="0" dirty="0"/>
          </a:p>
          <a:p>
            <a:r>
              <a:rPr lang="en-AU" baseline="0" dirty="0"/>
              <a:t>Thank you for sharing your ideas</a:t>
            </a:r>
            <a:r>
              <a:rPr lang="en-AU" baseline="0" dirty="0" smtClean="0"/>
              <a:t>.</a:t>
            </a:r>
          </a:p>
          <a:p>
            <a:endParaRPr lang="en-AU" baseline="0" dirty="0" smtClean="0"/>
          </a:p>
          <a:p>
            <a:endParaRPr lang="en-AU" baseline="0" dirty="0"/>
          </a:p>
          <a:p>
            <a:endParaRPr lang="en-AU" baseline="0" dirty="0"/>
          </a:p>
          <a:p>
            <a:r>
              <a:rPr lang="en-AU" baseline="0" dirty="0"/>
              <a:t>We are trying to make these workshops as good as they can be.</a:t>
            </a:r>
          </a:p>
          <a:p>
            <a:endParaRPr lang="en-AU" baseline="0" dirty="0"/>
          </a:p>
          <a:p>
            <a:r>
              <a:rPr lang="en-AU" baseline="0" dirty="0"/>
              <a:t>So we will be emailing you a link to a survey.</a:t>
            </a:r>
          </a:p>
          <a:p>
            <a:endParaRPr lang="en-AU" baseline="0" dirty="0"/>
          </a:p>
          <a:p>
            <a:r>
              <a:rPr lang="en-AU" baseline="0" dirty="0"/>
              <a:t>Please do the survey.</a:t>
            </a:r>
          </a:p>
          <a:p>
            <a:endParaRPr lang="en-AU" baseline="0" dirty="0" smtClean="0"/>
          </a:p>
          <a:p>
            <a:endParaRPr lang="en-AU" baseline="0" dirty="0"/>
          </a:p>
          <a:p>
            <a:endParaRPr lang="en-AU" baseline="0" dirty="0"/>
          </a:p>
          <a:p>
            <a:r>
              <a:rPr lang="en-AU" baseline="0" dirty="0"/>
              <a:t>We </a:t>
            </a:r>
            <a:r>
              <a:rPr lang="en-AU" baseline="0" dirty="0" smtClean="0"/>
              <a:t>will send </a:t>
            </a:r>
            <a:r>
              <a:rPr lang="en-AU" baseline="0" dirty="0"/>
              <a:t>other information too. </a:t>
            </a:r>
            <a:endParaRPr lang="en-AU" baseline="0" dirty="0" smtClean="0"/>
          </a:p>
          <a:p>
            <a:endParaRPr lang="en-AU" baseline="0" dirty="0" smtClean="0"/>
          </a:p>
          <a:p>
            <a:r>
              <a:rPr lang="en-AU" baseline="0" dirty="0" smtClean="0"/>
              <a:t>Like links </a:t>
            </a:r>
            <a:r>
              <a:rPr lang="en-AU" baseline="0" dirty="0"/>
              <a:t>to resources that you can share with people with intellectual disability</a:t>
            </a:r>
            <a:r>
              <a:rPr lang="en-AU" baseline="0" dirty="0" smtClean="0"/>
              <a:t>.</a:t>
            </a:r>
          </a:p>
          <a:p>
            <a:endParaRPr lang="en-AU" baseline="0" dirty="0"/>
          </a:p>
          <a:p>
            <a:endParaRPr lang="en-AU" baseline="0" dirty="0" smtClean="0"/>
          </a:p>
          <a:p>
            <a:r>
              <a:rPr lang="en-AU" baseline="0" dirty="0" smtClean="0"/>
              <a:t>Thanks everyone.</a:t>
            </a:r>
            <a:endParaRPr lang="en-AU" baseline="0" dirty="0"/>
          </a:p>
          <a:p>
            <a:endParaRPr lang="en-AU"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45</a:t>
            </a:fld>
            <a:endParaRPr lang="en-AU" dirty="0"/>
          </a:p>
        </p:txBody>
      </p:sp>
    </p:spTree>
    <p:extLst>
      <p:ext uri="{BB962C8B-B14F-4D97-AF65-F5344CB8AC3E}">
        <p14:creationId xmlns:p14="http://schemas.microsoft.com/office/powerpoint/2010/main" val="3368226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S5C  Co-facilitators introduce themselves </a:t>
            </a:r>
            <a:r>
              <a:rPr lang="en-US" b="1" baseline="0" dirty="0"/>
              <a:t>(with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Suggested time: 3 -6 minutes </a:t>
            </a:r>
            <a:r>
              <a:rPr lang="en-US" b="0" baseline="0" dirty="0"/>
              <a:t>(if aiming for a 1 hour workshop with 3 case studies, keep this to 3 minutes or less)</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Notes: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Tailor the slide with your pictures and names.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r>
              <a:rPr lang="en-US" dirty="0" smtClean="0"/>
              <a:t>It is best if a co-facilitator</a:t>
            </a:r>
            <a:r>
              <a:rPr lang="en-US" baseline="0" dirty="0" smtClean="0"/>
              <a:t> with intellectual disability introduces themselves first. </a:t>
            </a:r>
          </a:p>
          <a:p>
            <a:endParaRPr lang="en-US" baseline="0" dirty="0" smtClean="0"/>
          </a:p>
          <a:p>
            <a:r>
              <a:rPr lang="en-US" b="1" baseline="0" dirty="0" smtClean="0"/>
              <a:t>Key points:</a:t>
            </a:r>
          </a:p>
          <a:p>
            <a:endParaRPr lang="en-US" baseline="0" dirty="0" smtClean="0"/>
          </a:p>
          <a:p>
            <a:pPr marL="171450" indent="-171450">
              <a:buFont typeface="Arial" panose="020B0604020202020204" pitchFamily="34" charset="0"/>
              <a:buChar char="•"/>
            </a:pPr>
            <a:r>
              <a:rPr lang="en-US" baseline="0" dirty="0" smtClean="0"/>
              <a:t>Tell people why you are involved in this training. </a:t>
            </a:r>
          </a:p>
          <a:p>
            <a:pPr marL="171450" indent="-171450">
              <a:buFont typeface="Arial" panose="020B0604020202020204" pitchFamily="34" charset="0"/>
              <a:buChar char="•"/>
            </a:pPr>
            <a:r>
              <a:rPr lang="en-US" baseline="0" dirty="0" smtClean="0"/>
              <a:t>Tell them you have lived experience of intellectual disability </a:t>
            </a:r>
          </a:p>
          <a:p>
            <a:pPr marL="171450" indent="-171450">
              <a:buFont typeface="Arial" panose="020B0604020202020204" pitchFamily="34" charset="0"/>
              <a:buChar char="•"/>
            </a:pPr>
            <a:r>
              <a:rPr lang="en-US" baseline="0" dirty="0" smtClean="0"/>
              <a:t>Tell them you have experience using health care. </a:t>
            </a:r>
          </a:p>
          <a:p>
            <a:endParaRPr lang="en-US" baseline="0" dirty="0" smtClean="0"/>
          </a:p>
          <a:p>
            <a:endParaRPr lang="en-US" baseline="0" dirty="0" smtClean="0"/>
          </a:p>
          <a:p>
            <a:r>
              <a:rPr lang="en-US" baseline="0" dirty="0" smtClean="0"/>
              <a:t>Other facilitators should introduce themselves too. </a:t>
            </a:r>
          </a:p>
          <a:p>
            <a:endParaRPr lang="en-US" baseline="0" dirty="0" smtClean="0"/>
          </a:p>
          <a:p>
            <a:endParaRPr lang="en-US" b="1" baseline="0" dirty="0" smtClean="0"/>
          </a:p>
          <a:p>
            <a:r>
              <a:rPr lang="en-US" b="1" baseline="0" dirty="0" smtClean="0"/>
              <a:t>What you could say:</a:t>
            </a:r>
          </a:p>
          <a:p>
            <a:endParaRPr lang="en-US" baseline="0" dirty="0" smtClean="0"/>
          </a:p>
          <a:p>
            <a:r>
              <a:rPr lang="en-US" baseline="0" dirty="0" smtClean="0"/>
              <a:t>We have not provided a script for this slide. </a:t>
            </a:r>
            <a:endParaRPr lang="en-US" baseline="0" dirty="0"/>
          </a:p>
        </p:txBody>
      </p:sp>
      <p:sp>
        <p:nvSpPr>
          <p:cNvPr id="4" name="Slide Number Placeholder 3"/>
          <p:cNvSpPr>
            <a:spLocks noGrp="1"/>
          </p:cNvSpPr>
          <p:nvPr>
            <p:ph type="sldNum" sz="quarter" idx="10"/>
          </p:nvPr>
        </p:nvSpPr>
        <p:spPr/>
        <p:txBody>
          <a:bodyPr/>
          <a:lstStyle/>
          <a:p>
            <a:fld id="{65FF620E-BD1C-4F16-AF7B-7849DBAB030F}" type="slidenum">
              <a:rPr lang="en-AU" smtClean="0"/>
              <a:t>5</a:t>
            </a:fld>
            <a:endParaRPr lang="en-AU" dirty="0"/>
          </a:p>
        </p:txBody>
      </p:sp>
    </p:spTree>
    <p:extLst>
      <p:ext uri="{BB962C8B-B14F-4D97-AF65-F5344CB8AC3E}">
        <p14:creationId xmlns:p14="http://schemas.microsoft.com/office/powerpoint/2010/main" val="135686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S6C  Housekeeping - webinar</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Suggested Time: 2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Either co-facilitator can present this slide. Adapt as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Refer </a:t>
            </a:r>
            <a:r>
              <a:rPr kumimoji="0" lang="en-US" sz="1200" b="0" i="0" u="none" strike="noStrike" kern="1200" cap="none" spc="0" normalizeH="0" baseline="0" noProof="0" dirty="0">
                <a:ln>
                  <a:noFill/>
                </a:ln>
                <a:solidFill>
                  <a:prstClr val="black"/>
                </a:solidFill>
                <a:effectLst/>
                <a:uLnTx/>
                <a:uFillTx/>
                <a:latin typeface="+mn-lt"/>
                <a:ea typeface="+mn-ea"/>
                <a:cs typeface="+mn-cs"/>
              </a:rPr>
              <a:t>to the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Easy Read guide </a:t>
            </a:r>
            <a:r>
              <a:rPr kumimoji="0" lang="en-US" sz="1200" b="0" i="0" u="none" strike="noStrike" kern="1200" cap="none" spc="0" normalizeH="0" baseline="0" noProof="0" dirty="0">
                <a:ln>
                  <a:noFill/>
                </a:ln>
                <a:solidFill>
                  <a:prstClr val="black"/>
                </a:solidFill>
                <a:effectLst/>
                <a:uLnTx/>
                <a:uFillTx/>
                <a:latin typeface="+mn-lt"/>
                <a:ea typeface="+mn-ea"/>
                <a:cs typeface="+mn-cs"/>
              </a:rPr>
              <a:t>explanations of “jargon” and “acronyms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you want, </a:t>
            </a:r>
            <a:r>
              <a:rPr kumimoji="0" lang="en-US" sz="1200" b="0" i="0" u="none" strike="noStrike" kern="1200" cap="none" spc="0" normalizeH="0" baseline="0" noProof="0" dirty="0">
                <a:ln>
                  <a:noFill/>
                </a:ln>
                <a:solidFill>
                  <a:prstClr val="black"/>
                </a:solidFill>
                <a:effectLst/>
                <a:uLnTx/>
                <a:uFillTx/>
                <a:latin typeface="+mn-lt"/>
                <a:ea typeface="+mn-ea"/>
                <a:cs typeface="+mn-cs"/>
              </a:rPr>
              <a:t>“jargon” can be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swapped </a:t>
            </a:r>
            <a:r>
              <a:rPr kumimoji="0" lang="en-US" sz="1200" b="0" i="0" u="none" strike="noStrike" kern="1200" cap="none" spc="0" normalizeH="0" baseline="0" noProof="0" dirty="0">
                <a:ln>
                  <a:noFill/>
                </a:ln>
                <a:solidFill>
                  <a:prstClr val="black"/>
                </a:solidFill>
                <a:effectLst/>
                <a:uLnTx/>
                <a:uFillTx/>
                <a:latin typeface="+mn-lt"/>
                <a:ea typeface="+mn-ea"/>
                <a:cs typeface="+mn-cs"/>
              </a:rPr>
              <a:t>with “hard words”.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a:t>
            </a:r>
            <a:r>
              <a:rPr kumimoji="0" lang="en-US" sz="1200" b="0" i="0" u="none" strike="noStrike" kern="1200" cap="none" spc="0" normalizeH="0" baseline="0" noProof="0" dirty="0">
                <a:ln>
                  <a:noFill/>
                </a:ln>
                <a:solidFill>
                  <a:prstClr val="black"/>
                </a:solidFill>
                <a:effectLst/>
                <a:uLnTx/>
                <a:uFillTx/>
                <a:latin typeface="+mn-lt"/>
                <a:ea typeface="+mn-ea"/>
                <a:cs typeface="+mn-cs"/>
              </a:rPr>
              <a:t>slide is for a webinar.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Even though “Housekeeping” is usually one word, in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Easy Read </a:t>
            </a:r>
            <a:r>
              <a:rPr kumimoji="0" lang="en-US" sz="1200" b="0" i="0" u="none" strike="noStrike" kern="1200" cap="none" spc="0" normalizeH="0" baseline="0" noProof="0" dirty="0">
                <a:ln>
                  <a:noFill/>
                </a:ln>
                <a:solidFill>
                  <a:prstClr val="black"/>
                </a:solidFill>
                <a:effectLst/>
                <a:uLnTx/>
                <a:uFillTx/>
                <a:latin typeface="+mn-lt"/>
                <a:ea typeface="+mn-ea"/>
                <a:cs typeface="+mn-cs"/>
              </a:rPr>
              <a:t>it works better as two.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Delete whichever “Optional script” part you are not using.</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Key points: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Cameras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Mute unless talking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to raise your hand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Speak in an accessible way – explain the photo of the co-facilitator is a reminder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OK to use medical terms to discuss the case studies.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What you can say: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 will be running some of this training.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 have an intellectual disability.] </a:t>
            </a:r>
            <a:r>
              <a:rPr kumimoji="0" lang="en-US" sz="1200" b="0" i="1" u="none" strike="noStrike" kern="1200" cap="none" spc="0" normalizeH="0" baseline="0" noProof="0" dirty="0">
                <a:ln>
                  <a:noFill/>
                </a:ln>
                <a:solidFill>
                  <a:prstClr val="black"/>
                </a:solidFill>
                <a:effectLst/>
                <a:uLnTx/>
                <a:uFillTx/>
                <a:latin typeface="+mn-lt"/>
                <a:ea typeface="+mn-ea"/>
                <a:cs typeface="+mn-cs"/>
              </a:rPr>
              <a:t>Modify as needed if the other facilitator presents this slide.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 that we can all understand, please do not use jargon or acronyms.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And please speak slowly if you are sharing or asking a question.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do not be worried about making a mistake.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Sometimes we might not understand each other.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OK for us all to ask each other to explain something.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help remind you, my photo is in the corner of all the slides where I am involved in running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is one part of the training where it is OK to use words I might not understand.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That is when you talk about the case studies.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want you to share your ideas with each other then.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That is why this is a workshop.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those parts it is OK to share your ideas in the way you would normally speak to your co-workers.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But it is also OK if you want to ask someone to explain what they mean.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indent="0">
              <a:buFont typeface="Arial" panose="020B0604020202020204" pitchFamily="34" charset="0"/>
              <a:buNone/>
            </a:pPr>
            <a:endParaRPr lang="en-US" sz="1200" b="0" kern="1200" baseline="0" dirty="0">
              <a:solidFill>
                <a:schemeClr val="tx1"/>
              </a:solidFill>
              <a:effectLst/>
              <a:latin typeface="+mn-lt"/>
              <a:ea typeface="+mn-ea"/>
              <a:cs typeface="+mn-cs"/>
            </a:endParaRP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B52928-20AB-4C7D-B62C-6E9250B4734E}" type="slidenum">
              <a:rPr lang="en-AU" smtClean="0"/>
              <a:t>6</a:t>
            </a:fld>
            <a:endParaRPr lang="en-AU" dirty="0"/>
          </a:p>
        </p:txBody>
      </p:sp>
    </p:spTree>
    <p:extLst>
      <p:ext uri="{BB962C8B-B14F-4D97-AF65-F5344CB8AC3E}">
        <p14:creationId xmlns:p14="http://schemas.microsoft.com/office/powerpoint/2010/main" val="256255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S7C  Housekeeping – Face to Face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Suggested Time: 2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Either co-facilitator can present this slide. Adapt as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Refer to the Easy Read guide explanations of “jargon” and “acronyms”.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you want, “jargon” can be swapped with “hard words”.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slide is for a face to face session.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Even though “Housekeeping” is usually one word, in Easy Read it works better as two.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Delete whichever “Optional script” part you are not using.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Key </a:t>
            </a:r>
            <a:r>
              <a:rPr kumimoji="0" lang="en-US" sz="1200" b="1" i="0" u="none" strike="noStrike" kern="1200" cap="none" spc="0" normalizeH="0" baseline="0" noProof="0" dirty="0">
                <a:ln>
                  <a:noFill/>
                </a:ln>
                <a:solidFill>
                  <a:prstClr val="black"/>
                </a:solidFill>
                <a:effectLst/>
                <a:uLnTx/>
                <a:uFillTx/>
                <a:latin typeface="+mn-lt"/>
                <a:ea typeface="+mn-ea"/>
                <a:cs typeface="+mn-cs"/>
              </a:rPr>
              <a:t>points: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Bathrooms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Car park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Fire escapes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Speak in an accessible way – explain the photo of the co-facilitator is a reminder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OK to use medical terms to discuss the case studies.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What you can say:</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some things you need to know about the building we are 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bathrooms are [describe location]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 fire alarm goes off you have to leave through [point to exit]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[Insert any other information about the venue such as the carpark or refreshments here].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 </a:t>
            </a:r>
            <a:r>
              <a:rPr kumimoji="0" lang="en-US" sz="1200" b="0" i="0" u="none" strike="noStrike" kern="1200" cap="none" spc="0" normalizeH="0" baseline="0" noProof="0" dirty="0">
                <a:ln>
                  <a:noFill/>
                </a:ln>
                <a:solidFill>
                  <a:prstClr val="black"/>
                </a:solidFill>
                <a:effectLst/>
                <a:uLnTx/>
                <a:uFillTx/>
                <a:latin typeface="+mn-lt"/>
                <a:ea typeface="+mn-ea"/>
                <a:cs typeface="+mn-cs"/>
              </a:rPr>
              <a:t>will be running some of this training.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 have an intellectual disability.] </a:t>
            </a:r>
            <a:r>
              <a:rPr kumimoji="0" lang="en-US" sz="1200" b="0" i="1" u="none" strike="noStrike" kern="1200" cap="none" spc="0" normalizeH="0" baseline="0" noProof="0" dirty="0">
                <a:ln>
                  <a:noFill/>
                </a:ln>
                <a:solidFill>
                  <a:prstClr val="black"/>
                </a:solidFill>
                <a:effectLst/>
                <a:uLnTx/>
                <a:uFillTx/>
                <a:latin typeface="+mn-lt"/>
                <a:ea typeface="+mn-ea"/>
                <a:cs typeface="+mn-cs"/>
              </a:rPr>
              <a:t>Modify as needed if the other facilitator presents this slide.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 that we can all understand, please do not use jargon or acronyms.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And please speak slowly if you are sharing or asking a question.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do not be worried about making a mistake.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Sometimes we might not understand each other.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OK for us all to ask each other to explain something.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help remind you, my photo is in the corner of all the slides where I am involved in running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is one part of the training where it is OK to use words I might not understand.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That is when you talk about the case studies.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want you to share your ideas with each other then.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That is why this is a workshop.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those parts it is OK to share your ideas in the way you would normally speak to your co-workers.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But it is also OK if you want to ask someone to explain what they mean.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8B52928-20AB-4C7D-B62C-6E9250B4734E}" type="slidenum">
              <a:rPr lang="en-AU" smtClean="0"/>
              <a:t>7</a:t>
            </a:fld>
            <a:endParaRPr lang="en-AU" dirty="0"/>
          </a:p>
        </p:txBody>
      </p:sp>
    </p:spTree>
    <p:extLst>
      <p:ext uri="{BB962C8B-B14F-4D97-AF65-F5344CB8AC3E}">
        <p14:creationId xmlns:p14="http://schemas.microsoft.com/office/powerpoint/2010/main" val="93242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S8C</a:t>
            </a:r>
            <a:r>
              <a:rPr lang="en-US" b="1" baseline="0" dirty="0"/>
              <a:t>  </a:t>
            </a:r>
            <a:r>
              <a:rPr lang="en-US" b="1" dirty="0"/>
              <a:t>What do you hope to learn?</a:t>
            </a:r>
          </a:p>
          <a:p>
            <a:endParaRPr lang="en-US" b="1" dirty="0"/>
          </a:p>
          <a:p>
            <a:r>
              <a:rPr lang="en-US" b="1" dirty="0"/>
              <a:t>Suggested</a:t>
            </a:r>
            <a:r>
              <a:rPr lang="en-US" b="1" baseline="0" dirty="0"/>
              <a:t> time: 2 minutes</a:t>
            </a:r>
          </a:p>
          <a:p>
            <a:endParaRPr lang="en-US" b="1" baseline="0" dirty="0"/>
          </a:p>
          <a:p>
            <a:r>
              <a:rPr lang="en-US" b="0" u="sng" baseline="0" dirty="0"/>
              <a:t>Notes:</a:t>
            </a:r>
          </a:p>
          <a:p>
            <a:endParaRPr lang="en-US" b="0" u="none" baseline="0" dirty="0"/>
          </a:p>
          <a:p>
            <a:pPr marL="171450" indent="-171450">
              <a:buFont typeface="Arial" panose="020B0604020202020204" pitchFamily="34" charset="0"/>
              <a:buChar char="•"/>
            </a:pPr>
            <a:r>
              <a:rPr lang="en-US" b="0" u="none" baseline="0" dirty="0"/>
              <a:t>This is a hidden slide. Whether it is helpful to use it depends on the number of people in the workshop / webinar, and whether you have time and capacity to modify what you deliver based on the input you receive from people. </a:t>
            </a:r>
            <a:endParaRPr lang="en-US" b="0" u="none" baseline="0" dirty="0" smtClean="0"/>
          </a:p>
          <a:p>
            <a:pPr marL="171450" indent="-171450">
              <a:buFont typeface="Arial" panose="020B0604020202020204" pitchFamily="34" charset="0"/>
              <a:buChar char="•"/>
            </a:pPr>
            <a:endParaRPr lang="en-US" b="0" u="none" baseline="0" dirty="0"/>
          </a:p>
          <a:p>
            <a:pPr marL="171450" indent="-171450">
              <a:buFont typeface="Arial" panose="020B0604020202020204" pitchFamily="34" charset="0"/>
              <a:buChar char="•"/>
            </a:pPr>
            <a:r>
              <a:rPr lang="en-US" b="0" u="none" baseline="0" dirty="0"/>
              <a:t>If using it, it’s suggested that you tie the responses received to the outline in the next slide where possible, and again when reaching specific content that relates to what people have said here. </a:t>
            </a:r>
            <a:endParaRPr lang="en-US" b="0" u="none" baseline="0" dirty="0" smtClean="0"/>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Although the picture of the co-facilitator with intellectual disability is in the corner, this is just to remind participants to consider their language. We suggest the PHN co-facilitator present this slide, if using, </a:t>
            </a:r>
            <a:endParaRPr lang="en-US" b="0" u="none" baseline="0" dirty="0"/>
          </a:p>
          <a:p>
            <a:pPr marL="0" indent="0">
              <a:buFont typeface="Arial" panose="020B0604020202020204" pitchFamily="34" charset="0"/>
              <a:buNone/>
            </a:pPr>
            <a:endParaRPr lang="en-US" b="1" baseline="0" dirty="0"/>
          </a:p>
          <a:p>
            <a:r>
              <a:rPr lang="en-US" b="1" baseline="0" dirty="0" smtClean="0"/>
              <a:t>Key </a:t>
            </a:r>
            <a:r>
              <a:rPr lang="en-US" b="1" baseline="0" dirty="0"/>
              <a:t>points:</a:t>
            </a:r>
          </a:p>
          <a:p>
            <a:endParaRPr lang="en-US" dirty="0"/>
          </a:p>
          <a:p>
            <a:pPr marL="171450" indent="-171450">
              <a:buFont typeface="Arial" panose="020B0604020202020204" pitchFamily="34" charset="0"/>
              <a:buChar char="•"/>
            </a:pPr>
            <a:r>
              <a:rPr lang="en-US" baseline="0" dirty="0"/>
              <a:t>As this is early in the workshop, let people discuss with someone next to them first as an ice breaker.</a:t>
            </a:r>
          </a:p>
          <a:p>
            <a:pPr marL="171450" indent="-171450">
              <a:buFont typeface="Arial" panose="020B0604020202020204" pitchFamily="34" charset="0"/>
              <a:buChar char="•"/>
            </a:pPr>
            <a:r>
              <a:rPr lang="en-US" baseline="0" dirty="0"/>
              <a:t>Then ask them to share amongst the broader group.</a:t>
            </a:r>
          </a:p>
          <a:p>
            <a:pPr marL="171450" indent="-171450">
              <a:buFont typeface="Arial" panose="020B0604020202020204" pitchFamily="34" charset="0"/>
              <a:buChar char="•"/>
            </a:pPr>
            <a:r>
              <a:rPr lang="en-US" baseline="0" dirty="0"/>
              <a:t>You could also suggest people consider what they wrote in their pre-workshop reflection and activity and whether that gives clues as to what they hope to learn. </a:t>
            </a:r>
          </a:p>
          <a:p>
            <a:pPr marL="0" indent="0">
              <a:buFont typeface="Arial" panose="020B0604020202020204" pitchFamily="34" charset="0"/>
              <a:buNone/>
            </a:pPr>
            <a:endParaRPr lang="en-US" baseline="0" dirty="0"/>
          </a:p>
          <a:p>
            <a:endParaRPr lang="en-AU" dirty="0"/>
          </a:p>
        </p:txBody>
      </p:sp>
      <p:sp>
        <p:nvSpPr>
          <p:cNvPr id="4" name="Slide Number Placeholder 3"/>
          <p:cNvSpPr>
            <a:spLocks noGrp="1"/>
          </p:cNvSpPr>
          <p:nvPr>
            <p:ph type="sldNum" sz="quarter" idx="10"/>
          </p:nvPr>
        </p:nvSpPr>
        <p:spPr/>
        <p:txBody>
          <a:bodyPr/>
          <a:lstStyle/>
          <a:p>
            <a:fld id="{65FF620E-BD1C-4F16-AF7B-7849DBAB030F}" type="slidenum">
              <a:rPr lang="en-AU" smtClean="0"/>
              <a:t>8</a:t>
            </a:fld>
            <a:endParaRPr lang="en-AU" dirty="0"/>
          </a:p>
        </p:txBody>
      </p:sp>
    </p:spTree>
    <p:extLst>
      <p:ext uri="{BB962C8B-B14F-4D97-AF65-F5344CB8AC3E}">
        <p14:creationId xmlns:p14="http://schemas.microsoft.com/office/powerpoint/2010/main" val="84408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S9C  Workshop</a:t>
            </a:r>
            <a:r>
              <a:rPr lang="en-US" b="1" baseline="0" dirty="0"/>
              <a:t> o</a:t>
            </a:r>
            <a:r>
              <a:rPr lang="en-US" b="1" dirty="0"/>
              <a:t>utline</a:t>
            </a:r>
          </a:p>
          <a:p>
            <a:endParaRPr lang="en-US" b="1" dirty="0"/>
          </a:p>
          <a:p>
            <a:r>
              <a:rPr lang="en-US" b="1" dirty="0"/>
              <a:t>Suggested</a:t>
            </a:r>
            <a:r>
              <a:rPr lang="en-US" b="1" baseline="0" dirty="0"/>
              <a:t> time: 1 minute</a:t>
            </a:r>
          </a:p>
          <a:p>
            <a:endParaRPr lang="en-US" b="1" baseline="0" dirty="0"/>
          </a:p>
          <a:p>
            <a:r>
              <a:rPr lang="en-US" b="0" u="sng" baseline="0" dirty="0"/>
              <a:t>Notes:</a:t>
            </a:r>
          </a:p>
          <a:p>
            <a:endParaRPr lang="en-US" b="0" u="none" baseline="0" dirty="0"/>
          </a:p>
          <a:p>
            <a:pPr marL="171450" indent="-171450">
              <a:buFont typeface="Arial" panose="020B0604020202020204" pitchFamily="34" charset="0"/>
              <a:buChar char="•"/>
            </a:pPr>
            <a:r>
              <a:rPr lang="en-US" b="0" u="none" baseline="0" dirty="0"/>
              <a:t>See the words list for an easy read explanation of “case examples</a:t>
            </a:r>
            <a:r>
              <a:rPr lang="en-US" b="0" u="none" baseline="0" dirty="0" smtClean="0"/>
              <a:t>”.</a:t>
            </a:r>
          </a:p>
          <a:p>
            <a:pPr marL="0" indent="0">
              <a:buFont typeface="Arial" panose="020B0604020202020204" pitchFamily="34" charset="0"/>
              <a:buNone/>
            </a:pPr>
            <a:endParaRPr lang="en-US" b="0" u="none" baseline="0" dirty="0"/>
          </a:p>
          <a:p>
            <a:pPr marL="171450" indent="-171450">
              <a:buFont typeface="Arial" panose="020B0604020202020204" pitchFamily="34" charset="0"/>
              <a:buChar char="•"/>
            </a:pPr>
            <a:r>
              <a:rPr lang="en-US" b="0" u="none" baseline="0" dirty="0"/>
              <a:t>This can be presented by either </a:t>
            </a:r>
            <a:r>
              <a:rPr lang="en-US" b="0" u="none" baseline="0" dirty="0" smtClean="0"/>
              <a:t>co-facilitator</a:t>
            </a:r>
            <a:r>
              <a:rPr lang="en-US" b="0" u="none" baseline="0" dirty="0"/>
              <a:t>. </a:t>
            </a:r>
          </a:p>
          <a:p>
            <a:endParaRPr lang="en-US" b="0" u="sng" baseline="0" dirty="0"/>
          </a:p>
          <a:p>
            <a:endParaRPr lang="en-US" b="1" baseline="0" dirty="0"/>
          </a:p>
          <a:p>
            <a:r>
              <a:rPr lang="en-US" b="1" baseline="0" dirty="0" smtClean="0"/>
              <a:t>Key </a:t>
            </a:r>
            <a:r>
              <a:rPr lang="en-US" b="1" baseline="0" dirty="0"/>
              <a:t>points:</a:t>
            </a:r>
          </a:p>
          <a:p>
            <a:endParaRPr lang="en-US" dirty="0"/>
          </a:p>
          <a:p>
            <a:pPr marL="171450" indent="-171450">
              <a:buFont typeface="Arial" panose="020B0604020202020204" pitchFamily="34" charset="0"/>
              <a:buChar char="•"/>
            </a:pPr>
            <a:r>
              <a:rPr lang="en-US" baseline="0" dirty="0" smtClean="0"/>
              <a:t>Health care for people with intellectual disability</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Case examples (say how many)</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What we can learn from those case studies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smtClean="0"/>
              <a:t>What you can say:</a:t>
            </a:r>
            <a:endParaRPr lang="en-US" b="1"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AU" dirty="0"/>
              <a:t>I</a:t>
            </a:r>
            <a:r>
              <a:rPr lang="en-AU" baseline="0" dirty="0"/>
              <a:t> am going to tell you what we will cover today.</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We will talk about health in people with intellectual disability</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We will talk about some things that make it harder for people to get good health care. </a:t>
            </a:r>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Then you all will get a chance to talk about some case examples. </a:t>
            </a:r>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And then I am going to talk about what you can learn from those case examples.</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I will talk about the things you can do with anyone you see.</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Things that will make their health care better. </a:t>
            </a:r>
          </a:p>
        </p:txBody>
      </p:sp>
      <p:sp>
        <p:nvSpPr>
          <p:cNvPr id="4" name="Slide Number Placeholder 3"/>
          <p:cNvSpPr>
            <a:spLocks noGrp="1"/>
          </p:cNvSpPr>
          <p:nvPr>
            <p:ph type="sldNum" sz="quarter" idx="10"/>
          </p:nvPr>
        </p:nvSpPr>
        <p:spPr/>
        <p:txBody>
          <a:bodyPr/>
          <a:lstStyle/>
          <a:p>
            <a:fld id="{65FF620E-BD1C-4F16-AF7B-7849DBAB030F}" type="slidenum">
              <a:rPr lang="en-AU" smtClean="0"/>
              <a:t>9</a:t>
            </a:fld>
            <a:endParaRPr lang="en-AU" dirty="0"/>
          </a:p>
        </p:txBody>
      </p:sp>
    </p:spTree>
    <p:extLst>
      <p:ext uri="{BB962C8B-B14F-4D97-AF65-F5344CB8AC3E}">
        <p14:creationId xmlns:p14="http://schemas.microsoft.com/office/powerpoint/2010/main" val="375489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3575BE-E6D7-4D30-A572-F8D194D80913}" type="slidenum">
              <a:rPr lang="en-AU" smtClean="0"/>
              <a:t>‹#›</a:t>
            </a:fld>
            <a:endParaRPr lang="en-AU"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69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8380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336765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248446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3575BE-E6D7-4D30-A572-F8D194D80913}" type="slidenum">
              <a:rPr lang="en-AU" smtClean="0"/>
              <a:t>‹#›</a:t>
            </a:fld>
            <a:endParaRPr lang="en-AU"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54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229421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338199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26559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dirty="0"/>
          </a:p>
        </p:txBody>
      </p:sp>
      <p:sp>
        <p:nvSpPr>
          <p:cNvPr id="9" name="Slide Number Placeholder 8"/>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105271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AA80D71-AEC2-4703-B01D-316132F5B4DB}" type="datetimeFigureOut">
              <a:rPr lang="en-AU" smtClean="0"/>
              <a:t>18/03/2022</a:t>
            </a:fld>
            <a:endParaRPr lang="en-AU"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53575BE-E6D7-4D30-A572-F8D194D80913}" type="slidenum">
              <a:rPr lang="en-AU" smtClean="0"/>
              <a:t>‹#›</a:t>
            </a:fld>
            <a:endParaRPr lang="en-AU" dirty="0"/>
          </a:p>
        </p:txBody>
      </p:sp>
    </p:spTree>
    <p:extLst>
      <p:ext uri="{BB962C8B-B14F-4D97-AF65-F5344CB8AC3E}">
        <p14:creationId xmlns:p14="http://schemas.microsoft.com/office/powerpoint/2010/main" val="204780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A80D71-AEC2-4703-B01D-316132F5B4DB}" type="datetimeFigureOut">
              <a:rPr lang="en-AU" smtClean="0"/>
              <a:t>18/03/2022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53575BE-E6D7-4D30-A572-F8D194D80913}" type="slidenum">
              <a:rPr lang="en-AU" smtClean="0"/>
              <a:t>‹#›</a:t>
            </a:fld>
            <a:endParaRPr lang="en-AU" dirty="0"/>
          </a:p>
        </p:txBody>
      </p:sp>
    </p:spTree>
    <p:extLst>
      <p:ext uri="{BB962C8B-B14F-4D97-AF65-F5344CB8AC3E}">
        <p14:creationId xmlns:p14="http://schemas.microsoft.com/office/powerpoint/2010/main" val="134256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AA80D71-AEC2-4703-B01D-316132F5B4DB}" type="datetimeFigureOut">
              <a:rPr lang="en-AU" smtClean="0"/>
              <a:t>18/03/2022</a:t>
            </a:fld>
            <a:endParaRPr lang="en-AU"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53575BE-E6D7-4D30-A572-F8D194D80913}" type="slidenum">
              <a:rPr lang="en-AU" smtClean="0"/>
              <a:t>‹#›</a:t>
            </a:fld>
            <a:endParaRPr lang="en-AU"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18129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ngland.nhs.uk/learning-disabilities/improving-health/stom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Primary Care Enhancement Program</a:t>
            </a:r>
            <a:endParaRPr lang="en-AU" dirty="0"/>
          </a:p>
        </p:txBody>
      </p:sp>
      <p:sp>
        <p:nvSpPr>
          <p:cNvPr id="5" name="Subtitle 4"/>
          <p:cNvSpPr>
            <a:spLocks noGrp="1"/>
          </p:cNvSpPr>
          <p:nvPr>
            <p:ph type="subTitle" idx="1"/>
          </p:nvPr>
        </p:nvSpPr>
        <p:spPr/>
        <p:txBody>
          <a:bodyPr/>
          <a:lstStyle/>
          <a:p>
            <a:r>
              <a:rPr lang="en-AU" dirty="0"/>
              <a:t>How to use these slides</a:t>
            </a:r>
          </a:p>
        </p:txBody>
      </p:sp>
      <p:pic>
        <p:nvPicPr>
          <p:cNvPr id="6" name="Picture 5">
            <a:extLst>
              <a:ext uri="{FF2B5EF4-FFF2-40B4-BE49-F238E27FC236}">
                <a16:creationId xmlns:a16="http://schemas.microsoft.com/office/drawing/2014/main" id="{E1A90E79-6A07-764D-A70E-302CFCFFD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 y="520228"/>
            <a:ext cx="2980704" cy="1490773"/>
          </a:xfrm>
          <a:prstGeom prst="rect">
            <a:avLst/>
          </a:prstGeom>
        </p:spPr>
      </p:pic>
    </p:spTree>
    <p:custDataLst>
      <p:tags r:id="rId1"/>
    </p:custDataLst>
    <p:extLst>
      <p:ext uri="{BB962C8B-B14F-4D97-AF65-F5344CB8AC3E}">
        <p14:creationId xmlns:p14="http://schemas.microsoft.com/office/powerpoint/2010/main" val="1292531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for people with intellectual disability</a:t>
            </a:r>
            <a:endParaRPr lang="en-AU" dirty="0"/>
          </a:p>
        </p:txBody>
      </p:sp>
      <p:sp>
        <p:nvSpPr>
          <p:cNvPr id="3" name="Content Placeholder 2"/>
          <p:cNvSpPr>
            <a:spLocks noGrp="1"/>
          </p:cNvSpPr>
          <p:nvPr>
            <p:ph idx="1"/>
          </p:nvPr>
        </p:nvSpPr>
        <p:spPr/>
        <p:txBody>
          <a:bodyPr/>
          <a:lstStyle/>
          <a:p>
            <a:endParaRPr lang="en-AU" dirty="0" smtClean="0"/>
          </a:p>
          <a:p>
            <a:r>
              <a:rPr lang="en-AU" dirty="0" smtClean="0"/>
              <a:t>Complex</a:t>
            </a:r>
            <a:endParaRPr lang="en-AU" dirty="0"/>
          </a:p>
          <a:p>
            <a:endParaRPr lang="en-AU" dirty="0"/>
          </a:p>
          <a:p>
            <a:endParaRPr lang="en-AU" dirty="0"/>
          </a:p>
          <a:p>
            <a:r>
              <a:rPr lang="en-AU" dirty="0"/>
              <a:t>Harder to get good health care</a:t>
            </a:r>
          </a:p>
          <a:p>
            <a:endParaRPr lang="en-AU" dirty="0"/>
          </a:p>
          <a:p>
            <a:endParaRPr lang="en-AU" dirty="0"/>
          </a:p>
          <a:p>
            <a:r>
              <a:rPr lang="en-AU" dirty="0"/>
              <a:t>Health professionals are not confident</a:t>
            </a: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23633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for people with intellectual </a:t>
            </a:r>
            <a:r>
              <a:rPr lang="en-US" dirty="0" smtClean="0"/>
              <a:t>disability</a:t>
            </a:r>
            <a:endParaRPr lang="en-AU" dirty="0"/>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5" name="Picture 4"/>
          <p:cNvPicPr>
            <a:picLocks noChangeAspect="1"/>
          </p:cNvPicPr>
          <p:nvPr/>
        </p:nvPicPr>
        <p:blipFill rotWithShape="1">
          <a:blip r:embed="rId4"/>
          <a:srcRect l="990" t="2052" r="1368" b="2802"/>
          <a:stretch/>
        </p:blipFill>
        <p:spPr>
          <a:xfrm>
            <a:off x="1273628" y="1848999"/>
            <a:ext cx="7211316" cy="4016830"/>
          </a:xfrm>
          <a:prstGeom prst="rect">
            <a:avLst/>
          </a:prstGeom>
        </p:spPr>
      </p:pic>
      <p:sp>
        <p:nvSpPr>
          <p:cNvPr id="6" name="Content Placeholder 5"/>
          <p:cNvSpPr>
            <a:spLocks noGrp="1"/>
          </p:cNvSpPr>
          <p:nvPr>
            <p:ph idx="1"/>
          </p:nvPr>
        </p:nvSpPr>
        <p:spPr/>
        <p:txBody>
          <a:bodyPr/>
          <a:lstStyle/>
          <a:p>
            <a:endParaRPr lang="en-AU" dirty="0"/>
          </a:p>
        </p:txBody>
      </p:sp>
    </p:spTree>
    <p:custDataLst>
      <p:tags r:id="rId1"/>
    </p:custDataLst>
    <p:extLst>
      <p:ext uri="{BB962C8B-B14F-4D97-AF65-F5344CB8AC3E}">
        <p14:creationId xmlns:p14="http://schemas.microsoft.com/office/powerpoint/2010/main" val="3369474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Good health care</a:t>
            </a: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
        <p:nvSpPr>
          <p:cNvPr id="5" name="Rectangle 4"/>
          <p:cNvSpPr/>
          <p:nvPr/>
        </p:nvSpPr>
        <p:spPr>
          <a:xfrm>
            <a:off x="1097280" y="1928862"/>
            <a:ext cx="10058400" cy="4131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tx1"/>
                </a:solidFill>
              </a:rPr>
              <a:t>Insert an image or video here</a:t>
            </a:r>
            <a:endParaRPr lang="en-AU" sz="2400" b="1" dirty="0">
              <a:solidFill>
                <a:schemeClr val="tx1"/>
              </a:solidFill>
            </a:endParaRPr>
          </a:p>
        </p:txBody>
      </p:sp>
      <p:sp>
        <p:nvSpPr>
          <p:cNvPr id="6" name="Content Placeholder 5"/>
          <p:cNvSpPr>
            <a:spLocks noGrp="1"/>
          </p:cNvSpPr>
          <p:nvPr>
            <p:ph idx="1"/>
          </p:nvPr>
        </p:nvSpPr>
        <p:spPr>
          <a:xfrm>
            <a:off x="1097280" y="2074336"/>
            <a:ext cx="10058400" cy="4023360"/>
          </a:xfrm>
        </p:spPr>
        <p:txBody>
          <a:bodyPr/>
          <a:lstStyle/>
          <a:p>
            <a:endParaRPr lang="en-AU" dirty="0"/>
          </a:p>
        </p:txBody>
      </p:sp>
    </p:spTree>
    <p:extLst>
      <p:ext uri="{BB962C8B-B14F-4D97-AF65-F5344CB8AC3E}">
        <p14:creationId xmlns:p14="http://schemas.microsoft.com/office/powerpoint/2010/main" val="98433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Case Studies</a:t>
            </a:r>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84591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24" y="365125"/>
            <a:ext cx="10891576" cy="1325563"/>
          </a:xfrm>
        </p:spPr>
        <p:txBody>
          <a:bodyPr/>
          <a:lstStyle/>
          <a:p>
            <a:r>
              <a:rPr lang="en-AU" dirty="0"/>
              <a:t>Kit</a:t>
            </a:r>
          </a:p>
        </p:txBody>
      </p:sp>
      <p:sp>
        <p:nvSpPr>
          <p:cNvPr id="3" name="Content Placeholder 2"/>
          <p:cNvSpPr>
            <a:spLocks noGrp="1"/>
          </p:cNvSpPr>
          <p:nvPr>
            <p:ph idx="1"/>
          </p:nvPr>
        </p:nvSpPr>
        <p:spPr>
          <a:xfrm>
            <a:off x="6829063" y="1860350"/>
            <a:ext cx="4685507" cy="4351338"/>
          </a:xfrm>
        </p:spPr>
        <p:txBody>
          <a:bodyPr>
            <a:normAutofit/>
          </a:bodyPr>
          <a:lstStyle/>
          <a:p>
            <a:r>
              <a:rPr lang="en-AU" dirty="0"/>
              <a:t>51 year old man</a:t>
            </a:r>
          </a:p>
          <a:p>
            <a:r>
              <a:rPr lang="en-AU" dirty="0"/>
              <a:t>Enjoys gardening and </a:t>
            </a:r>
            <a:r>
              <a:rPr lang="en-AU" i="1" dirty="0"/>
              <a:t>Star Wars</a:t>
            </a:r>
            <a:endParaRPr lang="en-AU" dirty="0"/>
          </a:p>
          <a:p>
            <a:r>
              <a:rPr lang="en-AU" dirty="0"/>
              <a:t>Mild intellectual disability; speaks</a:t>
            </a:r>
          </a:p>
          <a:p>
            <a:r>
              <a:rPr lang="en-AU" dirty="0"/>
              <a:t>Lives with mother, Sherrie</a:t>
            </a:r>
          </a:p>
          <a:p>
            <a:r>
              <a:rPr lang="en-AU" dirty="0"/>
              <a:t>Recently lost father; lost job</a:t>
            </a:r>
          </a:p>
          <a:p>
            <a:r>
              <a:rPr lang="en-AU" dirty="0"/>
              <a:t>Mental health history – SSRI anti-depressant</a:t>
            </a:r>
          </a:p>
          <a:p>
            <a:r>
              <a:rPr lang="en-AU" dirty="0">
                <a:sym typeface="Symbol" panose="05050102010706020507" pitchFamily="18" charset="2"/>
              </a:rPr>
              <a:t> irritable – aggression to Mum</a:t>
            </a:r>
          </a:p>
          <a:p>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224" y="1860350"/>
            <a:ext cx="5854734" cy="3895200"/>
          </a:xfrm>
          <a:prstGeom prst="rect">
            <a:avLst/>
          </a:prstGeom>
        </p:spPr>
      </p:pic>
    </p:spTree>
    <p:extLst>
      <p:ext uri="{BB962C8B-B14F-4D97-AF65-F5344CB8AC3E}">
        <p14:creationId xmlns:p14="http://schemas.microsoft.com/office/powerpoint/2010/main" val="316438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Kit – your turn</a:t>
            </a:r>
          </a:p>
        </p:txBody>
      </p:sp>
      <p:sp>
        <p:nvSpPr>
          <p:cNvPr id="3" name="Content Placeholder 2"/>
          <p:cNvSpPr>
            <a:spLocks noGrp="1"/>
          </p:cNvSpPr>
          <p:nvPr>
            <p:ph idx="1"/>
          </p:nvPr>
        </p:nvSpPr>
        <p:spPr>
          <a:xfrm>
            <a:off x="6610289" y="1825625"/>
            <a:ext cx="4731936" cy="2838972"/>
          </a:xfrm>
        </p:spPr>
        <p:txBody>
          <a:bodyPr>
            <a:normAutofit/>
          </a:bodyPr>
          <a:lstStyle/>
          <a:p>
            <a:r>
              <a:rPr lang="en-AU" dirty="0"/>
              <a:t>What could be going on for Kit?</a:t>
            </a:r>
          </a:p>
          <a:p>
            <a:r>
              <a:rPr lang="en-AU" dirty="0"/>
              <a:t>- Differentials?</a:t>
            </a:r>
          </a:p>
          <a:p>
            <a:endParaRPr lang="en-AU" dirty="0"/>
          </a:p>
          <a:p>
            <a:endParaRPr lang="en-AU" dirty="0"/>
          </a:p>
          <a:p>
            <a:r>
              <a:rPr lang="en-AU" dirty="0"/>
              <a:t>What is the first thing to do?</a:t>
            </a:r>
          </a:p>
          <a:p>
            <a:endParaRPr lang="en-AU" dirty="0"/>
          </a:p>
          <a:p>
            <a:endParaRPr lang="en-AU" dirty="0"/>
          </a:p>
          <a:p>
            <a:endParaRPr lang="en-AU" dirty="0"/>
          </a:p>
        </p:txBody>
      </p:sp>
      <p:sp>
        <p:nvSpPr>
          <p:cNvPr id="6" name="Content Placeholder 2"/>
          <p:cNvSpPr txBox="1">
            <a:spLocks/>
          </p:cNvSpPr>
          <p:nvPr/>
        </p:nvSpPr>
        <p:spPr>
          <a:xfrm>
            <a:off x="6610289" y="5272550"/>
            <a:ext cx="4731936" cy="89442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AU" dirty="0"/>
              <a:t>What should you do for Kit going forth?</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224" y="1860350"/>
            <a:ext cx="5854734" cy="3895200"/>
          </a:xfrm>
          <a:prstGeom prst="rect">
            <a:avLst/>
          </a:prstGeom>
        </p:spPr>
      </p:pic>
    </p:spTree>
    <p:extLst>
      <p:ext uri="{BB962C8B-B14F-4D97-AF65-F5344CB8AC3E}">
        <p14:creationId xmlns:p14="http://schemas.microsoft.com/office/powerpoint/2010/main" val="25956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reflections?</a:t>
            </a:r>
            <a:endParaRPr lang="en-AU" dirty="0"/>
          </a:p>
        </p:txBody>
      </p:sp>
      <p:sp>
        <p:nvSpPr>
          <p:cNvPr id="5" name="Content Placeholder 4"/>
          <p:cNvSpPr>
            <a:spLocks noGrp="1"/>
          </p:cNvSpPr>
          <p:nvPr>
            <p:ph idx="1"/>
          </p:nvPr>
        </p:nvSpPr>
        <p:spPr/>
        <p:txBody>
          <a:bodyPr/>
          <a:lstStyle/>
          <a:p>
            <a:pPr marL="0" indent="0">
              <a:buNone/>
            </a:pPr>
            <a:endParaRPr lang="en-AU" dirty="0"/>
          </a:p>
        </p:txBody>
      </p:sp>
    </p:spTree>
    <p:custDataLst>
      <p:tags r:id="rId1"/>
    </p:custDataLst>
    <p:extLst>
      <p:ext uri="{BB962C8B-B14F-4D97-AF65-F5344CB8AC3E}">
        <p14:creationId xmlns:p14="http://schemas.microsoft.com/office/powerpoint/2010/main" val="1734925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Further reflections?</a:t>
            </a:r>
          </a:p>
        </p:txBody>
      </p:sp>
      <p:sp>
        <p:nvSpPr>
          <p:cNvPr id="3" name="Content Placeholder 2"/>
          <p:cNvSpPr>
            <a:spLocks noGrp="1"/>
          </p:cNvSpPr>
          <p:nvPr>
            <p:ph idx="1"/>
          </p:nvPr>
        </p:nvSpPr>
        <p:spPr/>
        <p:txBody>
          <a:bodyPr/>
          <a:lstStyle/>
          <a:p>
            <a:endParaRPr lang="en-AU" dirty="0"/>
          </a:p>
          <a:p>
            <a:r>
              <a:rPr lang="en-AU" dirty="0"/>
              <a:t>Missed health conditions are common</a:t>
            </a:r>
          </a:p>
          <a:p>
            <a:r>
              <a:rPr lang="en-AU" dirty="0"/>
              <a:t>Reliance on supporters for health care</a:t>
            </a:r>
          </a:p>
          <a:p>
            <a:r>
              <a:rPr lang="en-AU" dirty="0"/>
              <a:t>Role of GP to encourage families to plan future care needs</a:t>
            </a:r>
          </a:p>
          <a:p>
            <a:r>
              <a:rPr lang="en-AU" dirty="0"/>
              <a:t>Role of being </a:t>
            </a:r>
            <a:r>
              <a:rPr lang="en-AU" i="1" dirty="0"/>
              <a:t>prepared</a:t>
            </a:r>
            <a:r>
              <a:rPr lang="en-AU" dirty="0"/>
              <a:t> for communication</a:t>
            </a:r>
          </a:p>
          <a:p>
            <a:r>
              <a:rPr lang="en-AU" dirty="0"/>
              <a:t>Value of annual health checks</a:t>
            </a:r>
          </a:p>
          <a:p>
            <a:endParaRPr lang="en-AU" dirty="0"/>
          </a:p>
        </p:txBody>
      </p:sp>
      <p:pic>
        <p:nvPicPr>
          <p:cNvPr id="1026" name="Picture 2" descr="Comprehensive Health Assessments for adults with Intellectual Disability in  Manitoba CCDDA, ppt download"/>
          <p:cNvPicPr>
            <a:picLocks noChangeAspect="1" noChangeArrowheads="1"/>
          </p:cNvPicPr>
          <p:nvPr/>
        </p:nvPicPr>
        <p:blipFill rotWithShape="1">
          <a:blip r:embed="rId4">
            <a:extLst>
              <a:ext uri="{28A0092B-C50C-407E-A947-70E740481C1C}">
                <a14:useLocalDpi xmlns:a14="http://schemas.microsoft.com/office/drawing/2010/main" val="0"/>
              </a:ext>
            </a:extLst>
          </a:blip>
          <a:srcRect l="37919" t="24189" r="37271" b="26529"/>
          <a:stretch/>
        </p:blipFill>
        <p:spPr bwMode="auto">
          <a:xfrm>
            <a:off x="8470352" y="1737360"/>
            <a:ext cx="2685328" cy="4000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47957" y="5620616"/>
            <a:ext cx="3886200" cy="369332"/>
          </a:xfrm>
          <a:prstGeom prst="rect">
            <a:avLst/>
          </a:prstGeom>
          <a:noFill/>
        </p:spPr>
        <p:txBody>
          <a:bodyPr wrap="square" rtlCol="0">
            <a:spAutoFit/>
          </a:bodyPr>
          <a:lstStyle/>
          <a:p>
            <a:r>
              <a:rPr lang="en-AU" b="1" dirty="0">
                <a:solidFill>
                  <a:srgbClr val="1C6294"/>
                </a:solidFill>
              </a:rPr>
              <a:t>https://eshop.uniquest.com.au/chap/</a:t>
            </a:r>
          </a:p>
        </p:txBody>
      </p:sp>
    </p:spTree>
    <p:custDataLst>
      <p:tags r:id="rId1"/>
    </p:custDataLst>
    <p:extLst>
      <p:ext uri="{BB962C8B-B14F-4D97-AF65-F5344CB8AC3E}">
        <p14:creationId xmlns:p14="http://schemas.microsoft.com/office/powerpoint/2010/main" val="217373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overshadowing</a:t>
            </a:r>
            <a:endParaRPr lang="en-AU" dirty="0"/>
          </a:p>
        </p:txBody>
      </p:sp>
      <p:sp>
        <p:nvSpPr>
          <p:cNvPr id="3" name="Content Placeholder 2"/>
          <p:cNvSpPr>
            <a:spLocks noGrp="1"/>
          </p:cNvSpPr>
          <p:nvPr>
            <p:ph idx="1"/>
          </p:nvPr>
        </p:nvSpPr>
        <p:spPr/>
        <p:txBody>
          <a:bodyPr/>
          <a:lstStyle/>
          <a:p>
            <a:pPr marL="0" indent="0">
              <a:buNone/>
            </a:pPr>
            <a:endParaRPr lang="en-US" i="1" dirty="0"/>
          </a:p>
          <a:p>
            <a:pPr marL="0" indent="0">
              <a:buNone/>
            </a:pPr>
            <a:r>
              <a:rPr lang="en-US" i="1" dirty="0"/>
              <a:t>Mistakenly attributing a person’s symptoms to their disability </a:t>
            </a:r>
          </a:p>
          <a:p>
            <a:pPr marL="0" indent="0">
              <a:buNone/>
            </a:pPr>
            <a:r>
              <a:rPr lang="en-US" i="1" dirty="0"/>
              <a:t>- or to a mental health or behavioural problem. </a:t>
            </a:r>
          </a:p>
          <a:p>
            <a:endParaRPr lang="en-AU" dirty="0"/>
          </a:p>
          <a:p>
            <a:endParaRPr lang="en-AU" dirty="0"/>
          </a:p>
        </p:txBody>
      </p:sp>
    </p:spTree>
    <p:custDataLst>
      <p:tags r:id="rId1"/>
    </p:custDataLst>
    <p:extLst>
      <p:ext uri="{BB962C8B-B14F-4D97-AF65-F5344CB8AC3E}">
        <p14:creationId xmlns:p14="http://schemas.microsoft.com/office/powerpoint/2010/main" val="3449493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Resources</a:t>
            </a:r>
          </a:p>
        </p:txBody>
      </p:sp>
      <p:sp>
        <p:nvSpPr>
          <p:cNvPr id="3" name="Content Placeholder 2"/>
          <p:cNvSpPr>
            <a:spLocks noGrp="1"/>
          </p:cNvSpPr>
          <p:nvPr>
            <p:ph idx="1"/>
          </p:nvPr>
        </p:nvSpPr>
        <p:spPr/>
        <p:txBody>
          <a:bodyPr/>
          <a:lstStyle/>
          <a:p>
            <a:endParaRPr lang="en-AU" dirty="0"/>
          </a:p>
        </p:txBody>
      </p:sp>
      <p:sp>
        <p:nvSpPr>
          <p:cNvPr id="6" name="TextBox 5"/>
          <p:cNvSpPr txBox="1"/>
          <p:nvPr/>
        </p:nvSpPr>
        <p:spPr>
          <a:xfrm>
            <a:off x="7496863" y="5918856"/>
            <a:ext cx="1453599" cy="461665"/>
          </a:xfrm>
          <a:prstGeom prst="rect">
            <a:avLst/>
          </a:prstGeom>
          <a:noFill/>
        </p:spPr>
        <p:txBody>
          <a:bodyPr wrap="square" rtlCol="0">
            <a:spAutoFit/>
          </a:bodyPr>
          <a:lstStyle/>
          <a:p>
            <a:r>
              <a:rPr lang="en-AU" sz="2400" b="1" dirty="0">
                <a:solidFill>
                  <a:schemeClr val="accent2">
                    <a:lumMod val="75000"/>
                  </a:schemeClr>
                </a:solidFill>
              </a:rPr>
              <a:t>tg.org.au</a:t>
            </a:r>
          </a:p>
        </p:txBody>
      </p:sp>
      <p:pic>
        <p:nvPicPr>
          <p:cNvPr id="7" name="Picture 6"/>
          <p:cNvPicPr>
            <a:picLocks noChangeAspect="1"/>
          </p:cNvPicPr>
          <p:nvPr/>
        </p:nvPicPr>
        <p:blipFill rotWithShape="1">
          <a:blip r:embed="rId3"/>
          <a:srcRect t="3681" b="13451"/>
          <a:stretch/>
        </p:blipFill>
        <p:spPr>
          <a:xfrm>
            <a:off x="423949" y="1891144"/>
            <a:ext cx="5378465" cy="43849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rotWithShape="1">
          <a:blip r:embed="rId4"/>
          <a:srcRect l="7431" r="2735" b="15110"/>
          <a:stretch/>
        </p:blipFill>
        <p:spPr>
          <a:xfrm>
            <a:off x="4402283" y="1845734"/>
            <a:ext cx="7642757" cy="41221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7825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Primary Care Enhancement Program</a:t>
            </a:r>
            <a:endParaRPr lang="en-AU" dirty="0"/>
          </a:p>
        </p:txBody>
      </p:sp>
      <p:sp>
        <p:nvSpPr>
          <p:cNvPr id="5" name="Subtitle 4"/>
          <p:cNvSpPr>
            <a:spLocks noGrp="1"/>
          </p:cNvSpPr>
          <p:nvPr>
            <p:ph type="subTitle" idx="1"/>
          </p:nvPr>
        </p:nvSpPr>
        <p:spPr/>
        <p:txBody>
          <a:bodyPr/>
          <a:lstStyle/>
          <a:p>
            <a:r>
              <a:rPr lang="en-AU" dirty="0"/>
              <a:t>Welcome</a:t>
            </a:r>
          </a:p>
        </p:txBody>
      </p:sp>
      <p:pic>
        <p:nvPicPr>
          <p:cNvPr id="6" name="Picture 5">
            <a:extLst>
              <a:ext uri="{FF2B5EF4-FFF2-40B4-BE49-F238E27FC236}">
                <a16:creationId xmlns:a16="http://schemas.microsoft.com/office/drawing/2014/main" id="{E1A90E79-6A07-764D-A70E-302CFCFFD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 y="520228"/>
            <a:ext cx="2980704" cy="1490773"/>
          </a:xfrm>
          <a:prstGeom prst="rect">
            <a:avLst/>
          </a:prstGeom>
        </p:spPr>
      </p:pic>
      <p:sp>
        <p:nvSpPr>
          <p:cNvPr id="2" name="Rectangle 1"/>
          <p:cNvSpPr/>
          <p:nvPr/>
        </p:nvSpPr>
        <p:spPr>
          <a:xfrm>
            <a:off x="8562951" y="520228"/>
            <a:ext cx="3150629" cy="1490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solidFill>
                  <a:schemeClr val="tx1"/>
                </a:solidFill>
              </a:rPr>
              <a:t>PHN Logo</a:t>
            </a:r>
          </a:p>
        </p:txBody>
      </p:sp>
    </p:spTree>
    <p:custDataLst>
      <p:tags r:id="rId1"/>
    </p:custDataLst>
    <p:extLst>
      <p:ext uri="{BB962C8B-B14F-4D97-AF65-F5344CB8AC3E}">
        <p14:creationId xmlns:p14="http://schemas.microsoft.com/office/powerpoint/2010/main" val="333127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Resources – HealthPathways</a:t>
            </a:r>
          </a:p>
        </p:txBody>
      </p:sp>
      <p:sp>
        <p:nvSpPr>
          <p:cNvPr id="3" name="Content Placeholder 2"/>
          <p:cNvSpPr>
            <a:spLocks noGrp="1"/>
          </p:cNvSpPr>
          <p:nvPr>
            <p:ph idx="1"/>
          </p:nvPr>
        </p:nvSpPr>
        <p:spPr/>
        <p:txBody>
          <a:bodyPr/>
          <a:lstStyle/>
          <a:p>
            <a:endParaRPr lang="en-AU" dirty="0"/>
          </a:p>
        </p:txBody>
      </p:sp>
      <p:sp>
        <p:nvSpPr>
          <p:cNvPr id="4" name="Rectangle 3"/>
          <p:cNvSpPr/>
          <p:nvPr/>
        </p:nvSpPr>
        <p:spPr>
          <a:xfrm>
            <a:off x="1097280" y="1845734"/>
            <a:ext cx="10058400" cy="402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b="1" dirty="0">
                <a:solidFill>
                  <a:schemeClr val="tx1"/>
                </a:solidFill>
              </a:rPr>
              <a:t>Insert an image of your local HealthPathways webpage here. </a:t>
            </a:r>
          </a:p>
          <a:p>
            <a:pPr algn="ctr"/>
            <a:endParaRPr lang="en-AU" b="1" dirty="0">
              <a:solidFill>
                <a:schemeClr val="tx1"/>
              </a:solidFill>
            </a:endParaRPr>
          </a:p>
          <a:p>
            <a:pPr algn="ctr"/>
            <a:r>
              <a:rPr lang="en-AU" b="1" dirty="0">
                <a:solidFill>
                  <a:schemeClr val="tx1"/>
                </a:solidFill>
              </a:rPr>
              <a:t>If the section on intellectual disability is suitable to show then use that. </a:t>
            </a:r>
            <a:endParaRPr lang="en-AU" b="1" dirty="0">
              <a:solidFill>
                <a:schemeClr val="tx1"/>
              </a:solidFill>
              <a:cs typeface="Calibri"/>
            </a:endParaRPr>
          </a:p>
        </p:txBody>
      </p:sp>
      <p:sp>
        <p:nvSpPr>
          <p:cNvPr id="6" name="TextBox 5"/>
          <p:cNvSpPr txBox="1"/>
          <p:nvPr/>
        </p:nvSpPr>
        <p:spPr>
          <a:xfrm>
            <a:off x="3244895" y="5935619"/>
            <a:ext cx="5763169" cy="369332"/>
          </a:xfrm>
          <a:prstGeom prst="rect">
            <a:avLst/>
          </a:prstGeom>
          <a:noFill/>
        </p:spPr>
        <p:txBody>
          <a:bodyPr wrap="square" rtlCol="0">
            <a:spAutoFit/>
          </a:bodyPr>
          <a:lstStyle/>
          <a:p>
            <a:r>
              <a:rPr lang="en-AU" b="1" dirty="0">
                <a:solidFill>
                  <a:schemeClr val="accent2">
                    <a:lumMod val="75000"/>
                  </a:schemeClr>
                </a:solidFill>
              </a:rPr>
              <a:t>URL for your healthpathways log in page goes here</a:t>
            </a:r>
          </a:p>
        </p:txBody>
      </p:sp>
    </p:spTree>
    <p:extLst>
      <p:ext uri="{BB962C8B-B14F-4D97-AF65-F5344CB8AC3E}">
        <p14:creationId xmlns:p14="http://schemas.microsoft.com/office/powerpoint/2010/main" val="81458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Amelia</a:t>
            </a:r>
          </a:p>
        </p:txBody>
      </p:sp>
      <p:sp>
        <p:nvSpPr>
          <p:cNvPr id="3" name="Content Placeholder 2"/>
          <p:cNvSpPr>
            <a:spLocks noGrp="1"/>
          </p:cNvSpPr>
          <p:nvPr>
            <p:ph idx="1"/>
          </p:nvPr>
        </p:nvSpPr>
        <p:spPr/>
        <p:txBody>
          <a:bodyPr/>
          <a:lstStyle/>
          <a:p>
            <a:r>
              <a:rPr lang="en-AU" dirty="0"/>
              <a:t>Early 20’s</a:t>
            </a:r>
          </a:p>
          <a:p>
            <a:r>
              <a:rPr lang="en-AU" dirty="0"/>
              <a:t>Loves cats, cooking shows</a:t>
            </a:r>
          </a:p>
          <a:p>
            <a:r>
              <a:rPr lang="en-AU" dirty="0"/>
              <a:t>Intellectual disability &amp; cerebral palsy</a:t>
            </a:r>
          </a:p>
          <a:p>
            <a:r>
              <a:rPr lang="en-AU" dirty="0"/>
              <a:t>Group home</a:t>
            </a:r>
          </a:p>
          <a:p>
            <a:r>
              <a:rPr lang="en-AU" dirty="0"/>
              <a:t>Social day program 5 days a week</a:t>
            </a:r>
          </a:p>
          <a:p>
            <a:endParaRPr lang="en-AU" dirty="0"/>
          </a:p>
          <a:p>
            <a:r>
              <a:rPr lang="en-AU" dirty="0"/>
              <a:t>History of abuse and mental health problems</a:t>
            </a:r>
          </a:p>
          <a:p>
            <a:r>
              <a:rPr lang="en-AU" dirty="0"/>
              <a:t>Staff report recent history of ‘sexualised behaviours’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2650" y="1344490"/>
            <a:ext cx="5265000" cy="3510000"/>
          </a:xfrm>
          <a:prstGeom prst="rect">
            <a:avLst/>
          </a:prstGeom>
        </p:spPr>
      </p:pic>
    </p:spTree>
    <p:extLst>
      <p:ext uri="{BB962C8B-B14F-4D97-AF65-F5344CB8AC3E}">
        <p14:creationId xmlns:p14="http://schemas.microsoft.com/office/powerpoint/2010/main" val="2313594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Amelia – Your turn</a:t>
            </a:r>
            <a:endParaRPr lang="en-AU" dirty="0"/>
          </a:p>
        </p:txBody>
      </p:sp>
      <p:sp>
        <p:nvSpPr>
          <p:cNvPr id="3" name="Content Placeholder 2"/>
          <p:cNvSpPr>
            <a:spLocks noGrp="1"/>
          </p:cNvSpPr>
          <p:nvPr>
            <p:ph idx="1"/>
          </p:nvPr>
        </p:nvSpPr>
        <p:spPr/>
        <p:txBody>
          <a:bodyPr>
            <a:normAutofit/>
          </a:bodyPr>
          <a:lstStyle/>
          <a:p>
            <a:endParaRPr lang="en-AU" dirty="0"/>
          </a:p>
          <a:p>
            <a:r>
              <a:rPr lang="en-AU" dirty="0"/>
              <a:t>What could be contributing?</a:t>
            </a:r>
          </a:p>
          <a:p>
            <a:endParaRPr lang="en-AU" dirty="0"/>
          </a:p>
          <a:p>
            <a:endParaRPr lang="en-AU" dirty="0"/>
          </a:p>
          <a:p>
            <a:r>
              <a:rPr lang="en-AU" dirty="0"/>
              <a:t>First steps?</a:t>
            </a:r>
          </a:p>
          <a:p>
            <a:pPr marL="0" indent="0">
              <a:buNone/>
            </a:pPr>
            <a:endParaRPr lang="en-AU" dirty="0"/>
          </a:p>
          <a:p>
            <a:pPr marL="0" indent="0">
              <a:buNone/>
            </a:pPr>
            <a:endParaRPr lang="en-AU" dirty="0"/>
          </a:p>
          <a:p>
            <a:r>
              <a:rPr lang="en-AU" dirty="0"/>
              <a:t>Next steps?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3559" y="2359094"/>
            <a:ext cx="5265000" cy="3510000"/>
          </a:xfrm>
          <a:prstGeom prst="rect">
            <a:avLst/>
          </a:prstGeom>
        </p:spPr>
      </p:pic>
    </p:spTree>
    <p:extLst>
      <p:ext uri="{BB962C8B-B14F-4D97-AF65-F5344CB8AC3E}">
        <p14:creationId xmlns:p14="http://schemas.microsoft.com/office/powerpoint/2010/main" val="13899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Amelia – your turn</a:t>
            </a:r>
            <a:endParaRPr lang="en-AU" dirty="0"/>
          </a:p>
        </p:txBody>
      </p:sp>
      <p:sp>
        <p:nvSpPr>
          <p:cNvPr id="3" name="Content Placeholder 2"/>
          <p:cNvSpPr>
            <a:spLocks noGrp="1"/>
          </p:cNvSpPr>
          <p:nvPr>
            <p:ph idx="1"/>
          </p:nvPr>
        </p:nvSpPr>
        <p:spPr/>
        <p:txBody>
          <a:bodyPr>
            <a:normAutofit/>
          </a:bodyPr>
          <a:lstStyle/>
          <a:p>
            <a:r>
              <a:rPr lang="en-AU" dirty="0"/>
              <a:t>Comprehensive assessment?  </a:t>
            </a:r>
          </a:p>
          <a:p>
            <a:pPr lvl="1"/>
            <a:endParaRPr lang="en-AU" dirty="0"/>
          </a:p>
          <a:p>
            <a:pPr lvl="1"/>
            <a:r>
              <a:rPr lang="en-AU" dirty="0"/>
              <a:t>How?</a:t>
            </a:r>
          </a:p>
          <a:p>
            <a:pPr lvl="1"/>
            <a:endParaRPr lang="en-AU" dirty="0"/>
          </a:p>
          <a:p>
            <a:pPr lvl="1"/>
            <a:r>
              <a:rPr lang="en-AU" dirty="0"/>
              <a:t>When?</a:t>
            </a:r>
          </a:p>
          <a:p>
            <a:endParaRPr lang="en-AU" dirty="0"/>
          </a:p>
        </p:txBody>
      </p:sp>
    </p:spTree>
    <p:extLst>
      <p:ext uri="{BB962C8B-B14F-4D97-AF65-F5344CB8AC3E}">
        <p14:creationId xmlns:p14="http://schemas.microsoft.com/office/powerpoint/2010/main" val="260239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Amelia – further reflections</a:t>
            </a:r>
          </a:p>
        </p:txBody>
      </p:sp>
      <p:sp>
        <p:nvSpPr>
          <p:cNvPr id="7" name="Content Placeholder 6"/>
          <p:cNvSpPr>
            <a:spLocks noGrp="1"/>
          </p:cNvSpPr>
          <p:nvPr>
            <p:ph sz="half" idx="2"/>
          </p:nvPr>
        </p:nvSpPr>
        <p:spPr>
          <a:xfrm>
            <a:off x="1097279" y="1956122"/>
            <a:ext cx="9759773" cy="3912973"/>
          </a:xfrm>
        </p:spPr>
        <p:txBody>
          <a:bodyPr>
            <a:normAutofit/>
          </a:bodyPr>
          <a:lstStyle/>
          <a:p>
            <a:r>
              <a:rPr lang="en-AU" dirty="0"/>
              <a:t>Recognising:</a:t>
            </a:r>
          </a:p>
          <a:p>
            <a:pPr marL="914400" lvl="1" indent="-457200">
              <a:buFont typeface="Arial" panose="020B0604020202020204" pitchFamily="34" charset="0"/>
              <a:buChar char="•"/>
            </a:pPr>
            <a:r>
              <a:rPr lang="en-AU" sz="2000" dirty="0"/>
              <a:t>Complexity</a:t>
            </a:r>
          </a:p>
          <a:p>
            <a:pPr marL="914400" lvl="1" indent="-457200">
              <a:buFont typeface="Arial" panose="020B0604020202020204" pitchFamily="34" charset="0"/>
              <a:buChar char="•"/>
            </a:pPr>
            <a:r>
              <a:rPr lang="en-AU" sz="2000" dirty="0"/>
              <a:t>Trauma</a:t>
            </a:r>
          </a:p>
          <a:p>
            <a:r>
              <a:rPr lang="en-AU" dirty="0"/>
              <a:t>Adjustment to standard practice</a:t>
            </a:r>
          </a:p>
          <a:p>
            <a:pPr lvl="1"/>
            <a:r>
              <a:rPr lang="en-AU" dirty="0"/>
              <a:t>Opportunistic investigations</a:t>
            </a:r>
          </a:p>
          <a:p>
            <a:endParaRPr lang="en-AU" dirty="0"/>
          </a:p>
          <a:p>
            <a:r>
              <a:rPr lang="en-AU" dirty="0"/>
              <a:t>Any change in behaviour:</a:t>
            </a:r>
          </a:p>
          <a:p>
            <a:endParaRPr lang="en-AU" sz="16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729194417"/>
              </p:ext>
            </p:extLst>
          </p:nvPr>
        </p:nvGraphicFramePr>
        <p:xfrm>
          <a:off x="798652" y="3616707"/>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173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Amir</a:t>
            </a:r>
          </a:p>
        </p:txBody>
      </p:sp>
      <p:sp>
        <p:nvSpPr>
          <p:cNvPr id="3" name="Content Placeholder 2"/>
          <p:cNvSpPr>
            <a:spLocks noGrp="1"/>
          </p:cNvSpPr>
          <p:nvPr>
            <p:ph idx="1"/>
          </p:nvPr>
        </p:nvSpPr>
        <p:spPr/>
        <p:txBody>
          <a:bodyPr>
            <a:normAutofit/>
          </a:bodyPr>
          <a:lstStyle/>
          <a:p>
            <a:r>
              <a:rPr lang="en-AU" dirty="0"/>
              <a:t>19 years old</a:t>
            </a:r>
          </a:p>
          <a:p>
            <a:pPr lvl="1"/>
            <a:r>
              <a:rPr lang="en-AU" dirty="0"/>
              <a:t>Enjoys bush walking, time with family, visiting family farm</a:t>
            </a:r>
          </a:p>
          <a:p>
            <a:pPr lvl="1"/>
            <a:r>
              <a:rPr lang="en-AU" dirty="0"/>
              <a:t>Moderate intellectual disability; some sign language</a:t>
            </a:r>
          </a:p>
          <a:p>
            <a:pPr marL="457200" lvl="1" indent="0">
              <a:buNone/>
            </a:pPr>
            <a:endParaRPr lang="en-AU" dirty="0"/>
          </a:p>
          <a:p>
            <a:pPr marL="80963" lvl="1" indent="0">
              <a:buNone/>
            </a:pPr>
            <a:r>
              <a:rPr lang="en-AU" dirty="0"/>
              <a:t>Epilepsy – Tegretol 8+ years</a:t>
            </a:r>
          </a:p>
          <a:p>
            <a:r>
              <a:rPr lang="en-AU" dirty="0"/>
              <a:t>Stopped eating past 3 weeks</a:t>
            </a:r>
          </a:p>
          <a:p>
            <a:pPr lvl="1"/>
            <a:r>
              <a:rPr lang="en-AU" dirty="0"/>
              <a:t>5 – 6 months increasingly ‘picky’ eater</a:t>
            </a:r>
          </a:p>
          <a:p>
            <a:pPr lvl="1"/>
            <a:r>
              <a:rPr lang="en-AU" dirty="0"/>
              <a:t>Food avoidance</a:t>
            </a:r>
          </a:p>
          <a:p>
            <a:pPr lvl="1"/>
            <a:r>
              <a:rPr lang="en-AU" dirty="0"/>
              <a:t>Medication – worse</a:t>
            </a:r>
          </a:p>
          <a:p>
            <a:pPr lvl="1"/>
            <a:r>
              <a:rPr lang="en-AU" dirty="0"/>
              <a:t>1 - 2 banana smoothies a day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5690" y="2673928"/>
            <a:ext cx="5262853" cy="3510000"/>
          </a:xfrm>
          <a:prstGeom prst="rect">
            <a:avLst/>
          </a:prstGeom>
        </p:spPr>
      </p:pic>
    </p:spTree>
    <p:extLst>
      <p:ext uri="{BB962C8B-B14F-4D97-AF65-F5344CB8AC3E}">
        <p14:creationId xmlns:p14="http://schemas.microsoft.com/office/powerpoint/2010/main" val="786284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Amir – first steps, and beyond</a:t>
            </a:r>
          </a:p>
        </p:txBody>
      </p:sp>
      <p:sp>
        <p:nvSpPr>
          <p:cNvPr id="3" name="Content Placeholder 2"/>
          <p:cNvSpPr>
            <a:spLocks noGrp="1"/>
          </p:cNvSpPr>
          <p:nvPr>
            <p:ph idx="1"/>
          </p:nvPr>
        </p:nvSpPr>
        <p:spPr/>
        <p:txBody>
          <a:bodyPr/>
          <a:lstStyle/>
          <a:p>
            <a:r>
              <a:rPr lang="en-AU" dirty="0"/>
              <a:t>What are some possible contributors to Amir’s food refusal?</a:t>
            </a:r>
          </a:p>
          <a:p>
            <a:endParaRPr lang="en-AU" dirty="0"/>
          </a:p>
          <a:p>
            <a:r>
              <a:rPr lang="en-AU" dirty="0"/>
              <a:t>is the first thing you would do?</a:t>
            </a:r>
          </a:p>
          <a:p>
            <a:endParaRPr lang="en-AU" dirty="0"/>
          </a:p>
          <a:p>
            <a:r>
              <a:rPr lang="en-AU" dirty="0"/>
              <a:t>What can be done longer term?</a:t>
            </a:r>
          </a:p>
          <a:p>
            <a:endParaRPr lang="en-AU" dirty="0"/>
          </a:p>
          <a:p>
            <a:r>
              <a:rPr lang="en-AU" dirty="0"/>
              <a:t>Annual health assessment</a:t>
            </a:r>
          </a:p>
          <a:p>
            <a:endParaRPr lang="en-AU" dirty="0"/>
          </a:p>
          <a:p>
            <a:r>
              <a:rPr lang="en-AU" dirty="0"/>
              <a:t>Care co-ordination: Transitions, allied health</a:t>
            </a:r>
          </a:p>
          <a:p>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5690" y="2673928"/>
            <a:ext cx="5262853" cy="3510000"/>
          </a:xfrm>
          <a:prstGeom prst="rect">
            <a:avLst/>
          </a:prstGeom>
        </p:spPr>
      </p:pic>
    </p:spTree>
    <p:extLst>
      <p:ext uri="{BB962C8B-B14F-4D97-AF65-F5344CB8AC3E}">
        <p14:creationId xmlns:p14="http://schemas.microsoft.com/office/powerpoint/2010/main" val="105681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Polypharmacy and restrictive practices</a:t>
            </a:r>
          </a:p>
        </p:txBody>
      </p:sp>
      <p:sp>
        <p:nvSpPr>
          <p:cNvPr id="3" name="Content Placeholder 2"/>
          <p:cNvSpPr>
            <a:spLocks noGrp="1"/>
          </p:cNvSpPr>
          <p:nvPr>
            <p:ph idx="1"/>
          </p:nvPr>
        </p:nvSpPr>
        <p:spPr/>
        <p:txBody>
          <a:bodyPr>
            <a:normAutofit/>
          </a:bodyPr>
          <a:lstStyle/>
          <a:p>
            <a:r>
              <a:rPr lang="en-AU" dirty="0"/>
              <a:t>Common in people with intellectual disability</a:t>
            </a:r>
          </a:p>
          <a:p>
            <a:endParaRPr lang="en-AU" dirty="0"/>
          </a:p>
          <a:p>
            <a:r>
              <a:rPr lang="en-AU" dirty="0"/>
              <a:t>Consider anti-cholinergic burden:</a:t>
            </a:r>
          </a:p>
          <a:p>
            <a:pPr lvl="1"/>
            <a:r>
              <a:rPr lang="en-AU" dirty="0"/>
              <a:t>Especially people with Down syndrome</a:t>
            </a:r>
          </a:p>
          <a:p>
            <a:endParaRPr lang="en-AU" dirty="0"/>
          </a:p>
          <a:p>
            <a:endParaRPr lang="en-AU" dirty="0"/>
          </a:p>
          <a:p>
            <a:r>
              <a:rPr lang="en-AU" sz="4800" dirty="0"/>
              <a:t>What do you do?</a:t>
            </a:r>
          </a:p>
        </p:txBody>
      </p:sp>
      <p:sp>
        <p:nvSpPr>
          <p:cNvPr id="5" name="TextBox 4"/>
          <p:cNvSpPr txBox="1"/>
          <p:nvPr/>
        </p:nvSpPr>
        <p:spPr>
          <a:xfrm>
            <a:off x="620485" y="5337386"/>
            <a:ext cx="10956471" cy="400110"/>
          </a:xfrm>
          <a:prstGeom prst="rect">
            <a:avLst/>
          </a:prstGeom>
          <a:noFill/>
        </p:spPr>
        <p:txBody>
          <a:bodyPr wrap="square" rtlCol="0">
            <a:spAutoFit/>
          </a:bodyPr>
          <a:lstStyle/>
          <a:p>
            <a:r>
              <a:rPr lang="en-US" sz="2000" b="1" dirty="0">
                <a:solidFill>
                  <a:schemeClr val="accent2">
                    <a:lumMod val="75000"/>
                  </a:schemeClr>
                </a:solidFill>
                <a:hlinkClick r:id="rId3"/>
              </a:rPr>
              <a:t>NHS England » Stopping over medication of people with a learning disability, autism or both (STOMP)</a:t>
            </a:r>
            <a:r>
              <a:rPr lang="en-US" sz="2000" b="1" dirty="0">
                <a:solidFill>
                  <a:schemeClr val="accent2">
                    <a:lumMod val="75000"/>
                  </a:schemeClr>
                </a:solidFill>
              </a:rPr>
              <a:t> </a:t>
            </a:r>
            <a:endParaRPr lang="en-AU" sz="2000" b="1" dirty="0">
              <a:solidFill>
                <a:schemeClr val="accent2">
                  <a:lumMod val="75000"/>
                </a:schemeClr>
              </a:solidFill>
            </a:endParaRPr>
          </a:p>
        </p:txBody>
      </p:sp>
    </p:spTree>
    <p:extLst>
      <p:ext uri="{BB962C8B-B14F-4D97-AF65-F5344CB8AC3E}">
        <p14:creationId xmlns:p14="http://schemas.microsoft.com/office/powerpoint/2010/main" val="67783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Amir – </a:t>
            </a:r>
            <a:r>
              <a:rPr lang="en-AU" dirty="0"/>
              <a:t>further reflections</a:t>
            </a:r>
          </a:p>
        </p:txBody>
      </p:sp>
      <p:sp>
        <p:nvSpPr>
          <p:cNvPr id="3" name="Content Placeholder 2"/>
          <p:cNvSpPr>
            <a:spLocks noGrp="1"/>
          </p:cNvSpPr>
          <p:nvPr>
            <p:ph idx="1"/>
          </p:nvPr>
        </p:nvSpPr>
        <p:spPr/>
        <p:txBody>
          <a:bodyPr>
            <a:normAutofit/>
          </a:bodyPr>
          <a:lstStyle/>
          <a:p>
            <a:r>
              <a:rPr lang="en-AU" dirty="0"/>
              <a:t>Communication</a:t>
            </a:r>
          </a:p>
          <a:p>
            <a:endParaRPr lang="en-AU" dirty="0"/>
          </a:p>
          <a:p>
            <a:r>
              <a:rPr lang="en-AU" dirty="0"/>
              <a:t>What do you hope is different at Amir’s next visit? </a:t>
            </a:r>
          </a:p>
          <a:p>
            <a:endParaRPr lang="en-AU" dirty="0"/>
          </a:p>
          <a:p>
            <a:r>
              <a:rPr lang="en-AU" dirty="0"/>
              <a:t>Scheduling:</a:t>
            </a:r>
          </a:p>
          <a:p>
            <a:pPr lvl="1"/>
            <a:r>
              <a:rPr lang="en-AU" dirty="0"/>
              <a:t>Waiting?</a:t>
            </a:r>
          </a:p>
          <a:p>
            <a:pPr lvl="1"/>
            <a:r>
              <a:rPr lang="en-AU" dirty="0"/>
              <a:t>Liaising with the group home</a:t>
            </a:r>
          </a:p>
          <a:p>
            <a:pPr lvl="1"/>
            <a:endParaRPr lang="en-AU" dirty="0"/>
          </a:p>
          <a:p>
            <a:pPr lvl="1"/>
            <a:endParaRPr lang="en-AU" dirty="0"/>
          </a:p>
          <a:p>
            <a:r>
              <a:rPr lang="en-AU" dirty="0"/>
              <a:t>Transition to adult services</a:t>
            </a:r>
          </a:p>
        </p:txBody>
      </p:sp>
      <p:pic>
        <p:nvPicPr>
          <p:cNvPr id="4" name="Picture 2" descr="Man feeding a hor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6459" y="2956560"/>
            <a:ext cx="5270051" cy="35161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3322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Resources – Medicare item numbers</a:t>
            </a:r>
          </a:p>
        </p:txBody>
      </p:sp>
      <p:sp>
        <p:nvSpPr>
          <p:cNvPr id="8" name="Content Placeholder 7"/>
          <p:cNvSpPr>
            <a:spLocks noGrp="1"/>
          </p:cNvSpPr>
          <p:nvPr>
            <p:ph idx="1"/>
          </p:nvPr>
        </p:nvSpPr>
        <p:spPr/>
        <p:txBody>
          <a:bodyPr/>
          <a:lstStyle/>
          <a:p>
            <a:endParaRPr lang="en-AU" dirty="0"/>
          </a:p>
        </p:txBody>
      </p:sp>
      <p:pic>
        <p:nvPicPr>
          <p:cNvPr id="9" name="Picture 8"/>
          <p:cNvPicPr>
            <a:picLocks noChangeAspect="1"/>
          </p:cNvPicPr>
          <p:nvPr/>
        </p:nvPicPr>
        <p:blipFill rotWithShape="1">
          <a:blip r:embed="rId3"/>
          <a:srcRect b="51242"/>
          <a:stretch/>
        </p:blipFill>
        <p:spPr>
          <a:xfrm>
            <a:off x="1390578" y="1845734"/>
            <a:ext cx="8581558" cy="4399791"/>
          </a:xfrm>
          <a:prstGeom prst="rect">
            <a:avLst/>
          </a:prstGeom>
        </p:spPr>
      </p:pic>
    </p:spTree>
    <p:extLst>
      <p:ext uri="{BB962C8B-B14F-4D97-AF65-F5344CB8AC3E}">
        <p14:creationId xmlns:p14="http://schemas.microsoft.com/office/powerpoint/2010/main" val="367053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B661496-9BCE-7B41-9243-672120597F4D}"/>
              </a:ext>
            </a:extLst>
          </p:cNvPr>
          <p:cNvSpPr txBox="1">
            <a:spLocks/>
          </p:cNvSpPr>
          <p:nvPr/>
        </p:nvSpPr>
        <p:spPr>
          <a:xfrm>
            <a:off x="462720" y="52307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Acknowledgement of Country</a:t>
            </a:r>
          </a:p>
        </p:txBody>
      </p:sp>
      <p:pic>
        <p:nvPicPr>
          <p:cNvPr id="1030" name="Picture 6" descr="Acknowledgement of country | Breast Cancer Network Austra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291" y="2575939"/>
            <a:ext cx="6226225" cy="22130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96607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Reasonable adjustments</a:t>
            </a:r>
            <a:endParaRPr lang="en-AU" dirty="0"/>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5" name="Picture 2" descr="Form hel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3537" y="2650603"/>
            <a:ext cx="3593083" cy="359308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endParaRPr lang="en-AU" dirty="0"/>
          </a:p>
          <a:p>
            <a:r>
              <a:rPr lang="en-AU" dirty="0"/>
              <a:t>Your ideas?</a:t>
            </a:r>
          </a:p>
        </p:txBody>
      </p:sp>
    </p:spTree>
    <p:custDataLst>
      <p:tags r:id="rId1"/>
    </p:custDataLst>
    <p:extLst>
      <p:ext uri="{BB962C8B-B14F-4D97-AF65-F5344CB8AC3E}">
        <p14:creationId xmlns:p14="http://schemas.microsoft.com/office/powerpoint/2010/main" val="3042860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Reasonable adjustments</a:t>
            </a:r>
            <a:endParaRPr lang="en-AU" dirty="0"/>
          </a:p>
        </p:txBody>
      </p:sp>
      <p:sp>
        <p:nvSpPr>
          <p:cNvPr id="3" name="Content Placeholder 2"/>
          <p:cNvSpPr>
            <a:spLocks noGrp="1"/>
          </p:cNvSpPr>
          <p:nvPr>
            <p:ph idx="1"/>
          </p:nvPr>
        </p:nvSpPr>
        <p:spPr/>
        <p:txBody>
          <a:bodyPr/>
          <a:lstStyle/>
          <a:p>
            <a:endParaRPr lang="en-AU" dirty="0"/>
          </a:p>
          <a:p>
            <a:pPr marL="457200" lvl="1" indent="0">
              <a:buNone/>
            </a:pPr>
            <a:r>
              <a:rPr lang="en-US" i="1" dirty="0">
                <a:latin typeface="Arial" panose="020B0604020202020204" pitchFamily="34" charset="0"/>
                <a:cs typeface="Arial" panose="020B0604020202020204" pitchFamily="34" charset="0"/>
              </a:rPr>
              <a:t>Takes away barriers that would stop someone getting good health care </a:t>
            </a:r>
          </a:p>
          <a:p>
            <a:pPr marL="457200" lvl="1" indent="0">
              <a:buNone/>
            </a:pPr>
            <a:endParaRPr lang="en-US" i="1" dirty="0">
              <a:latin typeface="Arial" panose="020B0604020202020204" pitchFamily="34" charset="0"/>
              <a:cs typeface="Arial" panose="020B0604020202020204" pitchFamily="34" charset="0"/>
            </a:endParaRPr>
          </a:p>
          <a:p>
            <a:pPr marL="457200" lvl="1" indent="0">
              <a:buNone/>
            </a:pPr>
            <a:endParaRPr lang="en-US" i="1" dirty="0">
              <a:latin typeface="Arial" panose="020B0604020202020204" pitchFamily="34" charset="0"/>
              <a:cs typeface="Arial" panose="020B0604020202020204" pitchFamily="34" charset="0"/>
            </a:endParaRP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5" name="Picture 2" descr="Form hel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3537" y="2650603"/>
            <a:ext cx="3593083" cy="35930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34996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Before I see you</a:t>
            </a:r>
            <a:endParaRPr lang="en-AU" dirty="0"/>
          </a:p>
        </p:txBody>
      </p:sp>
      <p:sp>
        <p:nvSpPr>
          <p:cNvPr id="3" name="Content Placeholder 2"/>
          <p:cNvSpPr>
            <a:spLocks noGrp="1"/>
          </p:cNvSpPr>
          <p:nvPr>
            <p:ph idx="1"/>
          </p:nvPr>
        </p:nvSpPr>
        <p:spPr/>
        <p:txBody>
          <a:bodyPr/>
          <a:lstStyle/>
          <a:p>
            <a:r>
              <a:rPr lang="en-AU" dirty="0"/>
              <a:t>Forms</a:t>
            </a:r>
          </a:p>
          <a:p>
            <a:endParaRPr lang="en-AU" dirty="0"/>
          </a:p>
          <a:p>
            <a:r>
              <a:rPr lang="en-AU" dirty="0"/>
              <a:t>Booking times - reminders</a:t>
            </a:r>
          </a:p>
          <a:p>
            <a:endParaRPr lang="en-AU" dirty="0"/>
          </a:p>
          <a:p>
            <a:r>
              <a:rPr lang="en-AU" dirty="0"/>
              <a:t>Ask me what I need</a:t>
            </a:r>
          </a:p>
          <a:p>
            <a:endParaRPr lang="en-AU" dirty="0"/>
          </a:p>
          <a:p>
            <a:endParaRPr lang="en-AU" dirty="0"/>
          </a:p>
          <a:p>
            <a:pPr marL="457200" lvl="1" indent="0">
              <a:buNone/>
            </a:pPr>
            <a:endParaRPr lang="en-US" i="1" dirty="0">
              <a:latin typeface="Arial" panose="020B0604020202020204" pitchFamily="34" charset="0"/>
              <a:cs typeface="Arial" panose="020B0604020202020204" pitchFamily="34" charset="0"/>
            </a:endParaRPr>
          </a:p>
          <a:p>
            <a:pPr marL="457200" lvl="1" indent="0">
              <a:buNone/>
            </a:pPr>
            <a:endParaRPr lang="en-US" i="1" dirty="0">
              <a:latin typeface="Arial" panose="020B0604020202020204" pitchFamily="34" charset="0"/>
              <a:cs typeface="Arial" panose="020B0604020202020204" pitchFamily="34" charset="0"/>
            </a:endParaRP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5124" name="Picture 4" descr="GP Receptio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858"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2846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After I see you</a:t>
            </a:r>
          </a:p>
        </p:txBody>
      </p:sp>
      <p:sp>
        <p:nvSpPr>
          <p:cNvPr id="3" name="Content Placeholder 2"/>
          <p:cNvSpPr>
            <a:spLocks noGrp="1"/>
          </p:cNvSpPr>
          <p:nvPr>
            <p:ph idx="1"/>
          </p:nvPr>
        </p:nvSpPr>
        <p:spPr>
          <a:xfrm>
            <a:off x="1097280" y="1737360"/>
            <a:ext cx="10132490" cy="4023360"/>
          </a:xfrm>
        </p:spPr>
        <p:txBody>
          <a:bodyPr/>
          <a:lstStyle/>
          <a:p>
            <a:pPr marL="2963863" indent="-90488"/>
            <a:endParaRPr lang="en-AU" dirty="0"/>
          </a:p>
          <a:p>
            <a:pPr marL="90488" indent="-90488"/>
            <a:r>
              <a:rPr lang="en-AU" dirty="0"/>
              <a:t>What I need to do</a:t>
            </a:r>
          </a:p>
          <a:p>
            <a:endParaRPr lang="en-AU" dirty="0"/>
          </a:p>
          <a:p>
            <a:endParaRPr lang="en-AU" dirty="0"/>
          </a:p>
          <a:p>
            <a:endParaRPr lang="en-AU" dirty="0"/>
          </a:p>
          <a:p>
            <a:endParaRPr lang="en-AU" dirty="0"/>
          </a:p>
          <a:p>
            <a:endParaRPr lang="en-AU" dirty="0"/>
          </a:p>
          <a:p>
            <a:pPr marL="5648325" indent="-90488"/>
            <a:r>
              <a:rPr lang="en-AU" dirty="0"/>
              <a:t>Send Referrals</a:t>
            </a: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7170" name="Picture 2" descr="Fax 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2747" y="3611301"/>
            <a:ext cx="2692933" cy="269293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GP 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378" y="1938442"/>
            <a:ext cx="3073396" cy="307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65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When I see you</a:t>
            </a:r>
          </a:p>
        </p:txBody>
      </p:sp>
      <p:sp>
        <p:nvSpPr>
          <p:cNvPr id="3" name="Content Placeholder 2"/>
          <p:cNvSpPr>
            <a:spLocks noGrp="1"/>
          </p:cNvSpPr>
          <p:nvPr>
            <p:ph idx="1"/>
          </p:nvPr>
        </p:nvSpPr>
        <p:spPr/>
        <p:txBody>
          <a:bodyPr/>
          <a:lstStyle/>
          <a:p>
            <a:endParaRPr lang="en-AU" dirty="0"/>
          </a:p>
          <a:p>
            <a:r>
              <a:rPr lang="en-AU" dirty="0"/>
              <a:t>Quiet waiting space</a:t>
            </a:r>
          </a:p>
          <a:p>
            <a:endParaRPr lang="en-AU" dirty="0"/>
          </a:p>
          <a:p>
            <a:endParaRPr lang="en-AU" dirty="0" smtClean="0"/>
          </a:p>
          <a:p>
            <a:r>
              <a:rPr lang="en-AU" dirty="0" smtClean="0"/>
              <a:t>Health </a:t>
            </a:r>
            <a:r>
              <a:rPr lang="en-AU" dirty="0"/>
              <a:t>record</a:t>
            </a: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8196" name="Picture 4" descr="https://www.thecentrehki.com.au/wp-content/uploads/2020/08/My-Health-Mat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5185" y="2739445"/>
            <a:ext cx="2584812" cy="312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08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Talk to </a:t>
            </a:r>
            <a:r>
              <a:rPr lang="en-US" sz="8900" b="1" dirty="0"/>
              <a:t>me</a:t>
            </a:r>
            <a:endParaRPr lang="en-AU" sz="4800" b="1" dirty="0"/>
          </a:p>
        </p:txBody>
      </p:sp>
      <p:sp>
        <p:nvSpPr>
          <p:cNvPr id="3" name="Content Placeholder 2"/>
          <p:cNvSpPr>
            <a:spLocks noGrp="1"/>
          </p:cNvSpPr>
          <p:nvPr>
            <p:ph idx="1"/>
          </p:nvPr>
        </p:nvSpPr>
        <p:spPr/>
        <p:txBody>
          <a:bodyPr>
            <a:normAutofit/>
          </a:bodyPr>
          <a:lstStyle/>
          <a:p>
            <a:pPr marL="0" indent="0">
              <a:buNone/>
            </a:pPr>
            <a:endParaRPr lang="en-AU" dirty="0"/>
          </a:p>
          <a:p>
            <a:r>
              <a:rPr lang="en-AU" dirty="0"/>
              <a:t>Break down info</a:t>
            </a:r>
          </a:p>
          <a:p>
            <a:endParaRPr lang="en-AU" dirty="0"/>
          </a:p>
          <a:p>
            <a:r>
              <a:rPr lang="en-AU" dirty="0"/>
              <a:t>Use easy words</a:t>
            </a:r>
          </a:p>
          <a:p>
            <a:endParaRPr lang="en-AU" dirty="0"/>
          </a:p>
          <a:p>
            <a:r>
              <a:rPr lang="en-AU" dirty="0"/>
              <a:t>Listen carefully</a:t>
            </a:r>
          </a:p>
          <a:p>
            <a:endParaRPr lang="en-AU" dirty="0"/>
          </a:p>
          <a:p>
            <a:r>
              <a:rPr lang="en-AU" dirty="0"/>
              <a:t>Check we understand each other</a:t>
            </a:r>
          </a:p>
          <a:p>
            <a:pPr marL="0" indent="0">
              <a:buNone/>
            </a:pPr>
            <a:endParaRPr lang="en-AU" dirty="0"/>
          </a:p>
          <a:p>
            <a:pPr marL="0" indent="0">
              <a:buNone/>
            </a:pPr>
            <a:endParaRPr lang="en-AU" dirty="0"/>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9222" name="Picture 6" descr="GP Friend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2618" y="559524"/>
            <a:ext cx="5994513" cy="59945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61199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A43431-CC27-B546-9D29-5186C8674970}"/>
              </a:ext>
            </a:extLst>
          </p:cNvPr>
          <p:cNvCxnSpPr>
            <a:cxnSpLocks/>
          </p:cNvCxnSpPr>
          <p:nvPr/>
        </p:nvCxnSpPr>
        <p:spPr>
          <a:xfrm>
            <a:off x="-213070" y="640212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3B661496-9BCE-7B41-9243-672120597F4D}"/>
              </a:ext>
            </a:extLst>
          </p:cNvPr>
          <p:cNvSpPr txBox="1">
            <a:spLocks/>
          </p:cNvSpPr>
          <p:nvPr/>
        </p:nvSpPr>
        <p:spPr>
          <a:xfrm>
            <a:off x="427030" y="67249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Visual aids</a:t>
            </a:r>
          </a:p>
        </p:txBody>
      </p:sp>
      <p:sp>
        <p:nvSpPr>
          <p:cNvPr id="6" name="Title 2">
            <a:extLst>
              <a:ext uri="{FF2B5EF4-FFF2-40B4-BE49-F238E27FC236}">
                <a16:creationId xmlns:a16="http://schemas.microsoft.com/office/drawing/2014/main" id="{B0D2B2F4-8BEA-114E-A99C-B455409FB557}"/>
              </a:ext>
            </a:extLst>
          </p:cNvPr>
          <p:cNvSpPr txBox="1">
            <a:spLocks/>
          </p:cNvSpPr>
          <p:nvPr/>
        </p:nvSpPr>
        <p:spPr>
          <a:xfrm>
            <a:off x="4196443" y="1859678"/>
            <a:ext cx="5734635" cy="41075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Body charts</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Show on your own body</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lvl="0"/>
            <a:endParaRPr lang="en-AU" sz="2400" dirty="0">
              <a:latin typeface="Arial" panose="020B0604020202020204" pitchFamily="34" charset="0"/>
              <a:cs typeface="Arial" panose="020B0604020202020204" pitchFamily="34" charset="0"/>
            </a:endParaRPr>
          </a:p>
          <a:p>
            <a:pPr lvl="0"/>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3" name="Picture 4" descr="Typical Body Chart&amp;#39;&amp;#39;, in Bernard Knight, Simpon&amp;#39;s Forensic Medicine... |  Download Scientific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40" y="1859678"/>
            <a:ext cx="3347356" cy="334735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extLst>
      <p:ext uri="{BB962C8B-B14F-4D97-AF65-F5344CB8AC3E}">
        <p14:creationId xmlns:p14="http://schemas.microsoft.com/office/powerpoint/2010/main" val="2278821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A43431-CC27-B546-9D29-5186C8674970}"/>
              </a:ext>
            </a:extLst>
          </p:cNvPr>
          <p:cNvCxnSpPr>
            <a:cxnSpLocks/>
          </p:cNvCxnSpPr>
          <p:nvPr/>
        </p:nvCxnSpPr>
        <p:spPr>
          <a:xfrm>
            <a:off x="-213070" y="640212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3B661496-9BCE-7B41-9243-672120597F4D}"/>
              </a:ext>
            </a:extLst>
          </p:cNvPr>
          <p:cNvSpPr txBox="1">
            <a:spLocks/>
          </p:cNvSpPr>
          <p:nvPr/>
        </p:nvSpPr>
        <p:spPr>
          <a:xfrm>
            <a:off x="427030" y="67249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Communication aids</a:t>
            </a:r>
          </a:p>
        </p:txBody>
      </p:sp>
      <p:sp>
        <p:nvSpPr>
          <p:cNvPr id="6" name="Title 2">
            <a:extLst>
              <a:ext uri="{FF2B5EF4-FFF2-40B4-BE49-F238E27FC236}">
                <a16:creationId xmlns:a16="http://schemas.microsoft.com/office/drawing/2014/main" id="{B0D2B2F4-8BEA-114E-A99C-B455409FB557}"/>
              </a:ext>
            </a:extLst>
          </p:cNvPr>
          <p:cNvSpPr txBox="1">
            <a:spLocks/>
          </p:cNvSpPr>
          <p:nvPr/>
        </p:nvSpPr>
        <p:spPr>
          <a:xfrm>
            <a:off x="427031" y="1859678"/>
            <a:ext cx="9504048" cy="410757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Easy read</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Social stories</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lvl="0"/>
            <a:endParaRPr lang="en-AU" sz="2400" dirty="0">
              <a:latin typeface="Arial" panose="020B0604020202020204" pitchFamily="34" charset="0"/>
              <a:cs typeface="Arial" panose="020B0604020202020204" pitchFamily="34" charset="0"/>
            </a:endParaRPr>
          </a:p>
          <a:p>
            <a:pPr lvl="0"/>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 name="Rectangle 1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pic>
        <p:nvPicPr>
          <p:cNvPr id="8" name="Content Placeholder 4"/>
          <p:cNvPicPr>
            <a:picLocks noChangeAspect="1"/>
          </p:cNvPicPr>
          <p:nvPr/>
        </p:nvPicPr>
        <p:blipFill>
          <a:blip r:embed="rId3"/>
          <a:stretch>
            <a:fillRect/>
          </a:stretch>
        </p:blipFill>
        <p:spPr>
          <a:xfrm>
            <a:off x="5427506" y="672499"/>
            <a:ext cx="5207417" cy="56044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27367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A43431-CC27-B546-9D29-5186C8674970}"/>
              </a:ext>
            </a:extLst>
          </p:cNvPr>
          <p:cNvCxnSpPr>
            <a:cxnSpLocks/>
          </p:cNvCxnSpPr>
          <p:nvPr/>
        </p:nvCxnSpPr>
        <p:spPr>
          <a:xfrm>
            <a:off x="0" y="5967252"/>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3B661496-9BCE-7B41-9243-672120597F4D}"/>
              </a:ext>
            </a:extLst>
          </p:cNvPr>
          <p:cNvSpPr txBox="1">
            <a:spLocks/>
          </p:cNvSpPr>
          <p:nvPr/>
        </p:nvSpPr>
        <p:spPr>
          <a:xfrm>
            <a:off x="427030" y="67249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smtClean="0">
                <a:latin typeface="Arial" panose="020B0604020202020204" pitchFamily="34" charset="0"/>
                <a:cs typeface="Arial" panose="020B0604020202020204" pitchFamily="34" charset="0"/>
              </a:rPr>
              <a:t>Eamon’s</a:t>
            </a:r>
            <a:r>
              <a:rPr lang="en-US" sz="4000" dirty="0" smtClean="0">
                <a:latin typeface="Arial" panose="020B0604020202020204" pitchFamily="34" charset="0"/>
                <a:cs typeface="Arial" panose="020B0604020202020204" pitchFamily="34" charset="0"/>
              </a:rPr>
              <a:t> story</a:t>
            </a:r>
            <a:endParaRPr lang="en-US" sz="4000" dirty="0">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0D2B2F4-8BEA-114E-A99C-B455409FB557}"/>
              </a:ext>
            </a:extLst>
          </p:cNvPr>
          <p:cNvSpPr txBox="1">
            <a:spLocks/>
          </p:cNvSpPr>
          <p:nvPr/>
        </p:nvSpPr>
        <p:spPr>
          <a:xfrm>
            <a:off x="5023945" y="2600652"/>
            <a:ext cx="6989380" cy="231071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r="8000"/>
          <a:stretch/>
        </p:blipFill>
        <p:spPr>
          <a:xfrm>
            <a:off x="4136104" y="1335280"/>
            <a:ext cx="7522496" cy="4569594"/>
          </a:xfrm>
          <a:prstGeom prst="rect">
            <a:avLst/>
          </a:prstGeom>
        </p:spPr>
      </p:pic>
    </p:spTree>
    <p:extLst>
      <p:ext uri="{BB962C8B-B14F-4D97-AF65-F5344CB8AC3E}">
        <p14:creationId xmlns:p14="http://schemas.microsoft.com/office/powerpoint/2010/main" val="205565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A43431-CC27-B546-9D29-5186C8674970}"/>
              </a:ext>
            </a:extLst>
          </p:cNvPr>
          <p:cNvCxnSpPr>
            <a:cxnSpLocks/>
          </p:cNvCxnSpPr>
          <p:nvPr/>
        </p:nvCxnSpPr>
        <p:spPr>
          <a:xfrm>
            <a:off x="0" y="5967252"/>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3B661496-9BCE-7B41-9243-672120597F4D}"/>
              </a:ext>
            </a:extLst>
          </p:cNvPr>
          <p:cNvSpPr txBox="1">
            <a:spLocks/>
          </p:cNvSpPr>
          <p:nvPr/>
        </p:nvSpPr>
        <p:spPr>
          <a:xfrm>
            <a:off x="427030" y="67249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Interacting with people </a:t>
            </a:r>
            <a:r>
              <a:rPr lang="en-US" sz="4000" dirty="0" smtClean="0">
                <a:latin typeface="Arial" panose="020B0604020202020204" pitchFamily="34" charset="0"/>
                <a:cs typeface="Arial" panose="020B0604020202020204" pitchFamily="34" charset="0"/>
              </a:rPr>
              <a:t>who use non-verbal communication</a:t>
            </a:r>
            <a:endParaRPr lang="en-US" sz="4000" dirty="0">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0D2B2F4-8BEA-114E-A99C-B455409FB557}"/>
              </a:ext>
            </a:extLst>
          </p:cNvPr>
          <p:cNvSpPr txBox="1">
            <a:spLocks/>
          </p:cNvSpPr>
          <p:nvPr/>
        </p:nvSpPr>
        <p:spPr>
          <a:xfrm>
            <a:off x="5023945" y="2600652"/>
            <a:ext cx="6989380" cy="231071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036304" y="1683661"/>
            <a:ext cx="7977021" cy="4283591"/>
          </a:xfrm>
          <a:prstGeom prst="rect">
            <a:avLst/>
          </a:prstGeom>
        </p:spPr>
      </p:pic>
    </p:spTree>
    <p:extLst>
      <p:ext uri="{BB962C8B-B14F-4D97-AF65-F5344CB8AC3E}">
        <p14:creationId xmlns:p14="http://schemas.microsoft.com/office/powerpoint/2010/main" val="241593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endParaRPr lang="en-AU" dirty="0"/>
          </a:p>
        </p:txBody>
      </p:sp>
      <p:sp>
        <p:nvSpPr>
          <p:cNvPr id="5" name="Content Placeholder 4"/>
          <p:cNvSpPr>
            <a:spLocks noGrp="1"/>
          </p:cNvSpPr>
          <p:nvPr>
            <p:ph sz="half" idx="1"/>
          </p:nvPr>
        </p:nvSpPr>
        <p:spPr>
          <a:xfrm>
            <a:off x="6107961" y="1903610"/>
            <a:ext cx="4937760" cy="4497193"/>
          </a:xfrm>
        </p:spPr>
        <p:txBody>
          <a:bodyPr>
            <a:normAutofit/>
          </a:bodyPr>
          <a:lstStyle/>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dirty="0"/>
              <a:t>This is [person’s name]</a:t>
            </a:r>
          </a:p>
        </p:txBody>
      </p:sp>
      <p:sp>
        <p:nvSpPr>
          <p:cNvPr id="7" name="Rectangle 6"/>
          <p:cNvSpPr/>
          <p:nvPr/>
        </p:nvSpPr>
        <p:spPr>
          <a:xfrm>
            <a:off x="1765852" y="2230739"/>
            <a:ext cx="3326296" cy="359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picture here</a:t>
            </a:r>
            <a:endParaRPr lang="en-AU" dirty="0"/>
          </a:p>
        </p:txBody>
      </p:sp>
      <p:sp>
        <p:nvSpPr>
          <p:cNvPr id="9" name="Rectangle 8"/>
          <p:cNvSpPr/>
          <p:nvPr/>
        </p:nvSpPr>
        <p:spPr>
          <a:xfrm>
            <a:off x="7099852" y="2230739"/>
            <a:ext cx="3326296" cy="359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picture here</a:t>
            </a:r>
            <a:endParaRPr lang="en-AU" dirty="0"/>
          </a:p>
        </p:txBody>
      </p:sp>
      <p:sp>
        <p:nvSpPr>
          <p:cNvPr id="8" name="Content Placeholder 4"/>
          <p:cNvSpPr txBox="1">
            <a:spLocks/>
          </p:cNvSpPr>
          <p:nvPr/>
        </p:nvSpPr>
        <p:spPr>
          <a:xfrm>
            <a:off x="1249680" y="1905534"/>
            <a:ext cx="4937760" cy="44971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pPr marL="0" indent="0">
              <a:buFont typeface="Calibri" panose="020F050202020403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pPr marL="0" indent="0" algn="ctr">
              <a:buFont typeface="Calibri" panose="020F0502020204030204" pitchFamily="34" charset="0"/>
              <a:buNone/>
            </a:pPr>
            <a:r>
              <a:rPr lang="en-US" dirty="0"/>
              <a:t>This is [person’s name]</a:t>
            </a:r>
          </a:p>
        </p:txBody>
      </p:sp>
      <p:sp>
        <p:nvSpPr>
          <p:cNvPr id="3" name="Content Placeholder 2"/>
          <p:cNvSpPr>
            <a:spLocks noGrp="1"/>
          </p:cNvSpPr>
          <p:nvPr>
            <p:ph sz="half" idx="2"/>
          </p:nvPr>
        </p:nvSpPr>
        <p:spPr/>
        <p:txBody>
          <a:bodyPr/>
          <a:lstStyle/>
          <a:p>
            <a:endParaRPr lang="en-AU" dirty="0"/>
          </a:p>
        </p:txBody>
      </p:sp>
    </p:spTree>
    <p:custDataLst>
      <p:tags r:id="rId1"/>
    </p:custDataLst>
    <p:extLst>
      <p:ext uri="{BB962C8B-B14F-4D97-AF65-F5344CB8AC3E}">
        <p14:creationId xmlns:p14="http://schemas.microsoft.com/office/powerpoint/2010/main" val="341325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A43431-CC27-B546-9D29-5186C8674970}"/>
              </a:ext>
            </a:extLst>
          </p:cNvPr>
          <p:cNvCxnSpPr>
            <a:cxnSpLocks/>
          </p:cNvCxnSpPr>
          <p:nvPr/>
        </p:nvCxnSpPr>
        <p:spPr>
          <a:xfrm>
            <a:off x="0" y="5967252"/>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3B661496-9BCE-7B41-9243-672120597F4D}"/>
              </a:ext>
            </a:extLst>
          </p:cNvPr>
          <p:cNvSpPr txBox="1">
            <a:spLocks/>
          </p:cNvSpPr>
          <p:nvPr/>
        </p:nvSpPr>
        <p:spPr>
          <a:xfrm>
            <a:off x="427030" y="67249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Arial" panose="020B0604020202020204" pitchFamily="34" charset="0"/>
                <a:cs typeface="Arial" panose="020B0604020202020204" pitchFamily="34" charset="0"/>
              </a:rPr>
              <a:t>Video</a:t>
            </a:r>
            <a:endParaRPr lang="en-US" sz="4000" dirty="0">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0D2B2F4-8BEA-114E-A99C-B455409FB557}"/>
              </a:ext>
            </a:extLst>
          </p:cNvPr>
          <p:cNvSpPr txBox="1">
            <a:spLocks/>
          </p:cNvSpPr>
          <p:nvPr/>
        </p:nvSpPr>
        <p:spPr>
          <a:xfrm>
            <a:off x="5023945" y="2600652"/>
            <a:ext cx="6989380" cy="231071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a:p>
            <a:pPr>
              <a:lnSpc>
                <a:spcPct val="170000"/>
              </a:lnSpc>
            </a:pPr>
            <a:endParaRPr lang="en-AU"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Rectangle 3"/>
          <p:cNvSpPr/>
          <p:nvPr/>
        </p:nvSpPr>
        <p:spPr>
          <a:xfrm>
            <a:off x="1232572" y="1732733"/>
            <a:ext cx="9710058" cy="31786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2000" dirty="0"/>
              <a:t>Video of personal health story </a:t>
            </a:r>
            <a:r>
              <a:rPr lang="en-AU" sz="2000" dirty="0" smtClean="0"/>
              <a:t>involving </a:t>
            </a:r>
            <a:r>
              <a:rPr lang="en-AU" sz="2000" dirty="0"/>
              <a:t>an annual health assessment goes here</a:t>
            </a:r>
          </a:p>
          <a:p>
            <a:pPr algn="ctr"/>
            <a:endParaRPr lang="en-AU" sz="2000" dirty="0"/>
          </a:p>
        </p:txBody>
      </p:sp>
    </p:spTree>
    <p:extLst>
      <p:ext uri="{BB962C8B-B14F-4D97-AF65-F5344CB8AC3E}">
        <p14:creationId xmlns:p14="http://schemas.microsoft.com/office/powerpoint/2010/main" val="1911388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discussion</a:t>
            </a:r>
            <a:endParaRPr lang="en-AU" dirty="0"/>
          </a:p>
        </p:txBody>
      </p:sp>
      <p:sp>
        <p:nvSpPr>
          <p:cNvPr id="3" name="Content Placeholder 2"/>
          <p:cNvSpPr>
            <a:spLocks noGrp="1"/>
          </p:cNvSpPr>
          <p:nvPr>
            <p:ph idx="1"/>
          </p:nvPr>
        </p:nvSpPr>
        <p:spPr>
          <a:xfrm>
            <a:off x="693336" y="2152891"/>
            <a:ext cx="10515600" cy="3981250"/>
          </a:xfrm>
        </p:spPr>
        <p:txBody>
          <a:bodyPr>
            <a:normAutofit/>
          </a:bodyPr>
          <a:lstStyle/>
          <a:p>
            <a:pPr marL="519112" indent="-342900">
              <a:buFont typeface="Arial" panose="020B0604020202020204" pitchFamily="34" charset="0"/>
              <a:buChar char="•"/>
            </a:pPr>
            <a:r>
              <a:rPr lang="en-AU" dirty="0">
                <a:solidFill>
                  <a:schemeClr val="tx1"/>
                </a:solidFill>
              </a:rPr>
              <a:t>Raise your hand</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your name</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who your question is for</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Speak clearly and slowly</a:t>
            </a:r>
          </a:p>
        </p:txBody>
      </p:sp>
      <p:sp>
        <p:nvSpPr>
          <p:cNvPr id="6" name="Rectangle 5"/>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413730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AU" dirty="0"/>
          </a:p>
        </p:txBody>
      </p:sp>
      <p:sp>
        <p:nvSpPr>
          <p:cNvPr id="3" name="Content Placeholder 2"/>
          <p:cNvSpPr>
            <a:spLocks noGrp="1"/>
          </p:cNvSpPr>
          <p:nvPr>
            <p:ph idx="1"/>
          </p:nvPr>
        </p:nvSpPr>
        <p:spPr>
          <a:xfrm>
            <a:off x="693336" y="2152891"/>
            <a:ext cx="10515600" cy="3981250"/>
          </a:xfrm>
        </p:spPr>
        <p:txBody>
          <a:bodyPr>
            <a:normAutofit/>
          </a:bodyPr>
          <a:lstStyle/>
          <a:p>
            <a:pPr marL="519112" indent="-342900">
              <a:buFont typeface="Arial" panose="020B0604020202020204" pitchFamily="34" charset="0"/>
              <a:buChar char="•"/>
            </a:pPr>
            <a:r>
              <a:rPr lang="en-AU" dirty="0">
                <a:solidFill>
                  <a:schemeClr val="tx1"/>
                </a:solidFill>
              </a:rPr>
              <a:t>Say your name</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Say who your question is for</a:t>
            </a:r>
          </a:p>
          <a:p>
            <a:pPr marL="519112" indent="-342900">
              <a:buFont typeface="Arial" panose="020B0604020202020204" pitchFamily="34" charset="0"/>
              <a:buChar char="•"/>
            </a:pPr>
            <a:endParaRPr lang="en-AU" dirty="0">
              <a:solidFill>
                <a:schemeClr val="tx1"/>
              </a:solidFill>
            </a:endParaRPr>
          </a:p>
          <a:p>
            <a:pPr marL="519112" indent="-342900">
              <a:buFont typeface="Arial" panose="020B0604020202020204" pitchFamily="34" charset="0"/>
              <a:buChar char="•"/>
            </a:pPr>
            <a:r>
              <a:rPr lang="en-AU" dirty="0">
                <a:solidFill>
                  <a:schemeClr val="tx1"/>
                </a:solidFill>
              </a:rPr>
              <a:t>Speak clearly and slowly</a:t>
            </a:r>
          </a:p>
        </p:txBody>
      </p:sp>
      <p:sp>
        <p:nvSpPr>
          <p:cNvPr id="6" name="Rectangle 5"/>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2619694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Key points</a:t>
            </a:r>
            <a:endParaRPr lang="en-AU" dirty="0"/>
          </a:p>
        </p:txBody>
      </p:sp>
      <p:sp>
        <p:nvSpPr>
          <p:cNvPr id="3" name="Content Placeholder 2"/>
          <p:cNvSpPr>
            <a:spLocks noGrp="1"/>
          </p:cNvSpPr>
          <p:nvPr>
            <p:ph idx="1"/>
          </p:nvPr>
        </p:nvSpPr>
        <p:spPr>
          <a:xfrm>
            <a:off x="838200" y="1875098"/>
            <a:ext cx="10515600" cy="4010461"/>
          </a:xfrm>
        </p:spPr>
        <p:txBody>
          <a:bodyPr>
            <a:normAutofit/>
          </a:bodyPr>
          <a:lstStyle/>
          <a:p>
            <a:pPr marL="514350" indent="-514350">
              <a:buFont typeface="+mj-lt"/>
              <a:buAutoNum type="arabicPeriod"/>
            </a:pPr>
            <a:r>
              <a:rPr lang="en-AU" dirty="0">
                <a:solidFill>
                  <a:schemeClr val="tx1"/>
                </a:solidFill>
              </a:rPr>
              <a:t>Talk to</a:t>
            </a:r>
            <a:r>
              <a:rPr lang="en-AU" b="1" dirty="0">
                <a:solidFill>
                  <a:schemeClr val="tx1"/>
                </a:solidFill>
              </a:rPr>
              <a:t> me</a:t>
            </a:r>
            <a:endParaRPr lang="en-AU" dirty="0">
              <a:solidFill>
                <a:schemeClr val="tx1"/>
              </a:solidFill>
            </a:endParaRPr>
          </a:p>
          <a:p>
            <a:pPr marL="514350" indent="-514350">
              <a:buFont typeface="+mj-lt"/>
              <a:buAutoNum type="arabicPeriod"/>
            </a:pPr>
            <a:r>
              <a:rPr lang="en-AU" dirty="0">
                <a:solidFill>
                  <a:schemeClr val="tx1"/>
                </a:solidFill>
              </a:rPr>
              <a:t>Ask me what I need</a:t>
            </a:r>
          </a:p>
          <a:p>
            <a:pPr marL="514350" indent="-514350">
              <a:buFont typeface="+mj-lt"/>
              <a:buAutoNum type="arabicPeriod"/>
            </a:pPr>
            <a:r>
              <a:rPr lang="en-AU" dirty="0">
                <a:solidFill>
                  <a:schemeClr val="tx1"/>
                </a:solidFill>
              </a:rPr>
              <a:t>Look at my personal health record</a:t>
            </a:r>
          </a:p>
          <a:p>
            <a:pPr marL="514350" indent="-514350">
              <a:buFont typeface="+mj-lt"/>
              <a:buAutoNum type="arabicPeriod"/>
            </a:pPr>
            <a:r>
              <a:rPr lang="en-AU" dirty="0">
                <a:solidFill>
                  <a:schemeClr val="tx1"/>
                </a:solidFill>
              </a:rPr>
              <a:t>Don’t assume something is because of my disability</a:t>
            </a:r>
          </a:p>
          <a:p>
            <a:pPr marL="514350" indent="-514350">
              <a:buFont typeface="+mj-lt"/>
              <a:buAutoNum type="arabicPeriod"/>
            </a:pPr>
            <a:r>
              <a:rPr lang="en-AU" dirty="0">
                <a:solidFill>
                  <a:schemeClr val="tx1"/>
                </a:solidFill>
              </a:rPr>
              <a:t>Help me stay healthy - yearly assessments &amp; preventative health</a:t>
            </a:r>
          </a:p>
          <a:p>
            <a:pPr marL="514350" indent="-514350">
              <a:buFont typeface="+mj-lt"/>
              <a:buAutoNum type="arabicPeriod"/>
            </a:pPr>
            <a:r>
              <a:rPr lang="en-AU" dirty="0">
                <a:solidFill>
                  <a:schemeClr val="tx1"/>
                </a:solidFill>
              </a:rPr>
              <a:t>ANY change in how I act or what I can do:</a:t>
            </a:r>
          </a:p>
        </p:txBody>
      </p:sp>
      <p:graphicFrame>
        <p:nvGraphicFramePr>
          <p:cNvPr id="4" name="Content Placeholder 3"/>
          <p:cNvGraphicFramePr>
            <a:graphicFrameLocks/>
          </p:cNvGraphicFramePr>
          <p:nvPr/>
        </p:nvGraphicFramePr>
        <p:xfrm>
          <a:off x="764511" y="3852921"/>
          <a:ext cx="10515600" cy="2819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796309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Key messages</a:t>
            </a:r>
            <a:endParaRPr lang="en-AU" dirty="0"/>
          </a:p>
        </p:txBody>
      </p:sp>
      <p:sp>
        <p:nvSpPr>
          <p:cNvPr id="3" name="Content Placeholder 2"/>
          <p:cNvSpPr>
            <a:spLocks noGrp="1"/>
          </p:cNvSpPr>
          <p:nvPr>
            <p:ph idx="1"/>
          </p:nvPr>
        </p:nvSpPr>
        <p:spPr>
          <a:xfrm>
            <a:off x="693336" y="2152891"/>
            <a:ext cx="10515600" cy="3981250"/>
          </a:xfrm>
        </p:spPr>
        <p:txBody>
          <a:bodyPr>
            <a:normAutofit/>
          </a:bodyPr>
          <a:lstStyle/>
          <a:p>
            <a:pPr marL="514350" indent="-514350">
              <a:buFont typeface="+mj-lt"/>
              <a:buAutoNum type="arabicPeriod"/>
            </a:pPr>
            <a:r>
              <a:rPr lang="en-AU" dirty="0">
                <a:solidFill>
                  <a:schemeClr val="tx1"/>
                </a:solidFill>
              </a:rPr>
              <a:t>Talk to</a:t>
            </a:r>
            <a:r>
              <a:rPr lang="en-AU" b="1" dirty="0">
                <a:solidFill>
                  <a:schemeClr val="tx1"/>
                </a:solidFill>
              </a:rPr>
              <a:t> me</a:t>
            </a:r>
          </a:p>
          <a:p>
            <a:pPr marL="514350" indent="-514350">
              <a:buFont typeface="+mj-lt"/>
              <a:buAutoNum type="arabicPeriod"/>
            </a:pPr>
            <a:endParaRPr lang="en-AU" b="1" dirty="0">
              <a:solidFill>
                <a:schemeClr val="tx1"/>
              </a:solidFill>
            </a:endParaRPr>
          </a:p>
          <a:p>
            <a:pPr marL="514350" indent="-514350">
              <a:buFont typeface="+mj-lt"/>
              <a:buAutoNum type="arabicPeriod"/>
            </a:pPr>
            <a:endParaRPr lang="en-AU" dirty="0">
              <a:solidFill>
                <a:schemeClr val="tx1"/>
              </a:solidFill>
            </a:endParaRPr>
          </a:p>
          <a:p>
            <a:pPr marL="514350" indent="-514350">
              <a:buFont typeface="+mj-lt"/>
              <a:buAutoNum type="arabicPeriod"/>
            </a:pPr>
            <a:r>
              <a:rPr lang="en-AU" dirty="0">
                <a:solidFill>
                  <a:schemeClr val="tx1"/>
                </a:solidFill>
              </a:rPr>
              <a:t>Give me a proper health check once a year</a:t>
            </a:r>
          </a:p>
        </p:txBody>
      </p:sp>
      <p:sp>
        <p:nvSpPr>
          <p:cNvPr id="5" name="Rectangle 4"/>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170434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endParaRPr lang="en-AU" dirty="0"/>
          </a:p>
        </p:txBody>
      </p:sp>
      <p:sp>
        <p:nvSpPr>
          <p:cNvPr id="3" name="Content Placeholder 2"/>
          <p:cNvSpPr>
            <a:spLocks noGrp="1"/>
          </p:cNvSpPr>
          <p:nvPr>
            <p:ph idx="1"/>
          </p:nvPr>
        </p:nvSpPr>
        <p:spPr/>
        <p:txBody>
          <a:bodyPr/>
          <a:lstStyle/>
          <a:p>
            <a:endParaRPr lang="en-AU" dirty="0"/>
          </a:p>
          <a:p>
            <a:r>
              <a:rPr lang="en-AU" dirty="0"/>
              <a:t>Evaluation survey</a:t>
            </a:r>
          </a:p>
          <a:p>
            <a:endParaRPr lang="en-AU" dirty="0"/>
          </a:p>
          <a:p>
            <a:r>
              <a:rPr lang="en-AU" dirty="0"/>
              <a:t>We have sent you information in an email. </a:t>
            </a:r>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67782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endParaRPr lang="en-AU" dirty="0"/>
          </a:p>
        </p:txBody>
      </p:sp>
      <p:sp>
        <p:nvSpPr>
          <p:cNvPr id="7" name="Rectangle 6"/>
          <p:cNvSpPr/>
          <p:nvPr/>
        </p:nvSpPr>
        <p:spPr>
          <a:xfrm>
            <a:off x="1111866" y="2122362"/>
            <a:ext cx="3326296" cy="359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picture here</a:t>
            </a:r>
            <a:endParaRPr lang="en-AU" dirty="0"/>
          </a:p>
        </p:txBody>
      </p:sp>
      <p:sp>
        <p:nvSpPr>
          <p:cNvPr id="9" name="Rectangle 8"/>
          <p:cNvSpPr/>
          <p:nvPr/>
        </p:nvSpPr>
        <p:spPr>
          <a:xfrm>
            <a:off x="8100822" y="2122362"/>
            <a:ext cx="3326296" cy="359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picture here</a:t>
            </a:r>
            <a:endParaRPr lang="en-AU" dirty="0"/>
          </a:p>
        </p:txBody>
      </p:sp>
      <p:sp>
        <p:nvSpPr>
          <p:cNvPr id="8" name="Rectangle 7"/>
          <p:cNvSpPr/>
          <p:nvPr/>
        </p:nvSpPr>
        <p:spPr>
          <a:xfrm>
            <a:off x="4591646" y="2122362"/>
            <a:ext cx="3326296" cy="359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picture here</a:t>
            </a:r>
            <a:endParaRPr lang="en-AU" dirty="0"/>
          </a:p>
        </p:txBody>
      </p:sp>
      <p:sp>
        <p:nvSpPr>
          <p:cNvPr id="10" name="Content Placeholder 4"/>
          <p:cNvSpPr txBox="1">
            <a:spLocks/>
          </p:cNvSpPr>
          <p:nvPr/>
        </p:nvSpPr>
        <p:spPr>
          <a:xfrm>
            <a:off x="306134" y="1731917"/>
            <a:ext cx="4937760" cy="44971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pPr marL="0" indent="0">
              <a:buFont typeface="Calibri" panose="020F050202020403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pPr marL="0" indent="0" algn="ctr">
              <a:buFont typeface="Calibri" panose="020F0502020204030204" pitchFamily="34" charset="0"/>
              <a:buNone/>
            </a:pPr>
            <a:r>
              <a:rPr lang="en-US" dirty="0"/>
              <a:t>This is [person’s name]</a:t>
            </a:r>
          </a:p>
        </p:txBody>
      </p:sp>
      <p:sp>
        <p:nvSpPr>
          <p:cNvPr id="11" name="Content Placeholder 4"/>
          <p:cNvSpPr txBox="1">
            <a:spLocks/>
          </p:cNvSpPr>
          <p:nvPr/>
        </p:nvSpPr>
        <p:spPr>
          <a:xfrm>
            <a:off x="3749040" y="1727240"/>
            <a:ext cx="4937760" cy="44971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pPr marL="0" indent="0">
              <a:buFont typeface="Calibri" panose="020F050202020403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pPr marL="0" indent="0" algn="ctr">
              <a:buFont typeface="Calibri" panose="020F0502020204030204" pitchFamily="34" charset="0"/>
              <a:buNone/>
            </a:pPr>
            <a:r>
              <a:rPr lang="en-US" dirty="0"/>
              <a:t>This is [person’s name]</a:t>
            </a:r>
          </a:p>
        </p:txBody>
      </p:sp>
      <p:sp>
        <p:nvSpPr>
          <p:cNvPr id="12" name="Content Placeholder 4"/>
          <p:cNvSpPr txBox="1">
            <a:spLocks/>
          </p:cNvSpPr>
          <p:nvPr/>
        </p:nvSpPr>
        <p:spPr>
          <a:xfrm>
            <a:off x="7295090" y="1731917"/>
            <a:ext cx="4937760" cy="44971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pPr marL="0" indent="0">
              <a:buFont typeface="Calibri" panose="020F050202020403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pPr marL="0" indent="0" algn="ctr">
              <a:buFont typeface="Calibri" panose="020F0502020204030204" pitchFamily="34" charset="0"/>
              <a:buNone/>
            </a:pPr>
            <a:r>
              <a:rPr lang="en-US" dirty="0"/>
              <a:t>This is [person’s name]</a:t>
            </a:r>
          </a:p>
        </p:txBody>
      </p:sp>
    </p:spTree>
    <p:custDataLst>
      <p:tags r:id="rId1"/>
    </p:custDataLst>
    <p:extLst>
      <p:ext uri="{BB962C8B-B14F-4D97-AF65-F5344CB8AC3E}">
        <p14:creationId xmlns:p14="http://schemas.microsoft.com/office/powerpoint/2010/main" val="835183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5641" y="64313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4000" b="1" dirty="0">
              <a:latin typeface="Arial" panose="020B0604020202020204" pitchFamily="34" charset="0"/>
              <a:cs typeface="Arial" panose="020B0604020202020204" pitchFamily="34" charset="0"/>
            </a:endParaRPr>
          </a:p>
        </p:txBody>
      </p:sp>
      <p:sp>
        <p:nvSpPr>
          <p:cNvPr id="3" name="Rectangle 2"/>
          <p:cNvSpPr/>
          <p:nvPr/>
        </p:nvSpPr>
        <p:spPr>
          <a:xfrm>
            <a:off x="494363" y="76917"/>
            <a:ext cx="3951723" cy="1236429"/>
          </a:xfrm>
          <a:prstGeom prst="rect">
            <a:avLst/>
          </a:prstGeom>
        </p:spPr>
        <p:txBody>
          <a:bodyPr wrap="none">
            <a:spAutoFit/>
          </a:bodyPr>
          <a:lstStyle/>
          <a:p>
            <a:pPr>
              <a:lnSpc>
                <a:spcPct val="200000"/>
              </a:lnSpc>
              <a:spcAft>
                <a:spcPts val="800"/>
              </a:spcAft>
            </a:pPr>
            <a:r>
              <a:rPr lang="en-US" sz="4400" dirty="0">
                <a:latin typeface="Arial" panose="020B0604020202020204" pitchFamily="34" charset="0"/>
                <a:ea typeface="Calibri" panose="020F0502020204030204" pitchFamily="34" charset="0"/>
                <a:cs typeface="Times New Roman" panose="02020603050405020304" pitchFamily="18" charset="0"/>
              </a:rPr>
              <a:t>House keeping</a:t>
            </a:r>
          </a:p>
        </p:txBody>
      </p:sp>
      <p:sp>
        <p:nvSpPr>
          <p:cNvPr id="5" name="Rectangle 4"/>
          <p:cNvSpPr/>
          <p:nvPr/>
        </p:nvSpPr>
        <p:spPr>
          <a:xfrm>
            <a:off x="4142975" y="1972188"/>
            <a:ext cx="7870934" cy="2369880"/>
          </a:xfrm>
          <a:prstGeom prst="rect">
            <a:avLst/>
          </a:prstGeom>
        </p:spPr>
        <p:txBody>
          <a:bodyPr wrap="square">
            <a:spAutoFit/>
          </a:bodyPr>
          <a:lstStyle/>
          <a:p>
            <a:pPr marL="457200" indent="-457200">
              <a:spcAft>
                <a:spcPts val="800"/>
              </a:spcAf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Please </a:t>
            </a:r>
            <a:r>
              <a:rPr lang="en-US" sz="3200" dirty="0">
                <a:latin typeface="Arial" panose="020B0604020202020204" pitchFamily="34" charset="0"/>
                <a:ea typeface="Calibri" panose="020F0502020204030204" pitchFamily="34" charset="0"/>
                <a:cs typeface="Arial" panose="020B0604020202020204" pitchFamily="34" charset="0"/>
              </a:rPr>
              <a:t>do not use</a:t>
            </a:r>
            <a:r>
              <a:rPr lang="en-US" sz="3200" dirty="0">
                <a:effectLst/>
                <a:latin typeface="Arial" panose="020B0604020202020204" pitchFamily="34" charset="0"/>
                <a:ea typeface="Calibri" panose="020F0502020204030204" pitchFamily="34" charset="0"/>
                <a:cs typeface="Arial" panose="020B0604020202020204" pitchFamily="34" charset="0"/>
              </a:rPr>
              <a:t> jargon or acronyms</a:t>
            </a:r>
          </a:p>
          <a:p>
            <a:pPr marL="457200" indent="-457200">
              <a:spcAft>
                <a:spcPts val="800"/>
              </a:spcAft>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a:p>
            <a:pPr marL="457200" indent="-457200">
              <a:spcAft>
                <a:spcPts val="800"/>
              </a:spcAft>
              <a:buFont typeface="Arial" panose="020B0604020202020204" pitchFamily="34" charset="0"/>
              <a:buChar char="•"/>
            </a:pPr>
            <a:r>
              <a:rPr lang="en-US" sz="3200" dirty="0">
                <a:latin typeface="Arial" panose="020B0604020202020204" pitchFamily="34" charset="0"/>
                <a:ea typeface="Calibri" panose="020F0502020204030204" pitchFamily="34" charset="0"/>
                <a:cs typeface="Arial" panose="020B0604020202020204" pitchFamily="34" charset="0"/>
              </a:rPr>
              <a:t>Speak slowly</a:t>
            </a:r>
          </a:p>
          <a:p>
            <a:pPr marL="457200" indent="-457200">
              <a:spcAft>
                <a:spcPts val="800"/>
              </a:spcAft>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Every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63" y="1710968"/>
            <a:ext cx="3377334" cy="33773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34146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765641" y="64313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4000" b="1" dirty="0">
              <a:latin typeface="Arial" panose="020B0604020202020204" pitchFamily="34" charset="0"/>
              <a:cs typeface="Arial" panose="020B0604020202020204" pitchFamily="34" charset="0"/>
            </a:endParaRPr>
          </a:p>
        </p:txBody>
      </p:sp>
      <p:sp>
        <p:nvSpPr>
          <p:cNvPr id="3" name="Rectangle 2"/>
          <p:cNvSpPr/>
          <p:nvPr/>
        </p:nvSpPr>
        <p:spPr>
          <a:xfrm>
            <a:off x="494363" y="76917"/>
            <a:ext cx="3951723" cy="1236429"/>
          </a:xfrm>
          <a:prstGeom prst="rect">
            <a:avLst/>
          </a:prstGeom>
        </p:spPr>
        <p:txBody>
          <a:bodyPr wrap="none">
            <a:spAutoFit/>
          </a:bodyPr>
          <a:lstStyle/>
          <a:p>
            <a:pPr>
              <a:lnSpc>
                <a:spcPct val="200000"/>
              </a:lnSpc>
              <a:spcAft>
                <a:spcPts val="800"/>
              </a:spcAft>
            </a:pPr>
            <a:r>
              <a:rPr lang="en-US" sz="4400" dirty="0">
                <a:latin typeface="Arial" panose="020B0604020202020204" pitchFamily="34" charset="0"/>
                <a:ea typeface="Calibri" panose="020F0502020204030204" pitchFamily="34" charset="0"/>
                <a:cs typeface="Times New Roman" panose="02020603050405020304" pitchFamily="18" charset="0"/>
              </a:rPr>
              <a:t>House keeping</a:t>
            </a:r>
          </a:p>
        </p:txBody>
      </p:sp>
      <p:sp>
        <p:nvSpPr>
          <p:cNvPr id="5" name="Rectangle 4"/>
          <p:cNvSpPr/>
          <p:nvPr/>
        </p:nvSpPr>
        <p:spPr>
          <a:xfrm>
            <a:off x="4142975" y="1972188"/>
            <a:ext cx="7870934" cy="2369880"/>
          </a:xfrm>
          <a:prstGeom prst="rect">
            <a:avLst/>
          </a:prstGeom>
        </p:spPr>
        <p:txBody>
          <a:bodyPr wrap="square">
            <a:spAutoFit/>
          </a:bodyPr>
          <a:lstStyle/>
          <a:p>
            <a:pPr marL="457200" indent="-457200">
              <a:spcAft>
                <a:spcPts val="800"/>
              </a:spcAf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Please </a:t>
            </a:r>
            <a:r>
              <a:rPr lang="en-US" sz="3200" dirty="0">
                <a:latin typeface="Arial" panose="020B0604020202020204" pitchFamily="34" charset="0"/>
                <a:ea typeface="Calibri" panose="020F0502020204030204" pitchFamily="34" charset="0"/>
                <a:cs typeface="Arial" panose="020B0604020202020204" pitchFamily="34" charset="0"/>
              </a:rPr>
              <a:t>do not use</a:t>
            </a:r>
            <a:r>
              <a:rPr lang="en-US" sz="3200" dirty="0">
                <a:effectLst/>
                <a:latin typeface="Arial" panose="020B0604020202020204" pitchFamily="34" charset="0"/>
                <a:ea typeface="Calibri" panose="020F0502020204030204" pitchFamily="34" charset="0"/>
                <a:cs typeface="Arial" panose="020B0604020202020204" pitchFamily="34" charset="0"/>
              </a:rPr>
              <a:t> jargon or acronyms</a:t>
            </a:r>
          </a:p>
          <a:p>
            <a:pPr marL="457200" indent="-457200">
              <a:spcAft>
                <a:spcPts val="800"/>
              </a:spcAft>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a:p>
            <a:pPr marL="457200" indent="-457200">
              <a:spcAft>
                <a:spcPts val="800"/>
              </a:spcAft>
              <a:buFont typeface="Arial" panose="020B0604020202020204" pitchFamily="34" charset="0"/>
              <a:buChar char="•"/>
            </a:pPr>
            <a:r>
              <a:rPr lang="en-US" sz="3200" dirty="0">
                <a:latin typeface="Arial" panose="020B0604020202020204" pitchFamily="34" charset="0"/>
                <a:ea typeface="Calibri" panose="020F0502020204030204" pitchFamily="34" charset="0"/>
                <a:cs typeface="Arial" panose="020B0604020202020204" pitchFamily="34" charset="0"/>
              </a:rPr>
              <a:t>Speak slowly</a:t>
            </a:r>
          </a:p>
          <a:p>
            <a:pPr marL="457200" indent="-457200">
              <a:spcAft>
                <a:spcPts val="800"/>
              </a:spcAft>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Every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63" y="1710968"/>
            <a:ext cx="3377334" cy="33773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custDataLst>
      <p:tags r:id="rId1"/>
    </p:custDataLst>
    <p:extLst>
      <p:ext uri="{BB962C8B-B14F-4D97-AF65-F5344CB8AC3E}">
        <p14:creationId xmlns:p14="http://schemas.microsoft.com/office/powerpoint/2010/main" val="389507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do you hope to learn?</a:t>
            </a:r>
          </a:p>
        </p:txBody>
      </p:sp>
      <p:sp>
        <p:nvSpPr>
          <p:cNvPr id="3" name="Content Placeholder 2"/>
          <p:cNvSpPr>
            <a:spLocks noGrp="1"/>
          </p:cNvSpPr>
          <p:nvPr>
            <p:ph idx="1"/>
          </p:nvPr>
        </p:nvSpPr>
        <p:spPr/>
        <p:txBody>
          <a:bodyPr/>
          <a:lstStyle/>
          <a:p>
            <a:endParaRPr lang="en-AU" dirty="0"/>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Tree>
    <p:extLst>
      <p:ext uri="{BB962C8B-B14F-4D97-AF65-F5344CB8AC3E}">
        <p14:creationId xmlns:p14="http://schemas.microsoft.com/office/powerpoint/2010/main" val="225157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outline</a:t>
            </a:r>
            <a:endParaRPr lang="en-AU" dirty="0"/>
          </a:p>
        </p:txBody>
      </p:sp>
      <p:sp>
        <p:nvSpPr>
          <p:cNvPr id="3" name="Content Placeholder 2"/>
          <p:cNvSpPr>
            <a:spLocks noGrp="1"/>
          </p:cNvSpPr>
          <p:nvPr>
            <p:ph idx="1"/>
          </p:nvPr>
        </p:nvSpPr>
        <p:spPr>
          <a:xfrm>
            <a:off x="2582426" y="2002419"/>
            <a:ext cx="8771374" cy="4149397"/>
          </a:xfrm>
        </p:spPr>
        <p:txBody>
          <a:bodyPr>
            <a:normAutofit/>
          </a:bodyPr>
          <a:lstStyle/>
          <a:p>
            <a:pPr marL="0" indent="0">
              <a:buNone/>
            </a:pPr>
            <a:r>
              <a:rPr lang="en-AU" sz="2800" dirty="0"/>
              <a:t>Health care for people with intellectual disability</a:t>
            </a:r>
          </a:p>
          <a:p>
            <a:endParaRPr lang="en-AU" sz="2800" dirty="0"/>
          </a:p>
          <a:p>
            <a:pPr marL="0" indent="0">
              <a:buNone/>
            </a:pPr>
            <a:endParaRPr lang="en-AU" sz="2800" dirty="0"/>
          </a:p>
          <a:p>
            <a:pPr marL="0" indent="0">
              <a:buNone/>
            </a:pPr>
            <a:r>
              <a:rPr lang="en-AU" sz="2800" dirty="0"/>
              <a:t>Case examples</a:t>
            </a:r>
          </a:p>
          <a:p>
            <a:endParaRPr lang="en-AU" sz="2800" dirty="0"/>
          </a:p>
          <a:p>
            <a:endParaRPr lang="en-AU" sz="2800" dirty="0"/>
          </a:p>
          <a:p>
            <a:r>
              <a:rPr lang="en-AU" sz="2800" dirty="0"/>
              <a:t>What we can learn</a:t>
            </a:r>
          </a:p>
          <a:p>
            <a:endParaRPr lang="en-AU" dirty="0"/>
          </a:p>
        </p:txBody>
      </p:sp>
      <p:sp>
        <p:nvSpPr>
          <p:cNvPr id="4" name="Rectangle 3"/>
          <p:cNvSpPr/>
          <p:nvPr/>
        </p:nvSpPr>
        <p:spPr>
          <a:xfrm>
            <a:off x="10651253" y="241160"/>
            <a:ext cx="1115367"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Photo of co-facilitator</a:t>
            </a:r>
          </a:p>
        </p:txBody>
      </p:sp>
      <p:sp>
        <p:nvSpPr>
          <p:cNvPr id="5" name="Rectangle 4"/>
          <p:cNvSpPr/>
          <p:nvPr/>
        </p:nvSpPr>
        <p:spPr>
          <a:xfrm>
            <a:off x="1398396" y="1990843"/>
            <a:ext cx="850758" cy="969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Photo of co-facilitator</a:t>
            </a:r>
          </a:p>
        </p:txBody>
      </p:sp>
      <p:sp>
        <p:nvSpPr>
          <p:cNvPr id="6" name="Rectangle 5"/>
          <p:cNvSpPr/>
          <p:nvPr/>
        </p:nvSpPr>
        <p:spPr>
          <a:xfrm>
            <a:off x="1398396" y="3586497"/>
            <a:ext cx="850758" cy="969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Photo of physician or facilitator</a:t>
            </a:r>
          </a:p>
        </p:txBody>
      </p:sp>
      <p:sp>
        <p:nvSpPr>
          <p:cNvPr id="21" name="Rectangle 20"/>
          <p:cNvSpPr/>
          <p:nvPr/>
        </p:nvSpPr>
        <p:spPr>
          <a:xfrm>
            <a:off x="1398396" y="5182151"/>
            <a:ext cx="850758" cy="969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200" dirty="0"/>
              <a:t>Photo of co</a:t>
            </a:r>
            <a:r>
              <a:rPr lang="en-AU" sz="1400" dirty="0"/>
              <a:t>-</a:t>
            </a:r>
            <a:r>
              <a:rPr lang="en-AU" sz="1200" dirty="0"/>
              <a:t>facilitator</a:t>
            </a:r>
          </a:p>
        </p:txBody>
      </p:sp>
    </p:spTree>
    <p:custDataLst>
      <p:tags r:id="rId1"/>
    </p:custDataLst>
    <p:extLst>
      <p:ext uri="{BB962C8B-B14F-4D97-AF65-F5344CB8AC3E}">
        <p14:creationId xmlns:p14="http://schemas.microsoft.com/office/powerpoint/2010/main" val="4084327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rbIvX6Rm"/>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Custom 1">
      <a:dk1>
        <a:sysClr val="windowText" lastClr="000000"/>
      </a:dk1>
      <a:lt1>
        <a:sysClr val="window" lastClr="FFFFFF"/>
      </a:lt1>
      <a:dk2>
        <a:srgbClr val="344068"/>
      </a:dk2>
      <a:lt2>
        <a:srgbClr val="D9E0E6"/>
      </a:lt2>
      <a:accent1>
        <a:srgbClr val="A3CEED"/>
      </a:accent1>
      <a:accent2>
        <a:srgbClr val="1C6294"/>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0c623bd-c7a5-4087-ae65-09bd40da8911">
      <UserInfo>
        <DisplayName>Karen Akehurst</DisplayName>
        <AccountId>69</AccountId>
        <AccountType/>
      </UserInfo>
      <UserInfo>
        <DisplayName>Pablo Garcia</DisplayName>
        <AccountId>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61EBE68C6DBB45A40B506E4745860C" ma:contentTypeVersion="13" ma:contentTypeDescription="Create a new document." ma:contentTypeScope="" ma:versionID="21edbc32e59be3335c63b592df0d7da9">
  <xsd:schema xmlns:xsd="http://www.w3.org/2001/XMLSchema" xmlns:xs="http://www.w3.org/2001/XMLSchema" xmlns:p="http://schemas.microsoft.com/office/2006/metadata/properties" xmlns:ns2="e763d6ad-9d94-4d72-8839-6b731ecd4f31" xmlns:ns3="e0c623bd-c7a5-4087-ae65-09bd40da8911" targetNamespace="http://schemas.microsoft.com/office/2006/metadata/properties" ma:root="true" ma:fieldsID="cc58415726f7a1a378fb983f8ca7c748" ns2:_="" ns3:_="">
    <xsd:import namespace="e763d6ad-9d94-4d72-8839-6b731ecd4f31"/>
    <xsd:import namespace="e0c623bd-c7a5-4087-ae65-09bd40da891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3d6ad-9d94-4d72-8839-6b731ecd4f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c623bd-c7a5-4087-ae65-09bd40da891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68F1CC-0ECF-40BF-B175-4846AC036E2E}">
  <ds:schemaRefs>
    <ds:schemaRef ds:uri="http://schemas.microsoft.com/sharepoint/v3/contenttype/forms"/>
  </ds:schemaRefs>
</ds:datastoreItem>
</file>

<file path=customXml/itemProps2.xml><?xml version="1.0" encoding="utf-8"?>
<ds:datastoreItem xmlns:ds="http://schemas.openxmlformats.org/officeDocument/2006/customXml" ds:itemID="{082F1C28-352C-41AF-8E33-8A6B8DE65853}">
  <ds:schemaRefs>
    <ds:schemaRef ds:uri="e763d6ad-9d94-4d72-8839-6b731ecd4f31"/>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e0c623bd-c7a5-4087-ae65-09bd40da8911"/>
    <ds:schemaRef ds:uri="http://www.w3.org/XML/1998/namespace"/>
  </ds:schemaRefs>
</ds:datastoreItem>
</file>

<file path=customXml/itemProps3.xml><?xml version="1.0" encoding="utf-8"?>
<ds:datastoreItem xmlns:ds="http://schemas.openxmlformats.org/officeDocument/2006/customXml" ds:itemID="{47A55615-CCC5-49D3-A78D-8CF14B52C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63d6ad-9d94-4d72-8839-6b731ecd4f31"/>
    <ds:schemaRef ds:uri="e0c623bd-c7a5-4087-ae65-09bd40da89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28647</TotalTime>
  <Words>14587</Words>
  <Application>Microsoft Office PowerPoint</Application>
  <PresentationFormat>Widescreen</PresentationFormat>
  <Paragraphs>2136</Paragraphs>
  <Slides>45</Slides>
  <Notes>45</Notes>
  <HiddenSlides>10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Courier New</vt:lpstr>
      <vt:lpstr>Symbol</vt:lpstr>
      <vt:lpstr>Times New Roman</vt:lpstr>
      <vt:lpstr>Retrospect</vt:lpstr>
      <vt:lpstr>Primary Care Enhancement Program</vt:lpstr>
      <vt:lpstr>Primary Care Enhancement Program</vt:lpstr>
      <vt:lpstr>PowerPoint Presentation</vt:lpstr>
      <vt:lpstr>Who we are</vt:lpstr>
      <vt:lpstr>Who we are</vt:lpstr>
      <vt:lpstr>PowerPoint Presentation</vt:lpstr>
      <vt:lpstr>PowerPoint Presentation</vt:lpstr>
      <vt:lpstr>What do you hope to learn?</vt:lpstr>
      <vt:lpstr>Workshop outline</vt:lpstr>
      <vt:lpstr>Health care for people with intellectual disability</vt:lpstr>
      <vt:lpstr>Health care for people with intellectual disability</vt:lpstr>
      <vt:lpstr>Good health care</vt:lpstr>
      <vt:lpstr>Case Studies</vt:lpstr>
      <vt:lpstr>Kit</vt:lpstr>
      <vt:lpstr>Kit – your turn</vt:lpstr>
      <vt:lpstr>Further reflections?</vt:lpstr>
      <vt:lpstr>Further reflections?</vt:lpstr>
      <vt:lpstr>Diagnostic overshadowing</vt:lpstr>
      <vt:lpstr>Resources</vt:lpstr>
      <vt:lpstr>Resources – HealthPathways</vt:lpstr>
      <vt:lpstr>Amelia</vt:lpstr>
      <vt:lpstr>Amelia – Your turn</vt:lpstr>
      <vt:lpstr>Amelia – your turn</vt:lpstr>
      <vt:lpstr>Amelia – further reflections</vt:lpstr>
      <vt:lpstr>Amir</vt:lpstr>
      <vt:lpstr>Amir – first steps, and beyond</vt:lpstr>
      <vt:lpstr>Polypharmacy and restrictive practices</vt:lpstr>
      <vt:lpstr>Amir – further reflections</vt:lpstr>
      <vt:lpstr>Resources – Medicare item numbers</vt:lpstr>
      <vt:lpstr>Reasonable adjustments</vt:lpstr>
      <vt:lpstr>Reasonable adjustments</vt:lpstr>
      <vt:lpstr>Before I see you</vt:lpstr>
      <vt:lpstr>After I see you</vt:lpstr>
      <vt:lpstr>When I see you</vt:lpstr>
      <vt:lpstr>Talk to me</vt:lpstr>
      <vt:lpstr>PowerPoint Presentation</vt:lpstr>
      <vt:lpstr>PowerPoint Presentation</vt:lpstr>
      <vt:lpstr>PowerPoint Presentation</vt:lpstr>
      <vt:lpstr>PowerPoint Presentation</vt:lpstr>
      <vt:lpstr>PowerPoint Presentation</vt:lpstr>
      <vt:lpstr>Panel discussion</vt:lpstr>
      <vt:lpstr>Questions?</vt:lpstr>
      <vt:lpstr>6 Key points</vt:lpstr>
      <vt:lpstr>2 Key messages</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Evans</dc:creator>
  <cp:lastModifiedBy>Liz Evans</cp:lastModifiedBy>
  <cp:revision>699</cp:revision>
  <dcterms:created xsi:type="dcterms:W3CDTF">2021-08-24T01:22:25Z</dcterms:created>
  <dcterms:modified xsi:type="dcterms:W3CDTF">2022-03-17T17:30:36Z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3CEFCE00-CFAE-40FA-B267-1C4091B085C4</vt:lpwstr>
  </property>
  <property fmtid="{D5CDD505-2E9C-101B-9397-08002B2CF9AE}" pid="3" name="ArticulatePath">
    <vt:lpwstr>https://nswcid-my.sharepoint.com/personal/liz_evans_cid_org_au/Documents/Presentation</vt:lpwstr>
  </property>
  <property fmtid="{D5CDD505-2E9C-101B-9397-08002B2CF9AE}" pid="4" name="ContentTypeId">
    <vt:lpwstr>0x0101006761EBE68C6DBB45A40B506E4745860C</vt:lpwstr>
  </property>
</Properties>
</file>