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39"/>
  </p:notesMasterIdLst>
  <p:sldIdLst>
    <p:sldId id="256" r:id="rId5"/>
    <p:sldId id="435" r:id="rId6"/>
    <p:sldId id="436" r:id="rId7"/>
    <p:sldId id="437" r:id="rId8"/>
    <p:sldId id="438" r:id="rId9"/>
    <p:sldId id="439" r:id="rId10"/>
    <p:sldId id="440" r:id="rId11"/>
    <p:sldId id="441" r:id="rId12"/>
    <p:sldId id="442" r:id="rId13"/>
    <p:sldId id="443" r:id="rId14"/>
    <p:sldId id="444" r:id="rId15"/>
    <p:sldId id="445" r:id="rId16"/>
    <p:sldId id="294" r:id="rId17"/>
    <p:sldId id="497" r:id="rId18"/>
    <p:sldId id="498" r:id="rId19"/>
    <p:sldId id="499" r:id="rId20"/>
    <p:sldId id="500" r:id="rId21"/>
    <p:sldId id="501" r:id="rId22"/>
    <p:sldId id="503" r:id="rId23"/>
    <p:sldId id="504" r:id="rId24"/>
    <p:sldId id="505" r:id="rId25"/>
    <p:sldId id="446" r:id="rId26"/>
    <p:sldId id="447" r:id="rId27"/>
    <p:sldId id="448" r:id="rId28"/>
    <p:sldId id="449" r:id="rId29"/>
    <p:sldId id="450" r:id="rId30"/>
    <p:sldId id="451" r:id="rId31"/>
    <p:sldId id="452" r:id="rId32"/>
    <p:sldId id="453" r:id="rId33"/>
    <p:sldId id="303" r:id="rId34"/>
    <p:sldId id="454" r:id="rId35"/>
    <p:sldId id="455" r:id="rId36"/>
    <p:sldId id="493" r:id="rId37"/>
    <p:sldId id="494" r:id="rId38"/>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OX, Nick" initials="LN" lastIdx="6" clrIdx="0">
    <p:extLst>
      <p:ext uri="{19B8F6BF-5375-455C-9EA6-DF929625EA0E}">
        <p15:presenceInfo xmlns:p15="http://schemas.microsoft.com/office/powerpoint/2012/main" userId="S-1-5-21-6776287-205683911-1939875897-487062" providerId="AD"/>
      </p:ext>
    </p:extLst>
  </p:cmAuthor>
  <p:cmAuthor id="2" name="Liz Evans" initials="LE" lastIdx="52" clrIdx="1">
    <p:extLst>
      <p:ext uri="{19B8F6BF-5375-455C-9EA6-DF929625EA0E}">
        <p15:presenceInfo xmlns:p15="http://schemas.microsoft.com/office/powerpoint/2012/main" userId="Liz Evans" providerId="None"/>
      </p:ext>
    </p:extLst>
  </p:cmAuthor>
  <p:cmAuthor id="3" name="Karen Akehurst" initials="KA" lastIdx="6" clrIdx="2">
    <p:extLst>
      <p:ext uri="{19B8F6BF-5375-455C-9EA6-DF929625EA0E}">
        <p15:presenceInfo xmlns:p15="http://schemas.microsoft.com/office/powerpoint/2012/main" userId="S::karen@cid.org.au::38be9f75-b97a-4521-bc3e-7e76084e9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34779" autoAdjust="0"/>
  </p:normalViewPr>
  <p:slideViewPr>
    <p:cSldViewPr snapToGrid="0">
      <p:cViewPr varScale="1">
        <p:scale>
          <a:sx n="37" d="100"/>
          <a:sy n="37" d="100"/>
        </p:scale>
        <p:origin x="3010" y="3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93070-6453-46CC-9957-B07669372DB1}" type="datetimeFigureOut">
              <a:rPr lang="en-AU" smtClean="0"/>
              <a:t>18/03/2022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F620E-BD1C-4F16-AF7B-7849DBAB030F}" type="slidenum">
              <a:rPr lang="en-AU" smtClean="0"/>
              <a:t>‹#›</a:t>
            </a:fld>
            <a:endParaRPr lang="en-AU" dirty="0"/>
          </a:p>
        </p:txBody>
      </p:sp>
    </p:spTree>
    <p:extLst>
      <p:ext uri="{BB962C8B-B14F-4D97-AF65-F5344CB8AC3E}">
        <p14:creationId xmlns:p14="http://schemas.microsoft.com/office/powerpoint/2010/main" val="317239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u="none" dirty="0"/>
              <a:t>S1C</a:t>
            </a:r>
            <a:r>
              <a:rPr lang="en-AU" sz="1800" b="1" u="none" baseline="0" dirty="0"/>
              <a:t> </a:t>
            </a:r>
            <a:r>
              <a:rPr lang="en-AU" sz="1800" b="1" u="none" dirty="0"/>
              <a:t>Explanatory slide </a:t>
            </a:r>
            <a:r>
              <a:rPr lang="en-AU" sz="1800" b="1" u="none" baseline="0" dirty="0"/>
              <a:t>– </a:t>
            </a:r>
            <a:r>
              <a:rPr lang="en-AU" sz="1800" b="1" u="none" dirty="0"/>
              <a:t>How to use these slides and the speaker notes</a:t>
            </a:r>
          </a:p>
          <a:p>
            <a:endParaRPr lang="en-AU" sz="1600" b="1" u="sng" dirty="0"/>
          </a:p>
          <a:p>
            <a:r>
              <a:rPr lang="en-AU" sz="1600" b="1" u="sng" dirty="0"/>
              <a:t>Do</a:t>
            </a:r>
            <a:r>
              <a:rPr lang="en-AU" sz="1600" b="1" u="sng" baseline="0" dirty="0"/>
              <a:t> not include this slide in your presentation.  </a:t>
            </a:r>
            <a:endParaRPr lang="en-AU" sz="1600" b="1" u="sng" dirty="0"/>
          </a:p>
          <a:p>
            <a:endParaRPr lang="en-AU" dirty="0"/>
          </a:p>
          <a:p>
            <a:pPr marL="171450" indent="-171450">
              <a:buFont typeface="Arial" panose="020B0604020202020204" pitchFamily="34" charset="0"/>
              <a:buChar char="•"/>
            </a:pPr>
            <a:r>
              <a:rPr lang="en-AU" baseline="0" dirty="0"/>
              <a:t>Ensure you have read the training manual which accompanies these slides. It gives valuable information to assist you in preparing to facilitate the workshop, including tips on how to support a person with intellectual disability to co-facilitate the workshop.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There is also an Easy Read co-facilitator guide for the co-facilitator with intellectual disability and a supporter to work through to understand the material.</a:t>
            </a:r>
            <a:endParaRPr lang="en-AU" baseline="0" dirty="0"/>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This file is password protected.</a:t>
            </a:r>
            <a:r>
              <a:rPr lang="en-AU" baseline="0" dirty="0"/>
              <a:t> You must save a new copy </a:t>
            </a:r>
            <a:r>
              <a:rPr lang="en-AU" dirty="0"/>
              <a:t>before</a:t>
            </a:r>
            <a:r>
              <a:rPr lang="en-AU" baseline="0" dirty="0"/>
              <a:t> you make any changes to it.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This PowerPoint file</a:t>
            </a:r>
            <a:r>
              <a:rPr lang="en-AU" baseline="0" dirty="0"/>
              <a:t> contains slides for multiple audiences in the one master file. Separate files for different workshops are also available.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All materials can be used flexibly.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Some slides have animations. If a slide has animations, there is a little star next to it in the left hand slides menu.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If you prefer to present without animations, follow these instructions to turn them off:</a:t>
            </a:r>
          </a:p>
          <a:p>
            <a:pPr marL="628650" lvl="1" indent="-171450">
              <a:buFont typeface="Arial" panose="020B0604020202020204" pitchFamily="34" charset="0"/>
              <a:buChar char="•"/>
            </a:pPr>
            <a:r>
              <a:rPr lang="en-AU" baseline="0" dirty="0"/>
              <a:t>Go to Slide show menu at the top of the screen</a:t>
            </a:r>
          </a:p>
          <a:p>
            <a:pPr marL="628650" lvl="1" indent="-171450">
              <a:buFont typeface="Arial" panose="020B0604020202020204" pitchFamily="34" charset="0"/>
              <a:buChar char="•"/>
            </a:pPr>
            <a:r>
              <a:rPr lang="en-AU" baseline="0" dirty="0"/>
              <a:t>Select the Set up Slide Show button</a:t>
            </a:r>
          </a:p>
          <a:p>
            <a:pPr marL="628650" lvl="1" indent="-171450">
              <a:buFont typeface="Arial" panose="020B0604020202020204" pitchFamily="34" charset="0"/>
              <a:buChar char="•"/>
            </a:pPr>
            <a:r>
              <a:rPr lang="en-AU" baseline="0" dirty="0"/>
              <a:t>Check the box that says “Show without animation”. </a:t>
            </a:r>
          </a:p>
          <a:p>
            <a:pPr marL="457200" lvl="1" indent="0">
              <a:buFont typeface="Arial" panose="020B0604020202020204" pitchFamily="34" charset="0"/>
              <a:buNone/>
            </a:pPr>
            <a:endParaRPr lang="en-AU" baseline="0" dirty="0"/>
          </a:p>
          <a:p>
            <a:pPr marL="0" lvl="0" indent="0">
              <a:buFont typeface="Arial" panose="020B0604020202020204" pitchFamily="34" charset="0"/>
              <a:buNone/>
            </a:pPr>
            <a:r>
              <a:rPr lang="en-AU" baseline="0" dirty="0"/>
              <a:t>To turn animation back on just uncheck the box.</a:t>
            </a:r>
          </a:p>
          <a:p>
            <a:pPr marL="171450" lvl="0"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To turn off animation on a single slide, select everything on the slide, then go to Animations menu and select “None”.</a:t>
            </a:r>
          </a:p>
          <a:p>
            <a:pPr marL="171450" lvl="0"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Videos of how to do this are here: https://www.howtogeek.com/407396/how-to-disable-or-delete-powerpoint-animations/ </a:t>
            </a:r>
          </a:p>
          <a:p>
            <a:pPr marL="0" lvl="0" indent="0">
              <a:buFont typeface="Arial" panose="020B0604020202020204" pitchFamily="34" charset="0"/>
              <a:buNone/>
            </a:pPr>
            <a:r>
              <a:rPr lang="en-AU" baseline="0" dirty="0"/>
              <a:t>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Some slides are “hidden”. This means they will not show on a presentation. To unhide a slide, right click on it and select “Unhide”. To hide a different slide, right click and select “hide”.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You must tailor some slides with images of the workshop facilitators. If you have a co-facilitator who has intellectual disability, there is a space to include their photo in the corner of most slides. This serves as a reminder to participants to speak in an accessible manner for these sections of the training.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The suggested time for each slide is on the slide. If aiming for a 1 hour workshop, keep to the shorter the amount of time participants can share in small groups on each case study, remove the small group discussions for at least one case study (i.e. go straight to larger group sharing) and choose shorter options for any videos used.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Another approach to allow more time for all 3 case studies is a 1.5 hour workshop which includes a 10 - 15 minute panel discussion and a 10 minute break.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sz="1400" b="1" u="sng" baseline="0" dirty="0"/>
              <a:t>Format of the speaker notes:</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For most slides, the notes page includes both brief speaker notes and an optional suggested script.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It is suggested that you read through the script in full when preparing to run the session, to ensure you understand the slide content. When presenting, you may edit the script as you please. One approach to ensure a natural style for facilitation is to use the full script to understand the content but then work from the key points, using your own words.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Case examples should be read </a:t>
            </a:r>
            <a:r>
              <a:rPr lang="en-AU" baseline="0" dirty="0" smtClean="0"/>
              <a:t>as it is written </a:t>
            </a:r>
            <a:r>
              <a:rPr lang="en-AU" baseline="0" dirty="0"/>
              <a:t>(in full) to ensure all the clinical information is conveyed. </a:t>
            </a:r>
            <a:r>
              <a:rPr lang="en-AU" i="0" baseline="0" dirty="0"/>
              <a:t>These parts are written </a:t>
            </a:r>
            <a:r>
              <a:rPr lang="en-AU" i="1" baseline="0" dirty="0"/>
              <a:t>in italics</a:t>
            </a:r>
            <a:r>
              <a:rPr lang="en-AU" baseline="0" dirty="0"/>
              <a:t>. </a:t>
            </a:r>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a:t>
            </a:fld>
            <a:endParaRPr lang="en-AU" dirty="0"/>
          </a:p>
        </p:txBody>
      </p:sp>
    </p:spTree>
    <p:extLst>
      <p:ext uri="{BB962C8B-B14F-4D97-AF65-F5344CB8AC3E}">
        <p14:creationId xmlns:p14="http://schemas.microsoft.com/office/powerpoint/2010/main" val="215030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S10C  Health</a:t>
            </a:r>
            <a:r>
              <a:rPr lang="en-AU" sz="1200" b="1" kern="1200" baseline="0" dirty="0">
                <a:solidFill>
                  <a:schemeClr val="tx1"/>
                </a:solidFill>
                <a:effectLst/>
                <a:latin typeface="+mn-lt"/>
                <a:ea typeface="+mn-ea"/>
                <a:cs typeface="+mn-cs"/>
              </a:rPr>
              <a:t> care for people with intellectual disability: Introductory information</a:t>
            </a:r>
            <a:endParaRPr lang="en-AU" sz="1200" kern="1200" baseline="0" dirty="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Suggested time: 1-2 minutes</a:t>
            </a:r>
          </a:p>
          <a:p>
            <a:endParaRPr lang="en-AU" sz="1200" kern="1200" baseline="0" dirty="0">
              <a:solidFill>
                <a:schemeClr val="tx1"/>
              </a:solidFill>
              <a:effectLst/>
              <a:latin typeface="+mn-lt"/>
              <a:ea typeface="+mn-ea"/>
              <a:cs typeface="+mn-cs"/>
            </a:endParaRPr>
          </a:p>
          <a:p>
            <a:r>
              <a:rPr lang="en-AU" sz="1200" b="0" u="sng" kern="1200" baseline="0" dirty="0">
                <a:solidFill>
                  <a:schemeClr val="tx1"/>
                </a:solidFill>
                <a:effectLst/>
                <a:latin typeface="+mn-lt"/>
                <a:ea typeface="+mn-ea"/>
                <a:cs typeface="+mn-cs"/>
              </a:rPr>
              <a:t>Notes: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Key points: </a:t>
            </a:r>
            <a:endParaRPr lang="en-AU" sz="1200" b="0" kern="1200" baseline="0" dirty="0" smtClean="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1 – 2 % of people have intellectual disability.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Health outcomes are not equal</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Barriers in health care access</a:t>
            </a:r>
          </a:p>
          <a:p>
            <a:endParaRPr lang="en-AU" sz="1200" kern="1200" baseline="0" dirty="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you can say:</a:t>
            </a:r>
            <a:r>
              <a:rPr lang="en-AU" sz="1200" b="1" kern="1200" baseline="0" dirty="0" smtClean="0">
                <a:solidFill>
                  <a:schemeClr val="tx1"/>
                </a:solidFill>
                <a:effectLst/>
                <a:latin typeface="+mn-lt"/>
                <a:ea typeface="+mn-ea"/>
                <a:cs typeface="+mn-cs"/>
              </a:rPr>
              <a:t> </a:t>
            </a:r>
          </a:p>
          <a:p>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Australia’s health system is one of the best in the world.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Most Australians </a:t>
            </a:r>
            <a:r>
              <a:rPr lang="en-AU" sz="1200" kern="1200" dirty="0" smtClean="0">
                <a:solidFill>
                  <a:schemeClr val="tx1"/>
                </a:solidFill>
                <a:effectLst/>
                <a:latin typeface="+mn-lt"/>
                <a:ea typeface="+mn-ea"/>
                <a:cs typeface="+mn-cs"/>
              </a:rPr>
              <a:t>feel they have </a:t>
            </a:r>
            <a:r>
              <a:rPr lang="en-AU" sz="1200" kern="1200" dirty="0">
                <a:solidFill>
                  <a:schemeClr val="tx1"/>
                </a:solidFill>
                <a:effectLst/>
                <a:latin typeface="+mn-lt"/>
                <a:ea typeface="+mn-ea"/>
                <a:cs typeface="+mn-cs"/>
              </a:rPr>
              <a:t>good health,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health outcomes are </a:t>
            </a:r>
            <a:r>
              <a:rPr lang="en-AU" sz="1200" kern="1200" dirty="0" smtClean="0">
                <a:solidFill>
                  <a:schemeClr val="tx1"/>
                </a:solidFill>
                <a:effectLst/>
                <a:latin typeface="+mn-lt"/>
                <a:ea typeface="+mn-ea"/>
                <a:cs typeface="+mn-cs"/>
              </a:rPr>
              <a:t>much </a:t>
            </a:r>
            <a:r>
              <a:rPr lang="en-AU" sz="1200" kern="1200" dirty="0">
                <a:solidFill>
                  <a:schemeClr val="tx1"/>
                </a:solidFill>
                <a:effectLst/>
                <a:latin typeface="+mn-lt"/>
                <a:ea typeface="+mn-ea"/>
                <a:cs typeface="+mn-cs"/>
              </a:rPr>
              <a:t>worse for people like me, living with intellectual disability</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 to 2 percent of people have intellectual disability</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have worse </a:t>
            </a:r>
            <a:r>
              <a:rPr lang="en-AU" sz="1200" kern="1200" dirty="0">
                <a:solidFill>
                  <a:schemeClr val="tx1"/>
                </a:solidFill>
                <a:effectLst/>
                <a:latin typeface="+mn-lt"/>
                <a:ea typeface="+mn-ea"/>
                <a:cs typeface="+mn-cs"/>
              </a:rPr>
              <a:t>physical and mental health</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Many of us use </a:t>
            </a:r>
            <a:r>
              <a:rPr lang="en-AU" sz="1200" kern="1200" dirty="0" smtClean="0">
                <a:solidFill>
                  <a:schemeClr val="tx1"/>
                </a:solidFill>
                <a:effectLst/>
                <a:latin typeface="+mn-lt"/>
                <a:ea typeface="+mn-ea"/>
                <a:cs typeface="+mn-cs"/>
              </a:rPr>
              <a:t>lots of </a:t>
            </a:r>
            <a:r>
              <a:rPr lang="en-AU" sz="1200" kern="1200" dirty="0">
                <a:solidFill>
                  <a:schemeClr val="tx1"/>
                </a:solidFill>
                <a:effectLst/>
                <a:latin typeface="+mn-lt"/>
                <a:ea typeface="+mn-ea"/>
                <a:cs typeface="+mn-cs"/>
              </a:rPr>
              <a:t>medications</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have double the number of deaths</a:t>
            </a:r>
            <a:r>
              <a:rPr lang="en-AU" sz="1200" kern="1200" baseline="0" dirty="0" smtClean="0">
                <a:solidFill>
                  <a:schemeClr val="tx1"/>
                </a:solidFill>
                <a:effectLst/>
                <a:latin typeface="+mn-lt"/>
                <a:ea typeface="+mn-ea"/>
                <a:cs typeface="+mn-cs"/>
              </a:rPr>
              <a:t> that could be avoided.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Australian study found that on average we die 27 years younger.</a:t>
            </a:r>
          </a:p>
          <a:p>
            <a:r>
              <a:rPr lang="en-AU" sz="1200" kern="1200" dirty="0" smtClean="0">
                <a:solidFill>
                  <a:schemeClr val="tx1"/>
                </a:solidFill>
                <a:effectLst/>
                <a:latin typeface="+mn-lt"/>
                <a:ea typeface="+mn-ea"/>
                <a:cs typeface="+mn-cs"/>
              </a:rPr>
              <a:t> </a:t>
            </a: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can have trouble getting good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have lower rates of thing like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Many of us have complex health conditions that are difficult to diagnose</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And sometimes the signs of illness are not so clear</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Communication can be harder in both directions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we want to be </a:t>
            </a:r>
            <a:r>
              <a:rPr lang="en-AU" sz="1200" kern="1200" dirty="0" smtClean="0">
                <a:solidFill>
                  <a:schemeClr val="tx1"/>
                </a:solidFill>
                <a:effectLst/>
                <a:latin typeface="+mn-lt"/>
                <a:ea typeface="+mn-ea"/>
                <a:cs typeface="+mn-cs"/>
              </a:rPr>
              <a:t>healthy.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a:t>
            </a:r>
            <a:r>
              <a:rPr lang="en-AU" sz="1200" kern="1200" dirty="0">
                <a:solidFill>
                  <a:schemeClr val="tx1"/>
                </a:solidFill>
                <a:effectLst/>
                <a:latin typeface="+mn-lt"/>
                <a:ea typeface="+mn-ea"/>
                <a:cs typeface="+mn-cs"/>
              </a:rPr>
              <a:t>have right to good healthcare.</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10</a:t>
            </a:fld>
            <a:endParaRPr lang="en-AU" dirty="0"/>
          </a:p>
        </p:txBody>
      </p:sp>
    </p:spTree>
    <p:extLst>
      <p:ext uri="{BB962C8B-B14F-4D97-AF65-F5344CB8AC3E}">
        <p14:creationId xmlns:p14="http://schemas.microsoft.com/office/powerpoint/2010/main" val="193575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S11V  Health care for people with intellectual disability - Video placeholder</a:t>
            </a:r>
            <a:endParaRPr lang="en-AU" sz="1200" kern="1200" dirty="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Suggested time: 1-2 minutes</a:t>
            </a:r>
          </a:p>
          <a:p>
            <a:endParaRPr lang="en-AU" sz="1200" kern="1200" baseline="0" dirty="0">
              <a:solidFill>
                <a:schemeClr val="tx1"/>
              </a:solidFill>
              <a:effectLst/>
              <a:latin typeface="+mn-lt"/>
              <a:ea typeface="+mn-ea"/>
              <a:cs typeface="+mn-cs"/>
            </a:endParaRPr>
          </a:p>
          <a:p>
            <a:r>
              <a:rPr lang="en-AU" sz="1200" b="0" u="sng" kern="1200" baseline="0" dirty="0">
                <a:solidFill>
                  <a:schemeClr val="tx1"/>
                </a:solidFill>
                <a:effectLst/>
                <a:latin typeface="+mn-lt"/>
                <a:ea typeface="+mn-ea"/>
                <a:cs typeface="+mn-cs"/>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This is a video </a:t>
            </a:r>
            <a:r>
              <a:rPr lang="en-AU" sz="1200" kern="1200" baseline="0" dirty="0" smtClean="0">
                <a:solidFill>
                  <a:schemeClr val="tx1"/>
                </a:solidFill>
                <a:effectLst/>
                <a:latin typeface="+mn-lt"/>
                <a:ea typeface="+mn-ea"/>
                <a:cs typeface="+mn-cs"/>
              </a:rPr>
              <a:t>placeholder. If your co-facilitator with intellectual disability does not want to deliver this content, you may use a video instead.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Links to suitable videos made by CID are in the Training Guide. </a:t>
            </a:r>
            <a:endParaRPr lang="en-AU"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Alternately</a:t>
            </a:r>
            <a:r>
              <a:rPr lang="en-AU" sz="1200" kern="1200" baseline="0" dirty="0">
                <a:solidFill>
                  <a:schemeClr val="tx1"/>
                </a:solidFill>
                <a:effectLst/>
                <a:latin typeface="+mn-lt"/>
                <a:ea typeface="+mn-ea"/>
                <a:cs typeface="+mn-cs"/>
              </a:rPr>
              <a:t>, you can deliver this content yourself and use a video for the next part (a personal health care story). </a:t>
            </a: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r>
              <a:rPr lang="en-AU" sz="1200" b="1" kern="1200" baseline="0" dirty="0">
                <a:solidFill>
                  <a:schemeClr val="tx1"/>
                </a:solidFill>
                <a:effectLst/>
                <a:latin typeface="+mn-lt"/>
                <a:ea typeface="+mn-ea"/>
                <a:cs typeface="+mn-cs"/>
              </a:rPr>
              <a:t>Key points</a:t>
            </a:r>
            <a:r>
              <a:rPr lang="en-AU" sz="1200" b="1" kern="1200" baseline="0" dirty="0" smtClean="0">
                <a:solidFill>
                  <a:schemeClr val="tx1"/>
                </a:solidFill>
                <a:effectLst/>
                <a:latin typeface="+mn-lt"/>
                <a:ea typeface="+mn-ea"/>
                <a:cs typeface="+mn-cs"/>
              </a:rPr>
              <a:t>:</a:t>
            </a:r>
          </a:p>
          <a:p>
            <a:pPr marL="0" indent="0">
              <a:buFont typeface="Arial" panose="020B0604020202020204" pitchFamily="34" charset="0"/>
              <a:buNone/>
            </a:pPr>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1 – 2 % of people have intellectual disability.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Health outcomes are not equal</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Barriers in health care </a:t>
            </a:r>
            <a:r>
              <a:rPr lang="en-AU" sz="1200" kern="1200" baseline="0" dirty="0" smtClean="0">
                <a:solidFill>
                  <a:schemeClr val="tx1"/>
                </a:solidFill>
                <a:effectLst/>
                <a:latin typeface="+mn-lt"/>
                <a:ea typeface="+mn-ea"/>
                <a:cs typeface="+mn-cs"/>
              </a:rPr>
              <a:t>access exist</a:t>
            </a:r>
            <a:endParaRPr lang="en-AU" sz="1200" kern="1200" baseline="0" dirty="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11</a:t>
            </a:fld>
            <a:endParaRPr lang="en-AU" dirty="0"/>
          </a:p>
        </p:txBody>
      </p:sp>
    </p:spTree>
    <p:extLst>
      <p:ext uri="{BB962C8B-B14F-4D97-AF65-F5344CB8AC3E}">
        <p14:creationId xmlns:p14="http://schemas.microsoft.com/office/powerpoint/2010/main" val="132647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S12C  Good health care</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1-2 minutes</a:t>
            </a:r>
          </a:p>
          <a:p>
            <a:endParaRPr lang="en-AU" dirty="0"/>
          </a:p>
          <a:p>
            <a:r>
              <a:rPr lang="en-AU" u="sng" dirty="0"/>
              <a:t>Notes:</a:t>
            </a:r>
          </a:p>
          <a:p>
            <a:endParaRPr lang="en-AU" dirty="0"/>
          </a:p>
          <a:p>
            <a:pPr marL="171450" indent="-171450">
              <a:buFont typeface="Arial" panose="020B0604020202020204" pitchFamily="34" charset="0"/>
              <a:buChar char="•"/>
            </a:pPr>
            <a:r>
              <a:rPr lang="en-AU" dirty="0"/>
              <a:t>This can be a personal story from the co-presenter with intellectual disability, or a </a:t>
            </a:r>
            <a:r>
              <a:rPr lang="en-AU" dirty="0" smtClean="0"/>
              <a:t>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Links to suitable videos made by CID are in the Training Guide. </a:t>
            </a:r>
          </a:p>
          <a:p>
            <a:pPr marL="171450" indent="-171450">
              <a:buFont typeface="Arial" panose="020B0604020202020204" pitchFamily="34" charset="0"/>
              <a:buChar char="•"/>
            </a:pPr>
            <a:r>
              <a:rPr lang="en-AU" dirty="0" smtClean="0"/>
              <a:t>If </a:t>
            </a:r>
            <a:r>
              <a:rPr lang="en-AU" dirty="0"/>
              <a:t>using a personal story, you</a:t>
            </a:r>
            <a:r>
              <a:rPr lang="en-AU" baseline="0" dirty="0"/>
              <a:t> can put in a picture or some key </a:t>
            </a:r>
            <a:r>
              <a:rPr lang="en-AU" baseline="0" dirty="0" smtClean="0"/>
              <a:t>words</a:t>
            </a:r>
          </a:p>
          <a:p>
            <a:pPr marL="171450" indent="-171450">
              <a:buFont typeface="Arial" panose="020B0604020202020204" pitchFamily="34" charset="0"/>
              <a:buChar char="•"/>
            </a:pPr>
            <a:r>
              <a:rPr lang="en-AU" baseline="0" dirty="0" smtClean="0"/>
              <a:t>The PHN co-facilitator should work with the co-facilitator with intellectual disability to create a suitable script. The Easy Read co-facilitator guide includes information about choosing to tell your story and what makes a good story. </a:t>
            </a:r>
            <a:endParaRPr lang="en-AU" dirty="0"/>
          </a:p>
          <a:p>
            <a:pPr marL="171450" indent="-171450">
              <a:buFont typeface="Arial" panose="020B0604020202020204" pitchFamily="34" charset="0"/>
              <a:buChar char="•"/>
            </a:pPr>
            <a:r>
              <a:rPr lang="en-AU" dirty="0" smtClean="0"/>
              <a:t>The point is to:</a:t>
            </a:r>
          </a:p>
          <a:p>
            <a:pPr marL="628650" lvl="1" indent="-171450">
              <a:buFont typeface="Arial" panose="020B0604020202020204" pitchFamily="34" charset="0"/>
              <a:buChar char="•"/>
            </a:pPr>
            <a:r>
              <a:rPr lang="en-AU" dirty="0" smtClean="0"/>
              <a:t>Give a person-centred account of a health journey</a:t>
            </a:r>
          </a:p>
          <a:p>
            <a:pPr marL="628650" lvl="1" indent="-171450">
              <a:buFont typeface="Arial" panose="020B0604020202020204" pitchFamily="34" charset="0"/>
              <a:buChar char="•"/>
            </a:pPr>
            <a:r>
              <a:rPr lang="en-AU" dirty="0" smtClean="0"/>
              <a:t>Showcase that good health care is possible to achieve for people with intellectual disability</a:t>
            </a:r>
          </a:p>
          <a:p>
            <a:endParaRPr lang="en-AU" dirty="0"/>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a:t>
            </a:r>
            <a:r>
              <a:rPr lang="en-AU" sz="1200" b="1" kern="1200" dirty="0">
                <a:solidFill>
                  <a:schemeClr val="tx1"/>
                </a:solidFill>
                <a:effectLst/>
                <a:latin typeface="+mn-lt"/>
                <a:ea typeface="+mn-ea"/>
                <a:cs typeface="+mn-cs"/>
              </a:rPr>
              <a:t>point:</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Even though there are the barriers to health</a:t>
            </a:r>
            <a:r>
              <a:rPr lang="en-AU" sz="1200" kern="1200" baseline="0" dirty="0" smtClean="0">
                <a:solidFill>
                  <a:schemeClr val="tx1"/>
                </a:solidFill>
                <a:effectLst/>
                <a:latin typeface="+mn-lt"/>
                <a:ea typeface="+mn-ea"/>
                <a:cs typeface="+mn-cs"/>
              </a:rPr>
              <a:t> care</a:t>
            </a:r>
            <a:r>
              <a:rPr lang="en-AU" sz="1200" kern="1200" dirty="0" smtClean="0">
                <a:solidFill>
                  <a:schemeClr val="tx1"/>
                </a:solidFill>
                <a:effectLst/>
                <a:latin typeface="+mn-lt"/>
                <a:ea typeface="+mn-ea"/>
                <a:cs typeface="+mn-cs"/>
              </a:rPr>
              <a:t>, good health care is still</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possible.</a:t>
            </a:r>
          </a:p>
          <a:p>
            <a:endParaRPr lang="en-AU" b="1" dirty="0" smtClean="0"/>
          </a:p>
          <a:p>
            <a:endParaRPr lang="en-AU" dirty="0"/>
          </a:p>
          <a:p>
            <a:endParaRPr lang="en-AU" dirty="0"/>
          </a:p>
          <a:p>
            <a:r>
              <a:rPr lang="en-AU" b="1" dirty="0" smtClean="0"/>
              <a:t>What you can say:</a:t>
            </a:r>
            <a:endParaRPr lang="en-AU" b="1" baseline="0" dirty="0"/>
          </a:p>
          <a:p>
            <a:endParaRPr lang="en-AU" baseline="0" dirty="0"/>
          </a:p>
          <a:p>
            <a:r>
              <a:rPr lang="en-AU" baseline="0" dirty="0" smtClean="0"/>
              <a:t>But </a:t>
            </a:r>
            <a:r>
              <a:rPr lang="en-AU" baseline="0" dirty="0"/>
              <a:t>it is possible </a:t>
            </a:r>
            <a:r>
              <a:rPr lang="en-AU" baseline="0" dirty="0" smtClean="0"/>
              <a:t>to </a:t>
            </a:r>
            <a:r>
              <a:rPr lang="en-AU" baseline="0" dirty="0"/>
              <a:t>get good health care. </a:t>
            </a:r>
          </a:p>
          <a:p>
            <a:endParaRPr lang="en-AU" baseline="0" dirty="0"/>
          </a:p>
          <a:p>
            <a:r>
              <a:rPr lang="en-AU" dirty="0"/>
              <a:t>Here is my</a:t>
            </a:r>
            <a:r>
              <a:rPr lang="en-AU" baseline="0" dirty="0"/>
              <a:t> story of getting good health care. </a:t>
            </a:r>
            <a:endParaRPr lang="en-AU" baseline="0" dirty="0" smtClean="0"/>
          </a:p>
          <a:p>
            <a:endParaRPr lang="en-AU" baseline="0" dirty="0" smtClean="0"/>
          </a:p>
          <a:p>
            <a:r>
              <a:rPr lang="en-AU" i="1" baseline="0" dirty="0" smtClean="0"/>
              <a:t>Then tell the story. </a:t>
            </a:r>
          </a:p>
          <a:p>
            <a:endParaRPr lang="en-AU" i="1" baseline="0" dirty="0" smtClean="0"/>
          </a:p>
          <a:p>
            <a:r>
              <a:rPr lang="en-AU" i="1" baseline="0" dirty="0" smtClean="0"/>
              <a:t>Put your own notes here.</a:t>
            </a:r>
          </a:p>
          <a:p>
            <a:endParaRPr lang="en-AU" i="1" baseline="0" dirty="0" smtClean="0"/>
          </a:p>
          <a:p>
            <a:endParaRPr lang="en-AU" i="1" baseline="0" dirty="0"/>
          </a:p>
          <a:p>
            <a:r>
              <a:rPr lang="en-AU" b="1" baseline="0" dirty="0" smtClean="0"/>
              <a:t>Or you can say: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But it is possible to get good health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aseline="0" dirty="0" smtClean="0"/>
              <a:t>Here </a:t>
            </a:r>
            <a:r>
              <a:rPr lang="en-AU" baseline="0" dirty="0"/>
              <a:t>is [person in video’s name] talking about their experience of good health care. </a:t>
            </a:r>
          </a:p>
        </p:txBody>
      </p:sp>
      <p:sp>
        <p:nvSpPr>
          <p:cNvPr id="4" name="Slide Number Placeholder 3"/>
          <p:cNvSpPr>
            <a:spLocks noGrp="1"/>
          </p:cNvSpPr>
          <p:nvPr>
            <p:ph type="sldNum" sz="quarter" idx="10"/>
          </p:nvPr>
        </p:nvSpPr>
        <p:spPr/>
        <p:txBody>
          <a:bodyPr/>
          <a:lstStyle/>
          <a:p>
            <a:fld id="{9C144191-19F3-4C29-8CA1-7BC847EEE867}" type="slidenum">
              <a:rPr lang="en-AU" smtClean="0"/>
              <a:t>12</a:t>
            </a:fld>
            <a:endParaRPr lang="en-AU" dirty="0"/>
          </a:p>
        </p:txBody>
      </p:sp>
    </p:spTree>
    <p:extLst>
      <p:ext uri="{BB962C8B-B14F-4D97-AF65-F5344CB8AC3E}">
        <p14:creationId xmlns:p14="http://schemas.microsoft.com/office/powerpoint/2010/main" val="287197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S13C  Intro to case examples</a:t>
            </a:r>
            <a:endParaRPr lang="en-AU" sz="1200" kern="1200" dirty="0">
              <a:solidFill>
                <a:schemeClr val="tx1"/>
              </a:solidFill>
              <a:effectLst/>
              <a:latin typeface="+mn-lt"/>
              <a:ea typeface="+mn-ea"/>
              <a:cs typeface="+mn-cs"/>
            </a:endParaRPr>
          </a:p>
          <a:p>
            <a:endParaRPr lang="en-AU" b="1" baseline="0" dirty="0"/>
          </a:p>
          <a:p>
            <a:r>
              <a:rPr lang="en-AU" b="1" baseline="0" dirty="0"/>
              <a:t>Suggested Time: </a:t>
            </a:r>
            <a:r>
              <a:rPr lang="en-AU" b="1" baseline="0" dirty="0" smtClean="0"/>
              <a:t>1 </a:t>
            </a:r>
            <a:r>
              <a:rPr lang="en-AU" b="1" baseline="0" dirty="0"/>
              <a:t>minute</a:t>
            </a:r>
          </a:p>
          <a:p>
            <a:endParaRPr lang="en-AU" b="1" baseline="0" dirty="0"/>
          </a:p>
          <a:p>
            <a:r>
              <a:rPr lang="en-AU" b="0" u="sng" baseline="0" dirty="0"/>
              <a:t>Notes: </a:t>
            </a:r>
          </a:p>
          <a:p>
            <a:endParaRPr lang="en-AU" b="1" baseline="0" dirty="0"/>
          </a:p>
          <a:p>
            <a:pPr marL="171450" indent="-171450">
              <a:buFont typeface="Arial" panose="020B0604020202020204" pitchFamily="34" charset="0"/>
              <a:buChar char="•"/>
            </a:pPr>
            <a:r>
              <a:rPr lang="en-AU" dirty="0" smtClean="0"/>
              <a:t>This</a:t>
            </a:r>
            <a:r>
              <a:rPr lang="en-AU" baseline="0" dirty="0" smtClean="0"/>
              <a:t> divider slide is useful for orienting participants to the change from co-facilitator-led slides to case based learning.</a:t>
            </a:r>
          </a:p>
          <a:p>
            <a:pPr marL="171450" indent="-171450">
              <a:buFont typeface="Arial" panose="020B0604020202020204" pitchFamily="34" charset="0"/>
              <a:buChar char="•"/>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co-facilitator with intellectual disability is not involved in presenting the case studies. The Trainer’s guide and Easy Read co-facilitator guide gives details to understand this. The co-facilitator with intellectual disability can take a break during this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indent="-171450">
              <a:buFont typeface="Arial" panose="020B0604020202020204" pitchFamily="34" charset="0"/>
              <a:buChar char="•"/>
            </a:pPr>
            <a:r>
              <a:rPr lang="en-AU" baseline="0" dirty="0" smtClean="0"/>
              <a:t>In </a:t>
            </a:r>
            <a:r>
              <a:rPr lang="en-AU" baseline="0" dirty="0"/>
              <a:t>the </a:t>
            </a:r>
            <a:r>
              <a:rPr lang="en-AU" baseline="0" dirty="0" smtClean="0"/>
              <a:t>Trainer’s guide appendices are notes </a:t>
            </a:r>
            <a:r>
              <a:rPr lang="en-AU" baseline="0" dirty="0"/>
              <a:t>for each </a:t>
            </a:r>
            <a:r>
              <a:rPr lang="en-AU" baseline="0" dirty="0" smtClean="0"/>
              <a:t>case study. Within the slides, </a:t>
            </a:r>
            <a:r>
              <a:rPr lang="en-AU" baseline="0" dirty="0"/>
              <a:t>we have suggested suitable audiences for that </a:t>
            </a:r>
            <a:r>
              <a:rPr lang="en-AU" baseline="0" dirty="0" smtClean="0"/>
              <a:t>case study. Where </a:t>
            </a:r>
            <a:r>
              <a:rPr lang="en-AU" baseline="0" dirty="0"/>
              <a:t>the same case example is used for multiple audiences, the specific information given has been tailored to that audience.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smtClean="0"/>
              <a:t>You may wish to send the case descriptions to your participants ahead of the workshop. See the appendix to the Trainers guide, which includes this as a handout. </a:t>
            </a: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Breaking people into small groups (2 or 3) for the first case is likely to result in greater sharing than keeping them in larger groups. Break out rooms can be used if in a Webinar.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endParaRPr lang="en-AU" b="1"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If the co-facilitator with intellectual disability prefers to take a break during the case examples, thank them for their introduction to the topic and tell people that they will be back later, before they leave the room.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Encourage participants to </a:t>
            </a:r>
            <a:r>
              <a:rPr lang="en-AU" sz="1200" kern="1200" dirty="0" smtClean="0">
                <a:solidFill>
                  <a:schemeClr val="tx1"/>
                </a:solidFill>
                <a:effectLst/>
                <a:latin typeface="+mn-lt"/>
                <a:ea typeface="+mn-ea"/>
                <a:cs typeface="+mn-cs"/>
              </a:rPr>
              <a:t>contribute to the discussion, </a:t>
            </a:r>
            <a:r>
              <a:rPr lang="en-AU" sz="1200" kern="1200" dirty="0">
                <a:solidFill>
                  <a:schemeClr val="tx1"/>
                </a:solidFill>
                <a:effectLst/>
                <a:latin typeface="+mn-lt"/>
                <a:ea typeface="+mn-ea"/>
                <a:cs typeface="+mn-cs"/>
              </a:rPr>
              <a:t>emphasise there is no one correct </a:t>
            </a:r>
            <a:r>
              <a:rPr lang="en-AU" sz="1200" kern="1200" dirty="0" smtClean="0">
                <a:solidFill>
                  <a:schemeClr val="tx1"/>
                </a:solidFill>
                <a:effectLst/>
                <a:latin typeface="+mn-lt"/>
                <a:ea typeface="+mn-ea"/>
                <a:cs typeface="+mn-cs"/>
              </a:rPr>
              <a:t>answer in most instances.</a:t>
            </a:r>
            <a:r>
              <a:rPr lang="en-AU"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a:t>
            </a:r>
            <a:r>
              <a:rPr lang="en-AU" b="0" baseline="0" dirty="0" smtClean="0"/>
              <a:t>he </a:t>
            </a:r>
            <a:r>
              <a:rPr lang="en-AU" b="0" baseline="0" dirty="0"/>
              <a:t>point is to discuss the </a:t>
            </a:r>
            <a:r>
              <a:rPr lang="en-AU" b="0" i="1" baseline="0" dirty="0" smtClean="0"/>
              <a:t>types</a:t>
            </a:r>
            <a:r>
              <a:rPr lang="en-AU" b="0" baseline="0" dirty="0" smtClean="0"/>
              <a:t> </a:t>
            </a:r>
            <a:r>
              <a:rPr lang="en-AU" b="0" baseline="0" dirty="0"/>
              <a:t>of issues that can arise and what we can learn through reflecting on both positive aspects of the care provided and the challenges.</a:t>
            </a:r>
          </a:p>
          <a:p>
            <a:pPr marL="171450" indent="-171450">
              <a:buFont typeface="Arial" panose="020B0604020202020204" pitchFamily="34" charset="0"/>
              <a:buChar char="•"/>
            </a:pPr>
            <a:r>
              <a:rPr lang="en-AU" b="0" baseline="0" dirty="0" smtClean="0"/>
              <a:t>Many </a:t>
            </a:r>
            <a:r>
              <a:rPr lang="en-AU" b="0" baseline="0" dirty="0"/>
              <a:t>of the examples are conglomerates across several similar, real-life cases. </a:t>
            </a:r>
            <a:r>
              <a:rPr lang="en-AU" b="0" baseline="0" dirty="0" smtClean="0"/>
              <a:t>In all cases, identifying </a:t>
            </a:r>
            <a:r>
              <a:rPr lang="en-AU" b="0" baseline="0" dirty="0"/>
              <a:t>information has been changed. The photos are not of these specific people.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13</a:t>
            </a:fld>
            <a:endParaRPr lang="en-AU" dirty="0"/>
          </a:p>
        </p:txBody>
      </p:sp>
    </p:spTree>
    <p:extLst>
      <p:ext uri="{BB962C8B-B14F-4D97-AF65-F5344CB8AC3E}">
        <p14:creationId xmlns:p14="http://schemas.microsoft.com/office/powerpoint/2010/main" val="289918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S110P </a:t>
            </a:r>
            <a:r>
              <a:rPr lang="en-AU" sz="1200" b="1" kern="1200" dirty="0">
                <a:solidFill>
                  <a:schemeClr val="tx1"/>
                </a:solidFill>
                <a:effectLst/>
                <a:latin typeface="+mn-lt"/>
                <a:ea typeface="+mn-ea"/>
                <a:cs typeface="+mn-cs"/>
              </a:rPr>
              <a:t> Joe - Pharmacists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1.5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Read the case study </a:t>
            </a:r>
            <a:r>
              <a:rPr lang="en-AU" i="0" baseline="0" dirty="0" smtClean="0"/>
              <a:t>as it is written.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See the appendix to the Training guide for detailed information about this case and the clinical and practical points it highlights, including appropriate reasonable adjustments. </a:t>
            </a:r>
            <a:endParaRPr lang="en-AU" dirty="0">
              <a:cs typeface="Calibri"/>
            </a:endParaRPr>
          </a:p>
          <a:p>
            <a:pPr marL="171450" indent="-171450">
              <a:buFont typeface="Arial" panose="020B0604020202020204" pitchFamily="34" charset="0"/>
              <a:buChar char="•"/>
            </a:pPr>
            <a:r>
              <a:rPr lang="en-AU" dirty="0"/>
              <a:t>Sodium</a:t>
            </a:r>
            <a:r>
              <a:rPr lang="en-AU" baseline="0" dirty="0"/>
              <a:t> valproate is commonly used to treat epilepsy and also bipolar disorder. It can disrupt metabolism</a:t>
            </a:r>
            <a:r>
              <a:rPr lang="en-AU" dirty="0"/>
              <a:t>.</a:t>
            </a:r>
            <a:endParaRPr lang="en-AU" dirty="0">
              <a:cs typeface="Calibri"/>
            </a:endParaRPr>
          </a:p>
          <a:p>
            <a:pPr marL="171450" indent="-171450">
              <a:buFont typeface="Arial" panose="020B0604020202020204" pitchFamily="34" charset="0"/>
              <a:buChar char="•"/>
              <a:defRPr/>
            </a:pPr>
            <a:r>
              <a:rPr lang="en-AU" i="0" baseline="0" dirty="0"/>
              <a:t>Benzodiazepines commonly cause constipation but also can cause vagueness and balance issues</a:t>
            </a:r>
            <a:r>
              <a:rPr lang="en-AU" dirty="0"/>
              <a:t>.</a:t>
            </a:r>
            <a:endParaRPr lang="en-AU" dirty="0">
              <a:cs typeface="Calibri"/>
            </a:endParaRPr>
          </a:p>
          <a:p>
            <a:pPr marL="171450" indent="-171450">
              <a:buFont typeface="Arial" panose="020B0604020202020204" pitchFamily="34" charset="0"/>
              <a:buChar char="•"/>
            </a:pPr>
            <a:r>
              <a:rPr lang="en-AU" i="0" baseline="0" dirty="0"/>
              <a:t>People with intellectual disability being unsure of time frames is a common practical challenge that health professionals may face.</a:t>
            </a:r>
            <a:r>
              <a:rPr lang="en-AU" dirty="0"/>
              <a:t> </a:t>
            </a:r>
            <a:endParaRPr lang="en-AU" i="0" baseline="0" dirty="0"/>
          </a:p>
          <a:p>
            <a:endParaRPr lang="en-AU" i="1" dirty="0">
              <a:cs typeface="Calibri" panose="020F0502020204030204"/>
            </a:endParaRPr>
          </a:p>
          <a:p>
            <a:pPr marL="0" indent="0">
              <a:buFont typeface="Arial" panose="020B0604020202020204" pitchFamily="34" charset="0"/>
              <a:buNone/>
            </a:pPr>
            <a:r>
              <a:rPr lang="en-AU" b="1" i="0" baseline="0" dirty="0" smtClean="0"/>
              <a:t>Suggested script:</a:t>
            </a:r>
            <a:endParaRPr lang="en-AU" b="1" dirty="0" smtClean="0">
              <a:cs typeface="Calibri"/>
            </a:endParaRPr>
          </a:p>
          <a:p>
            <a:endParaRPr lang="en-AU" i="1" baseline="0" dirty="0"/>
          </a:p>
          <a:p>
            <a:r>
              <a:rPr lang="en-AU" i="1" baseline="0" dirty="0"/>
              <a:t>Joe is man in his late 50’s who lives alone in a </a:t>
            </a:r>
            <a:r>
              <a:rPr lang="en-AU" i="1" dirty="0"/>
              <a:t>public</a:t>
            </a:r>
            <a:r>
              <a:rPr lang="en-AU" i="1" baseline="0" dirty="0"/>
              <a:t> housing unit. He has a mild intellectual disability. He communicates through speech and can read some simple text. Joe has never mentioned having </a:t>
            </a:r>
            <a:r>
              <a:rPr lang="en-AU" i="1" dirty="0"/>
              <a:t>a </a:t>
            </a:r>
            <a:r>
              <a:rPr lang="en-AU" i="1" baseline="0" dirty="0"/>
              <a:t>family or supports. He has always attended the </a:t>
            </a:r>
            <a:r>
              <a:rPr lang="en-AU" i="1" baseline="0" dirty="0" smtClean="0"/>
              <a:t>local pharmacy </a:t>
            </a:r>
            <a:r>
              <a:rPr lang="en-AU" i="1" baseline="0" dirty="0"/>
              <a:t>alone.</a:t>
            </a:r>
            <a:endParaRPr lang="en-AU" i="1" dirty="0">
              <a:cs typeface="Calibri"/>
            </a:endParaRPr>
          </a:p>
          <a:p>
            <a:endParaRPr lang="en-AU" i="1" baseline="0" dirty="0"/>
          </a:p>
          <a:p>
            <a:r>
              <a:rPr lang="en-AU" i="1" baseline="0" dirty="0"/>
              <a:t>Joe has epilepsy for which he takes 900 mg sodium valproate daily in 2 doses. The dose has remained the same for at least the past 10 years.</a:t>
            </a:r>
            <a:endParaRPr lang="en-AU" i="1" dirty="0">
              <a:cs typeface="Calibri"/>
            </a:endParaRPr>
          </a:p>
          <a:p>
            <a:endParaRPr lang="en-AU" i="1" baseline="0" dirty="0"/>
          </a:p>
          <a:p>
            <a:r>
              <a:rPr lang="en-AU" i="1" baseline="0" dirty="0"/>
              <a:t>3 weeks ago</a:t>
            </a:r>
            <a:r>
              <a:rPr lang="en-AU" i="1" dirty="0"/>
              <a:t>,</a:t>
            </a:r>
            <a:r>
              <a:rPr lang="en-AU" i="1" baseline="0" dirty="0"/>
              <a:t> his GP prescribed 2 mg diazepam at night. Joe </a:t>
            </a:r>
            <a:r>
              <a:rPr lang="en-AU" i="1" baseline="0" dirty="0" smtClean="0"/>
              <a:t>says </a:t>
            </a:r>
            <a:r>
              <a:rPr lang="en-AU" i="1" baseline="0" dirty="0"/>
              <a:t>this was for an injury. There are 3 repeats on this script.</a:t>
            </a:r>
            <a:r>
              <a:rPr lang="en-AU" i="1" dirty="0"/>
              <a:t> </a:t>
            </a:r>
            <a:endParaRPr lang="en-AU" i="1" dirty="0">
              <a:cs typeface="Calibri"/>
            </a:endParaRPr>
          </a:p>
          <a:p>
            <a:endParaRPr lang="en-AU" i="1" baseline="0" dirty="0"/>
          </a:p>
          <a:p>
            <a:r>
              <a:rPr lang="en-AU" i="1" baseline="0" dirty="0"/>
              <a:t>When questioned, Joe reports </a:t>
            </a:r>
            <a:r>
              <a:rPr lang="en-AU" i="1" dirty="0"/>
              <a:t>that </a:t>
            </a:r>
            <a:r>
              <a:rPr lang="en-AU" i="1" baseline="0" dirty="0"/>
              <a:t>the diazepam helps him sleep. His sleep was compromised recently due to shoulder pain which remained after a fall. It’s unclear from his report whether he fell or slipped. He can’t recall when the injury occurred. He does know that he tried a cream first but it did not help. He does not know what the cream was called. He already owned it before the injury, having used it for an injury some years ago. He reports the tube has now run out.</a:t>
            </a:r>
            <a:r>
              <a:rPr lang="en-AU" i="1" dirty="0"/>
              <a:t> </a:t>
            </a:r>
            <a:endParaRPr lang="en-AU" i="1" dirty="0">
              <a:cs typeface="Calibri"/>
            </a:endParaRPr>
          </a:p>
          <a:p>
            <a:endParaRPr lang="en-AU" i="1" baseline="0" dirty="0"/>
          </a:p>
          <a:p>
            <a:pPr>
              <a:defRPr/>
            </a:pPr>
            <a:r>
              <a:rPr lang="en-AU" i="1" baseline="0" dirty="0"/>
              <a:t>Today Joe is at </a:t>
            </a:r>
            <a:r>
              <a:rPr lang="en-AU" i="1" baseline="0" dirty="0" smtClean="0"/>
              <a:t>the </a:t>
            </a:r>
            <a:r>
              <a:rPr lang="en-AU" i="1" baseline="0" dirty="0"/>
              <a:t>local </a:t>
            </a:r>
            <a:r>
              <a:rPr lang="en-AU" i="1" baseline="0" dirty="0" smtClean="0"/>
              <a:t>pharmacy, </a:t>
            </a:r>
            <a:r>
              <a:rPr lang="en-AU" i="1" baseline="0" dirty="0"/>
              <a:t>asking for a repeat of the sodium valproate. The script is on file. He also asks if he can get another box </a:t>
            </a:r>
            <a:r>
              <a:rPr lang="en-AU" i="1" dirty="0"/>
              <a:t>of </a:t>
            </a:r>
            <a:r>
              <a:rPr lang="en-AU" i="1" baseline="0" dirty="0"/>
              <a:t>diazepam while he’s here</a:t>
            </a:r>
            <a:r>
              <a:rPr lang="en-AU" i="1" dirty="0"/>
              <a:t>, </a:t>
            </a:r>
            <a:r>
              <a:rPr lang="en-AU" i="1" baseline="0" dirty="0"/>
              <a:t>he is not sure how many pills are left. It’s not due to be refilled </a:t>
            </a:r>
            <a:r>
              <a:rPr lang="en-AU" i="1" dirty="0"/>
              <a:t>for </a:t>
            </a:r>
            <a:r>
              <a:rPr lang="en-AU" i="1" baseline="0" dirty="0"/>
              <a:t>another week.</a:t>
            </a:r>
            <a:r>
              <a:rPr lang="en-AU" i="1" dirty="0"/>
              <a:t> </a:t>
            </a:r>
            <a:endParaRPr lang="en-AU"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baseline="0" dirty="0"/>
          </a:p>
          <a:p>
            <a:r>
              <a:rPr lang="en-AU" i="1" baseline="0" dirty="0"/>
              <a:t>Joe also asks if you can recommend a product to help with constipation. When asked</a:t>
            </a:r>
            <a:r>
              <a:rPr lang="en-AU" i="1" dirty="0"/>
              <a:t>,</a:t>
            </a:r>
            <a:r>
              <a:rPr lang="en-AU" i="1" baseline="0" dirty="0"/>
              <a:t> he says he has been feeling blocked up for a while but he is not sure how long.</a:t>
            </a:r>
            <a:r>
              <a:rPr lang="en-AU" i="1" dirty="0"/>
              <a:t> </a:t>
            </a:r>
            <a:endParaRPr lang="en-AU" i="1" dirty="0">
              <a:cs typeface="Calibri"/>
            </a:endParaRPr>
          </a:p>
          <a:p>
            <a:endParaRPr lang="en-AU" i="1" baseline="0" dirty="0"/>
          </a:p>
          <a:p>
            <a:r>
              <a:rPr lang="en-AU" i="1" baseline="0" dirty="0"/>
              <a:t>You note that Joe is holding on to the counter and appears generally slower than typical for him.</a:t>
            </a:r>
            <a:r>
              <a:rPr lang="en-AU" i="1" dirty="0"/>
              <a:t> </a:t>
            </a:r>
            <a:endParaRPr lang="en-AU" i="1" dirty="0">
              <a:cs typeface="Calibri"/>
            </a:endParaRPr>
          </a:p>
          <a:p>
            <a:endParaRPr lang="en-AU" i="1" baseline="0" dirty="0"/>
          </a:p>
          <a:p>
            <a:r>
              <a:rPr lang="en-AU" i="1" baseline="0" dirty="0"/>
              <a:t>When asked, Joe can’t remember the last time he went to the doctor. He thinks he has not been since the script for diazepam was issued (4 weeks ago).</a:t>
            </a:r>
            <a:r>
              <a:rPr lang="en-AU" i="1" dirty="0"/>
              <a:t> </a:t>
            </a:r>
            <a:endParaRPr lang="en-AU" i="1" dirty="0">
              <a:cs typeface="Calibri"/>
            </a:endParaRPr>
          </a:p>
          <a:p>
            <a:endParaRPr lang="en-AU" i="1" baseline="0" dirty="0"/>
          </a:p>
          <a:p>
            <a:endParaRPr lang="en-AU" i="1" baseline="0" dirty="0"/>
          </a:p>
          <a:p>
            <a:endParaRPr lang="en-AU" i="1" baseline="0" dirty="0"/>
          </a:p>
          <a:p>
            <a:endParaRPr lang="en-AU" i="1" baseline="0" dirty="0"/>
          </a:p>
          <a:p>
            <a:endParaRPr lang="en-AU" i="1" baseline="0" dirty="0"/>
          </a:p>
          <a:p>
            <a:endParaRPr lang="en-AU" i="1" baseline="0" dirty="0"/>
          </a:p>
          <a:p>
            <a:endParaRPr lang="en-AU" i="1"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14</a:t>
            </a:fld>
            <a:endParaRPr lang="en-AU" dirty="0"/>
          </a:p>
        </p:txBody>
      </p:sp>
    </p:spTree>
    <p:extLst>
      <p:ext uri="{BB962C8B-B14F-4D97-AF65-F5344CB8AC3E}">
        <p14:creationId xmlns:p14="http://schemas.microsoft.com/office/powerpoint/2010/main" val="288357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S111P </a:t>
            </a:r>
            <a:r>
              <a:rPr lang="en-AU" sz="1200" b="1" kern="1200" dirty="0">
                <a:solidFill>
                  <a:schemeClr val="tx1"/>
                </a:solidFill>
                <a:effectLst/>
                <a:latin typeface="+mn-lt"/>
                <a:ea typeface="+mn-ea"/>
                <a:cs typeface="+mn-cs"/>
              </a:rPr>
              <a:t> Joe – Pharmacists – Your turn</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10-12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b="0" baseline="0" dirty="0"/>
              <a:t>Give people around 6-8 minutes to discuss in small groups (2 – 4 people) with a 1 minute warning of when you will end the groups.</a:t>
            </a:r>
            <a:r>
              <a:rPr lang="en-AU" dirty="0"/>
              <a:t> </a:t>
            </a:r>
            <a:endParaRPr lang="en-AU" b="0" baseline="0" dirty="0"/>
          </a:p>
          <a:p>
            <a:pPr marL="171450" indent="-171450">
              <a:buFont typeface="Arial" panose="020B0604020202020204" pitchFamily="34" charset="0"/>
              <a:buChar char="•"/>
            </a:pPr>
            <a:endParaRPr lang="en-AU" dirty="0">
              <a:cs typeface="Calibri" panose="020F0502020204030204"/>
            </a:endParaRPr>
          </a:p>
          <a:p>
            <a:pPr marL="171450" indent="-171450">
              <a:buFont typeface="Arial" panose="020B0604020202020204" pitchFamily="34" charset="0"/>
              <a:buChar char="•"/>
            </a:pPr>
            <a:r>
              <a:rPr lang="en-AU" b="0" baseline="0" dirty="0"/>
              <a:t>Then ask the groups to share some of the insights they shared. (4 minutes</a:t>
            </a:r>
            <a:r>
              <a:rPr lang="en-AU" dirty="0"/>
              <a:t>).</a:t>
            </a:r>
            <a:endParaRPr lang="en-AU"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indent="-171450">
              <a:buFont typeface="Arial" panose="020B0604020202020204" pitchFamily="34" charset="0"/>
              <a:buChar char="•"/>
              <a:defRPr/>
            </a:pPr>
            <a:r>
              <a:rPr lang="en-AU" b="0" baseline="0" dirty="0"/>
              <a:t>The next slide is about communication and reasonable adjustments. If groups raise these topics in response here, encourage it and simply summarise additional points in the next slide.</a:t>
            </a:r>
            <a:r>
              <a:rPr lang="en-AU" dirty="0"/>
              <a:t> </a:t>
            </a:r>
            <a:endParaRPr lang="en-AU" dirty="0">
              <a:cs typeface="Calibri"/>
            </a:endParaRPr>
          </a:p>
          <a:p>
            <a:pPr marL="0" indent="0">
              <a:buFont typeface="Arial" panose="020B0604020202020204" pitchFamily="34" charset="0"/>
              <a:buNone/>
            </a:pPr>
            <a:endParaRPr lang="en-AU" i="0" baseline="0" dirty="0"/>
          </a:p>
          <a:p>
            <a:pPr marL="0" indent="0">
              <a:buFont typeface="Arial" panose="020B0604020202020204" pitchFamily="34" charset="0"/>
              <a:buNone/>
            </a:pPr>
            <a:endParaRPr lang="en-AU" i="0" baseline="0" dirty="0"/>
          </a:p>
          <a:p>
            <a:r>
              <a:rPr lang="en-AU" sz="1200" b="1" kern="1200" dirty="0" smtClean="0">
                <a:solidFill>
                  <a:schemeClr val="tx1"/>
                </a:solidFill>
                <a:effectLst/>
                <a:latin typeface="+mn-lt"/>
                <a:ea typeface="+mn-ea"/>
                <a:cs typeface="+mn-cs"/>
              </a:rPr>
              <a:t>Key points:</a:t>
            </a:r>
          </a:p>
          <a:p>
            <a:endParaRPr lang="en-AU"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Need to send Joe back to his doctor and also communicate your concerns with the doctor</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Adjustments</a:t>
            </a:r>
            <a:r>
              <a:rPr lang="en-AU" sz="1200" kern="1200" baseline="0" dirty="0" smtClean="0">
                <a:solidFill>
                  <a:schemeClr val="tx1"/>
                </a:solidFill>
                <a:effectLst/>
                <a:latin typeface="+mn-lt"/>
                <a:ea typeface="+mn-ea"/>
                <a:cs typeface="+mn-cs"/>
              </a:rPr>
              <a:t> to communication are important</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AU" i="1" dirty="0" smtClean="0">
              <a:cs typeface="Calibri" panose="020F0502020204030204"/>
            </a:endParaRPr>
          </a:p>
          <a:p>
            <a:endParaRPr lang="en-AU" i="1" baseline="0" dirty="0"/>
          </a:p>
          <a:p>
            <a:endParaRPr lang="en-AU" i="1"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endParaRPr lang="en-AU" b="1" i="0" baseline="0" dirty="0"/>
          </a:p>
          <a:p>
            <a:r>
              <a:rPr lang="en-AU" i="0" baseline="0" dirty="0"/>
              <a:t>Ask people to get into small groups (2 – 4 people) to discuss their initial thoughts – by this we mean clinical impressions. What are some of the things that might be going on for Joe? Are there any risks from his medications?</a:t>
            </a:r>
            <a:endParaRPr lang="en-AU" i="0" dirty="0">
              <a:cs typeface="Calibri"/>
            </a:endParaRPr>
          </a:p>
          <a:p>
            <a:endParaRPr lang="en-AU" i="0" baseline="0" dirty="0"/>
          </a:p>
          <a:p>
            <a:r>
              <a:rPr lang="en-AU" i="0" baseline="0" dirty="0"/>
              <a:t>What other information do you need at this stage? How are you going to get it? What would you communicate with Joe? How would you do that?</a:t>
            </a:r>
            <a:endParaRPr lang="en-AU" i="0" dirty="0">
              <a:cs typeface="Calibri"/>
            </a:endParaRPr>
          </a:p>
          <a:p>
            <a:r>
              <a:rPr lang="en-AU" i="1" dirty="0"/>
              <a:t> </a:t>
            </a:r>
            <a:endParaRPr lang="en-AU" dirty="0"/>
          </a:p>
          <a:p>
            <a:endParaRPr lang="en-AU" i="1" baseline="0" dirty="0"/>
          </a:p>
          <a:p>
            <a:r>
              <a:rPr lang="en-AU" b="0" u="sng" dirty="0"/>
              <a:t>Answers to emphasise include the following:</a:t>
            </a:r>
            <a:endParaRPr lang="en-AU" b="0" u="sng" dirty="0">
              <a:cs typeface="Calibri"/>
            </a:endParaRPr>
          </a:p>
          <a:p>
            <a:endParaRPr lang="en-AU" i="0" baseline="0" dirty="0"/>
          </a:p>
          <a:p>
            <a:r>
              <a:rPr lang="en-AU" i="0" u="sng" baseline="0" dirty="0"/>
              <a:t>Clinical impressions and risks:</a:t>
            </a:r>
            <a:endParaRPr lang="en-AU" i="0" u="sng" dirty="0">
              <a:cs typeface="Calibri"/>
            </a:endParaRPr>
          </a:p>
          <a:p>
            <a:endParaRPr lang="en-AU" i="0" baseline="0" dirty="0"/>
          </a:p>
          <a:p>
            <a:pPr marL="171450" indent="-171450">
              <a:buFont typeface="Arial" panose="020B0604020202020204" pitchFamily="34" charset="0"/>
              <a:buChar char="•"/>
            </a:pPr>
            <a:r>
              <a:rPr lang="en-AU" i="0" baseline="0" dirty="0"/>
              <a:t>Why do you think he is constipated?</a:t>
            </a:r>
            <a:endParaRPr lang="en-AU" i="0" dirty="0">
              <a:cs typeface="Calibri"/>
            </a:endParaRPr>
          </a:p>
          <a:p>
            <a:pPr marL="628650" lvl="1" indent="-171450">
              <a:buFont typeface="Courier New" panose="02070309020205020404" pitchFamily="49" charset="0"/>
              <a:buChar char="o"/>
            </a:pPr>
            <a:r>
              <a:rPr lang="en-AU" i="0" baseline="0" dirty="0"/>
              <a:t>Injury = reduced exercise. You could ask him what part of his body he injured. Has it affected his walking? Activity levels?</a:t>
            </a:r>
            <a:endParaRPr lang="en-AU" i="0" dirty="0">
              <a:cs typeface="Calibri"/>
            </a:endParaRPr>
          </a:p>
          <a:p>
            <a:pPr marL="628650" lvl="1" indent="-171450">
              <a:buFont typeface="Courier New" panose="02070309020205020404" pitchFamily="49" charset="0"/>
              <a:buChar char="o"/>
            </a:pPr>
            <a:r>
              <a:rPr lang="en-AU" i="0" baseline="0" dirty="0"/>
              <a:t>Could be a side-effect of medications:</a:t>
            </a:r>
            <a:endParaRPr lang="en-AU" i="0" dirty="0">
              <a:cs typeface="Calibri"/>
            </a:endParaRPr>
          </a:p>
          <a:p>
            <a:pPr marL="1085850" lvl="2" indent="-171450">
              <a:buFontTx/>
              <a:buChar char="-"/>
            </a:pPr>
            <a:r>
              <a:rPr lang="en-AU" i="0" baseline="0" dirty="0"/>
              <a:t>Benzodiazepines = increase risk of constipation</a:t>
            </a:r>
            <a:r>
              <a:rPr lang="en-AU" i="0" dirty="0"/>
              <a:t>.</a:t>
            </a:r>
            <a:endParaRPr lang="en-AU" i="0" dirty="0">
              <a:cs typeface="Calibri"/>
            </a:endParaRPr>
          </a:p>
          <a:p>
            <a:pPr marL="1085850" lvl="2" indent="-171450">
              <a:buFontTx/>
              <a:buChar char="-"/>
            </a:pPr>
            <a:r>
              <a:rPr lang="en-AU" i="0" baseline="0" dirty="0"/>
              <a:t>Could also reflect metabolism changes, which could be due to sodium valproate. They could also reflect age-related changes in pharmacokinetics. Even in their late 50’s, a person with intellectual disability may experience frailty.</a:t>
            </a:r>
            <a:r>
              <a:rPr lang="en-AU" i="0" dirty="0"/>
              <a:t> </a:t>
            </a:r>
            <a:endParaRPr lang="en-AU" i="0" dirty="0">
              <a:cs typeface="Calibri"/>
            </a:endParaRPr>
          </a:p>
          <a:p>
            <a:pPr marL="0" indent="0">
              <a:buFontTx/>
              <a:buNone/>
            </a:pPr>
            <a:endParaRPr lang="en-AU" i="0" baseline="0" dirty="0"/>
          </a:p>
          <a:p>
            <a:pPr marL="171450" indent="-171450">
              <a:buFont typeface="Arial" panose="020B0604020202020204" pitchFamily="34" charset="0"/>
              <a:buChar char="•"/>
            </a:pPr>
            <a:r>
              <a:rPr lang="en-AU" i="0" baseline="0" dirty="0"/>
              <a:t>The fall itself could also be a sign of medication problems</a:t>
            </a:r>
            <a:r>
              <a:rPr lang="en-AU" i="0" dirty="0"/>
              <a:t>.</a:t>
            </a:r>
            <a:endParaRPr lang="en-AU" i="0" dirty="0">
              <a:cs typeface="Calibri"/>
            </a:endParaRPr>
          </a:p>
          <a:p>
            <a:pPr marL="628650" lvl="1" indent="-171450">
              <a:buFont typeface="Courier New" panose="02070309020205020404" pitchFamily="49" charset="0"/>
              <a:buChar char="o"/>
            </a:pPr>
            <a:r>
              <a:rPr lang="en-AU" i="0" baseline="0" dirty="0"/>
              <a:t>Seizure is possible</a:t>
            </a:r>
            <a:r>
              <a:rPr lang="en-AU" i="0" dirty="0"/>
              <a:t>.</a:t>
            </a:r>
            <a:endParaRPr lang="en-AU" i="0" dirty="0">
              <a:cs typeface="Calibri"/>
            </a:endParaRPr>
          </a:p>
          <a:p>
            <a:pPr marL="628650" lvl="1" indent="-171450">
              <a:buFont typeface="Courier New" panose="02070309020205020404" pitchFamily="49" charset="0"/>
              <a:buChar char="o"/>
            </a:pPr>
            <a:r>
              <a:rPr lang="en-AU" i="0" baseline="0" dirty="0"/>
              <a:t>There is some data on an increased falls risk from sodium valproate - though it’s not as high as for other anti-epileptics</a:t>
            </a:r>
            <a:endParaRPr lang="en-AU" i="0" dirty="0">
              <a:cs typeface="Calibri"/>
            </a:endParaRPr>
          </a:p>
          <a:p>
            <a:pPr marL="628650" lvl="1" indent="-171450">
              <a:buFont typeface="Courier New" panose="02070309020205020404" pitchFamily="49" charset="0"/>
              <a:buChar char="o"/>
            </a:pPr>
            <a:r>
              <a:rPr lang="en-AU" i="0" baseline="0" dirty="0"/>
              <a:t>The addition of diazepam is a further risk for falls AND his slowness and holding the counter gives a strong indication that this needs review</a:t>
            </a:r>
            <a:r>
              <a:rPr lang="en-AU" i="0" dirty="0"/>
              <a:t>.</a:t>
            </a:r>
            <a:endParaRPr lang="en-AU" i="0" dirty="0">
              <a:cs typeface="Calibri"/>
            </a:endParaRPr>
          </a:p>
          <a:p>
            <a:pPr marL="628650" lvl="1" indent="-171450">
              <a:buFont typeface="Courier New" panose="02070309020205020404" pitchFamily="49" charset="0"/>
              <a:buChar char="o"/>
            </a:pPr>
            <a:r>
              <a:rPr lang="en-AU" i="0" baseline="0" dirty="0"/>
              <a:t>It’s also possible he just plain slipped.</a:t>
            </a:r>
            <a:r>
              <a:rPr lang="en-AU" i="0" dirty="0"/>
              <a:t> </a:t>
            </a:r>
            <a:endParaRPr lang="en-AU" i="0" dirty="0">
              <a:cs typeface="Calibri"/>
            </a:endParaRPr>
          </a:p>
          <a:p>
            <a:endParaRPr lang="en-AU" i="0" u="sng" baseline="0" dirty="0"/>
          </a:p>
          <a:p>
            <a:r>
              <a:rPr lang="en-AU" i="0" u="sng" baseline="0" dirty="0"/>
              <a:t>Other information to gather:</a:t>
            </a:r>
            <a:endParaRPr lang="en-AU" i="0" u="sng" dirty="0">
              <a:cs typeface="Calibri"/>
            </a:endParaRPr>
          </a:p>
          <a:p>
            <a:endParaRPr lang="en-AU" i="0" baseline="0" dirty="0"/>
          </a:p>
          <a:p>
            <a:pPr marL="171450" indent="-171450">
              <a:buFont typeface="Arial" panose="020B0604020202020204" pitchFamily="34" charset="0"/>
              <a:buChar char="•"/>
            </a:pPr>
            <a:r>
              <a:rPr lang="en-AU" i="0" baseline="0" dirty="0"/>
              <a:t>You might want to check his blood pressure</a:t>
            </a:r>
            <a:r>
              <a:rPr lang="en-AU" i="0" dirty="0"/>
              <a:t>.</a:t>
            </a:r>
            <a:endParaRPr lang="en-AU" i="0" dirty="0">
              <a:cs typeface="Calibri"/>
            </a:endParaRPr>
          </a:p>
          <a:p>
            <a:pPr marL="171450" indent="-171450">
              <a:buFont typeface="Arial" panose="020B0604020202020204" pitchFamily="34" charset="0"/>
              <a:buChar char="•"/>
            </a:pPr>
            <a:r>
              <a:rPr lang="en-AU" i="0" baseline="0" dirty="0"/>
              <a:t>Can you be confident that Joe is reliable in taking his meds on time?</a:t>
            </a:r>
            <a:r>
              <a:rPr lang="en-AU" i="0" dirty="0"/>
              <a:t> </a:t>
            </a:r>
            <a:endParaRPr lang="en-AU" i="0" dirty="0">
              <a:cs typeface="Calibri"/>
            </a:endParaRPr>
          </a:p>
          <a:p>
            <a:pPr marL="628650" lvl="1" indent="-171450">
              <a:buFont typeface="Courier New" panose="02070309020205020404" pitchFamily="49" charset="0"/>
              <a:buChar char="o"/>
            </a:pPr>
            <a:r>
              <a:rPr lang="en-AU" i="0" baseline="0" dirty="0"/>
              <a:t>A benzodiazepine could change this considerably</a:t>
            </a:r>
            <a:endParaRPr lang="en-AU" i="0" dirty="0">
              <a:cs typeface="Calibri"/>
            </a:endParaRPr>
          </a:p>
          <a:p>
            <a:pPr marL="628650" lvl="1" indent="-171450">
              <a:buFont typeface="Courier New" panose="02070309020205020404" pitchFamily="49" charset="0"/>
              <a:buChar char="o"/>
            </a:pPr>
            <a:r>
              <a:rPr lang="en-AU" i="0" baseline="0" dirty="0"/>
              <a:t>Ask Joe if his Epilim pills have ran out yet (and when)? Check the date of the last time he filled the script and the number dispensed</a:t>
            </a:r>
            <a:r>
              <a:rPr lang="en-AU" i="0" dirty="0"/>
              <a:t>.</a:t>
            </a:r>
            <a:endParaRPr lang="en-AU" i="0" dirty="0">
              <a:cs typeface="Calibri"/>
            </a:endParaRPr>
          </a:p>
          <a:p>
            <a:pPr marL="628650" lvl="1" indent="-171450">
              <a:buFont typeface="Courier New" panose="02070309020205020404" pitchFamily="49" charset="0"/>
              <a:buChar char="o"/>
            </a:pPr>
            <a:r>
              <a:rPr lang="en-AU" i="0" baseline="0" dirty="0"/>
              <a:t>What would you do if the dates on the script suggest Joe has not been reliable in taking the Epilim? (Discuss it with him, give him a Webster pack &amp; reminder app, ensure the GP knows if pills seem to be skipped</a:t>
            </a:r>
            <a:r>
              <a:rPr lang="en-AU" i="0" dirty="0"/>
              <a:t>).</a:t>
            </a:r>
            <a:endParaRPr lang="en-AU" i="0" dirty="0">
              <a:cs typeface="Calibri"/>
            </a:endParaRPr>
          </a:p>
          <a:p>
            <a:pPr marL="171450" indent="-171450">
              <a:buFont typeface="Arial" panose="020B0604020202020204" pitchFamily="34" charset="0"/>
              <a:buChar char="•"/>
            </a:pPr>
            <a:r>
              <a:rPr lang="en-AU" i="0" baseline="0" dirty="0"/>
              <a:t>Ask Joe if he knows when or how he is to stop the diazepam? Does he plan to see his doctor for a review?</a:t>
            </a:r>
            <a:r>
              <a:rPr lang="en-AU" i="0" dirty="0"/>
              <a:t> </a:t>
            </a:r>
            <a:endParaRPr lang="en-AU" i="0" dirty="0">
              <a:cs typeface="Calibri" panose="020F0502020204030204"/>
            </a:endParaRPr>
          </a:p>
          <a:p>
            <a:pPr marL="171450" indent="-171450">
              <a:buFont typeface="Arial" panose="020B0604020202020204" pitchFamily="34" charset="0"/>
              <a:buChar char="•"/>
            </a:pPr>
            <a:r>
              <a:rPr lang="en-AU" i="0" baseline="0" dirty="0"/>
              <a:t>Ask him how he has been feeling lately? Has he noted any changes? Dizziness? Tiredness?</a:t>
            </a:r>
            <a:r>
              <a:rPr lang="en-AU" i="0" dirty="0"/>
              <a:t> </a:t>
            </a:r>
            <a:endParaRPr lang="en-AU" i="0" dirty="0">
              <a:cs typeface="Calibri"/>
            </a:endParaRPr>
          </a:p>
          <a:p>
            <a:pPr marL="628650" lvl="1" indent="-171450">
              <a:buFontTx/>
              <a:buChar char="-"/>
            </a:pPr>
            <a:endParaRPr lang="en-AU" i="0" baseline="0" dirty="0"/>
          </a:p>
          <a:p>
            <a:pPr marL="628650" lvl="1" indent="-171450">
              <a:buFontTx/>
              <a:buChar char="-"/>
            </a:pPr>
            <a:endParaRPr lang="en-AU" i="0" baseline="0" dirty="0"/>
          </a:p>
          <a:p>
            <a:pPr marL="0" indent="0">
              <a:buFontTx/>
              <a:buNone/>
            </a:pPr>
            <a:r>
              <a:rPr lang="en-AU" i="0" baseline="0" dirty="0"/>
              <a:t>What to tell Joe:</a:t>
            </a:r>
            <a:endParaRPr lang="en-AU" i="0" dirty="0">
              <a:cs typeface="Calibri"/>
            </a:endParaRPr>
          </a:p>
          <a:p>
            <a:pPr marL="628650" lvl="1" indent="-171450">
              <a:buFont typeface="Arial" panose="020B0604020202020204" pitchFamily="34" charset="0"/>
              <a:buChar char="•"/>
              <a:defRPr/>
            </a:pPr>
            <a:r>
              <a:rPr lang="en-AU" i="0" baseline="0" dirty="0"/>
              <a:t>It might be that his constipation is due to his medicine.</a:t>
            </a:r>
            <a:r>
              <a:rPr lang="en-AU" i="0" dirty="0"/>
              <a:t> </a:t>
            </a:r>
            <a:endParaRPr lang="en-AU" i="0" dirty="0">
              <a:cs typeface="Calibri"/>
            </a:endParaRPr>
          </a:p>
          <a:p>
            <a:pPr marL="628650" lvl="1" indent="-171450">
              <a:buFont typeface="Arial" panose="020B0604020202020204" pitchFamily="34" charset="0"/>
              <a:buChar char="•"/>
              <a:defRPr/>
            </a:pPr>
            <a:r>
              <a:rPr lang="en-AU" i="0" baseline="0" dirty="0"/>
              <a:t>He needs to see his doctor to review the need for diazepam and to talk about how and when to stop.</a:t>
            </a:r>
            <a:r>
              <a:rPr lang="en-AU" i="0" dirty="0"/>
              <a:t> </a:t>
            </a:r>
            <a:endParaRPr lang="en-AU" i="0" dirty="0">
              <a:cs typeface="Calibri"/>
            </a:endParaRPr>
          </a:p>
          <a:p>
            <a:pPr marL="628650" lvl="1" indent="-171450">
              <a:buFont typeface="Arial" panose="020B0604020202020204" pitchFamily="34" charset="0"/>
              <a:buChar char="•"/>
            </a:pPr>
            <a:r>
              <a:rPr lang="en-AU" i="0" baseline="0" dirty="0"/>
              <a:t>He can bring old medications and creams in to check with you if they are still OK to use for a problem he is having. He can also take them to his doctor.</a:t>
            </a:r>
            <a:r>
              <a:rPr lang="en-AU" i="0" dirty="0"/>
              <a:t> </a:t>
            </a:r>
            <a:endParaRPr lang="en-AU" i="0" dirty="0">
              <a:cs typeface="Calibri"/>
            </a:endParaRPr>
          </a:p>
          <a:p>
            <a:pPr marL="628650" lvl="1" indent="-171450">
              <a:buFont typeface="Arial" panose="020B0604020202020204" pitchFamily="34" charset="0"/>
              <a:buChar char="•"/>
            </a:pPr>
            <a:r>
              <a:rPr lang="en-AU" i="0" baseline="0" dirty="0"/>
              <a:t>Topical treatments are still drugs.</a:t>
            </a:r>
            <a:endParaRPr lang="en-AU" i="0" dirty="0">
              <a:cs typeface="Calibri"/>
            </a:endParaRPr>
          </a:p>
          <a:p>
            <a:pPr marL="0" indent="0">
              <a:buFontTx/>
              <a:buNone/>
            </a:pPr>
            <a:endParaRPr lang="en-AU" i="0" baseline="0" dirty="0"/>
          </a:p>
          <a:p>
            <a:pPr marL="0" indent="0">
              <a:buFont typeface="Arial" panose="020B0604020202020204" pitchFamily="34" charset="0"/>
              <a:buNone/>
            </a:pPr>
            <a:r>
              <a:rPr lang="en-AU" i="0" baseline="0" dirty="0"/>
              <a:t>How to communicate:</a:t>
            </a:r>
            <a:endParaRPr lang="en-AU" i="0" dirty="0">
              <a:cs typeface="Calibri"/>
            </a:endParaRPr>
          </a:p>
          <a:p>
            <a:pPr marL="628650" lvl="1" indent="-171450">
              <a:buFont typeface="Arial" panose="020B0604020202020204" pitchFamily="34" charset="0"/>
              <a:buChar char="•"/>
            </a:pPr>
            <a:r>
              <a:rPr lang="en-AU" i="0" baseline="0" dirty="0"/>
              <a:t>Suggest Joe sits </a:t>
            </a:r>
            <a:r>
              <a:rPr lang="en-AU" i="0" baseline="0" dirty="0" smtClean="0"/>
              <a:t>down - this </a:t>
            </a:r>
            <a:r>
              <a:rPr lang="en-AU" i="0" baseline="0" dirty="0"/>
              <a:t>is not needed for every person with intellectual disability but it makes sense when someone is gripping the counter</a:t>
            </a:r>
            <a:r>
              <a:rPr lang="en-AU" i="0" dirty="0"/>
              <a:t>.</a:t>
            </a:r>
            <a:endParaRPr lang="en-AU" i="0" dirty="0">
              <a:cs typeface="Calibri"/>
            </a:endParaRPr>
          </a:p>
          <a:p>
            <a:pPr marL="628650" lvl="1" indent="-171450">
              <a:buFont typeface="Arial" panose="020B0604020202020204" pitchFamily="34" charset="0"/>
              <a:buChar char="•"/>
            </a:pPr>
            <a:r>
              <a:rPr lang="en-AU" i="0" baseline="0" dirty="0"/>
              <a:t>Speak slowly using plain language</a:t>
            </a:r>
            <a:r>
              <a:rPr lang="en-AU" i="0" dirty="0"/>
              <a:t>.</a:t>
            </a:r>
            <a:endParaRPr lang="en-AU" i="0" dirty="0">
              <a:cs typeface="Calibri"/>
            </a:endParaRPr>
          </a:p>
          <a:p>
            <a:pPr marL="628650" lvl="1" indent="-171450">
              <a:buFont typeface="Arial" panose="020B0604020202020204" pitchFamily="34" charset="0"/>
              <a:buChar char="•"/>
            </a:pPr>
            <a:r>
              <a:rPr lang="en-AU" i="0" baseline="0" dirty="0"/>
              <a:t>Tell him why you want more information from him – to work out how to help him. This includes asking personal questions, e.g. about his poo</a:t>
            </a:r>
            <a:r>
              <a:rPr lang="en-AU" i="0" dirty="0"/>
              <a:t>.</a:t>
            </a:r>
            <a:endParaRPr lang="en-AU" i="0" dirty="0">
              <a:cs typeface="Calibri"/>
            </a:endParaRPr>
          </a:p>
          <a:p>
            <a:pPr marL="628650" lvl="1" indent="-171450">
              <a:buFont typeface="Arial" panose="020B0604020202020204" pitchFamily="34" charset="0"/>
              <a:buChar char="•"/>
            </a:pPr>
            <a:r>
              <a:rPr lang="en-AU" i="0" baseline="0" dirty="0"/>
              <a:t>Reassure him that it is OK if he does not know the answers to your questions.</a:t>
            </a:r>
            <a:r>
              <a:rPr lang="en-AU" i="0" dirty="0"/>
              <a:t> </a:t>
            </a:r>
            <a:endParaRPr lang="en-AU" i="0" dirty="0">
              <a:cs typeface="Calibri"/>
            </a:endParaRPr>
          </a:p>
          <a:p>
            <a:pPr marL="628650" lvl="1" indent="-171450">
              <a:buFont typeface="Arial" panose="020B0604020202020204" pitchFamily="34" charset="0"/>
              <a:buChar char="•"/>
            </a:pPr>
            <a:r>
              <a:rPr lang="en-AU" i="0" baseline="0" dirty="0"/>
              <a:t>Ask only one question at a time and wait for an answer – give Joe thinking time</a:t>
            </a:r>
            <a:r>
              <a:rPr lang="en-AU" i="0" dirty="0"/>
              <a:t>.</a:t>
            </a:r>
            <a:endParaRPr lang="en-AU" i="0" dirty="0">
              <a:cs typeface="Calibri"/>
            </a:endParaRPr>
          </a:p>
          <a:p>
            <a:pPr marL="628650" lvl="1" indent="-171450">
              <a:buFont typeface="Arial" panose="020B0604020202020204" pitchFamily="34" charset="0"/>
              <a:buChar char="•"/>
            </a:pPr>
            <a:r>
              <a:rPr lang="en-AU" i="0" baseline="0" dirty="0"/>
              <a:t>Give Joe time to think about whether he has questions for you</a:t>
            </a:r>
            <a:r>
              <a:rPr lang="en-AU" i="0" dirty="0"/>
              <a:t>.</a:t>
            </a:r>
            <a:endParaRPr lang="en-AU" i="0" dirty="0">
              <a:cs typeface="Calibri"/>
            </a:endParaRPr>
          </a:p>
          <a:p>
            <a:pPr marL="628650" lvl="1" indent="-171450">
              <a:buFont typeface="Arial" panose="020B0604020202020204" pitchFamily="34" charset="0"/>
              <a:buChar char="•"/>
            </a:pPr>
            <a:r>
              <a:rPr lang="en-AU" i="0" baseline="0" dirty="0"/>
              <a:t>Write down things for him in steps, </a:t>
            </a:r>
            <a:r>
              <a:rPr lang="en-AU" i="0" dirty="0"/>
              <a:t>e.g. </a:t>
            </a:r>
            <a:r>
              <a:rPr lang="en-AU" i="0" baseline="0" dirty="0"/>
              <a:t>seeing his doctor</a:t>
            </a:r>
            <a:r>
              <a:rPr lang="en-AU" i="0" dirty="0"/>
              <a:t>.</a:t>
            </a:r>
            <a:endParaRPr lang="en-AU" i="0" dirty="0">
              <a:cs typeface="Calibri"/>
            </a:endParaRPr>
          </a:p>
          <a:p>
            <a:pPr marL="628650" lvl="1" indent="-171450">
              <a:buFont typeface="Arial" panose="020B0604020202020204" pitchFamily="34" charset="0"/>
              <a:buChar char="•"/>
            </a:pPr>
            <a:r>
              <a:rPr lang="en-AU" i="0" baseline="0" dirty="0"/>
              <a:t>It may not be practical to communicate ALL the information in the time Joe is in your pharmacy. He also appears to be vague and slow so he may not retain the information. Encourage participants to think about alternatives. Examples are home based meds review; communicating the same info to the doctor.</a:t>
            </a:r>
            <a:r>
              <a:rPr lang="en-AU" i="0" dirty="0"/>
              <a:t> </a:t>
            </a:r>
            <a:endParaRPr lang="en-AU" i="0" dirty="0">
              <a:cs typeface="Calibri"/>
            </a:endParaRPr>
          </a:p>
          <a:p>
            <a:pPr marL="0" indent="0">
              <a:buFontTx/>
              <a:buNone/>
            </a:pPr>
            <a:endParaRPr lang="en-AU" i="0" baseline="0" dirty="0"/>
          </a:p>
          <a:p>
            <a:pPr marL="628650" lvl="1" indent="-171450">
              <a:buFont typeface="Arial" panose="020B0604020202020204" pitchFamily="34" charset="0"/>
              <a:buChar char="•"/>
              <a:defRPr/>
            </a:pPr>
            <a:r>
              <a:rPr lang="en-AU" i="0" baseline="0" dirty="0"/>
              <a:t>Would you communicate with the doctor, too? It is a good idea because:</a:t>
            </a:r>
            <a:endParaRPr lang="en-AU" i="0" dirty="0">
              <a:cs typeface="Calibri"/>
            </a:endParaRPr>
          </a:p>
          <a:p>
            <a:pPr marL="1085850" lvl="2" indent="-171450">
              <a:buFont typeface="Courier New"/>
              <a:buChar char="o"/>
              <a:defRPr/>
            </a:pPr>
            <a:r>
              <a:rPr lang="en-AU" i="0" baseline="0" dirty="0"/>
              <a:t>He may be experiencing a side effect of the diazepam which would leave him at an increased risk of falls</a:t>
            </a:r>
            <a:r>
              <a:rPr lang="en-AU" i="0" dirty="0"/>
              <a:t>.</a:t>
            </a:r>
            <a:endParaRPr lang="en-AU" i="0" dirty="0">
              <a:cs typeface="Calibri" panose="020F0502020204030204"/>
            </a:endParaRPr>
          </a:p>
          <a:p>
            <a:pPr marL="1085850" lvl="2" indent="-171450">
              <a:buFont typeface="Courier New"/>
              <a:buChar char="o"/>
            </a:pPr>
            <a:r>
              <a:rPr lang="en-AU" i="0" baseline="0" dirty="0"/>
              <a:t>The constipation could also be a side effect of his medications and may need investigation</a:t>
            </a:r>
            <a:r>
              <a:rPr lang="en-AU" i="0" dirty="0"/>
              <a:t>.</a:t>
            </a:r>
            <a:endParaRPr lang="en-AU" i="0" dirty="0">
              <a:cs typeface="Calibri" panose="020F0502020204030204"/>
            </a:endParaRPr>
          </a:p>
          <a:p>
            <a:pPr marL="1085850" lvl="2" indent="-171450">
              <a:buFont typeface="Courier New"/>
              <a:buChar char="o"/>
            </a:pPr>
            <a:r>
              <a:rPr lang="en-AU" i="0" baseline="0" dirty="0"/>
              <a:t>There are several indicators that Joe may not remember to see his doctor despite your conversation.</a:t>
            </a:r>
            <a:endParaRPr lang="en-AU" i="0" dirty="0">
              <a:cs typeface="Calibri" panose="020F0502020204030204"/>
            </a:endParaRPr>
          </a:p>
          <a:p>
            <a:pPr marL="1085850" lvl="2" indent="-171450">
              <a:buFont typeface="Courier New"/>
              <a:buChar char="o"/>
              <a:defRPr/>
            </a:pPr>
            <a:r>
              <a:rPr lang="en-AU" i="0" baseline="0" dirty="0"/>
              <a:t>Joe could benefit from a home-based medication review to check what is still in his cupboard and identify unused or expired pills. This would also be a chance to ask the doctor for recent blood results to check metabolism and side effects.</a:t>
            </a:r>
            <a:r>
              <a:rPr lang="en-AU" i="0" dirty="0"/>
              <a:t> </a:t>
            </a:r>
            <a:endParaRPr lang="en-AU" i="0" dirty="0">
              <a:cs typeface="Calibri" panose="020F0502020204030204"/>
            </a:endParaRPr>
          </a:p>
          <a:p>
            <a:pPr marL="1085850" lvl="2" indent="-171450">
              <a:buFont typeface="Courier New"/>
              <a:buChar char="o"/>
              <a:defRPr/>
            </a:pPr>
            <a:r>
              <a:rPr lang="en-AU" i="0" baseline="0" dirty="0"/>
              <a:t>Before doing this, tell Joe that you are going to call his doctor to get more information and to talk to the doctor about the plan for his pills.</a:t>
            </a:r>
            <a:r>
              <a:rPr lang="en-AU" i="0" dirty="0"/>
              <a:t> </a:t>
            </a:r>
            <a:endParaRPr lang="en-AU" i="0" dirty="0">
              <a:cs typeface="Calibri" panose="020F0502020204030204"/>
            </a:endParaRPr>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i="1" baseline="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i="1" baseline="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i="1" baseline="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i="1" baseline="0" dirty="0"/>
          </a:p>
          <a:p>
            <a:pPr marL="171450" indent="-171450">
              <a:buFontTx/>
              <a:buChar char="-"/>
            </a:pPr>
            <a:endParaRPr lang="en-AU" i="1"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15</a:t>
            </a:fld>
            <a:endParaRPr lang="en-AU" dirty="0"/>
          </a:p>
        </p:txBody>
      </p:sp>
    </p:spTree>
    <p:extLst>
      <p:ext uri="{BB962C8B-B14F-4D97-AF65-F5344CB8AC3E}">
        <p14:creationId xmlns:p14="http://schemas.microsoft.com/office/powerpoint/2010/main" val="148643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S112P </a:t>
            </a:r>
            <a:r>
              <a:rPr lang="en-AU" sz="1200" b="1" kern="1200" dirty="0">
                <a:solidFill>
                  <a:schemeClr val="tx1"/>
                </a:solidFill>
                <a:effectLst/>
                <a:latin typeface="+mn-lt"/>
                <a:ea typeface="+mn-ea"/>
                <a:cs typeface="+mn-cs"/>
              </a:rPr>
              <a:t> Joe – Pharmacists – Further considerations</a:t>
            </a:r>
          </a:p>
          <a:p>
            <a:endParaRPr lang="en-AU" sz="1200" kern="1200" dirty="0">
              <a:solidFill>
                <a:schemeClr val="tx1"/>
              </a:solidFill>
              <a:effectLst/>
              <a:latin typeface="+mn-lt"/>
              <a:ea typeface="+mn-ea"/>
              <a:cs typeface="+mn-cs"/>
            </a:endParaRPr>
          </a:p>
          <a:p>
            <a:r>
              <a:rPr lang="en-AU" b="1" dirty="0"/>
              <a:t>Suggested</a:t>
            </a:r>
            <a:r>
              <a:rPr lang="en-AU" b="1" baseline="0" dirty="0"/>
              <a:t> time: 6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pPr marL="171450" indent="-171450">
              <a:buFont typeface="Arial" panose="020B0604020202020204" pitchFamily="34" charset="0"/>
              <a:buChar char="•"/>
            </a:pPr>
            <a:r>
              <a:rPr lang="en-AU" i="0" baseline="0" dirty="0"/>
              <a:t>Many of these suggestions may have already emerged from the previous discussion and group feedback. If so, acknowledge this and just summarise.</a:t>
            </a:r>
            <a:r>
              <a:rPr lang="en-AU" dirty="0"/>
              <a:t> </a:t>
            </a:r>
            <a:endParaRPr lang="en-AU" dirty="0" smtClean="0"/>
          </a:p>
          <a:p>
            <a:pPr marL="171450" indent="-171450">
              <a:buFont typeface="Arial" panose="020B0604020202020204" pitchFamily="34" charset="0"/>
              <a:buChar char="•"/>
            </a:pPr>
            <a:r>
              <a:rPr lang="en-AU" i="0" baseline="0" dirty="0" smtClean="0"/>
              <a:t>If you are turning off animations, use the next slide instead as this one will appear odd. </a:t>
            </a:r>
            <a:endParaRPr lang="en-AU" i="0" baseline="0" dirty="0"/>
          </a:p>
          <a:p>
            <a:endParaRPr lang="en-AU" i="1" dirty="0">
              <a:cs typeface="Calibri" panose="020F0502020204030204"/>
            </a:endParaRPr>
          </a:p>
          <a:p>
            <a:r>
              <a:rPr lang="en-AU" sz="1200" b="1" kern="1200" dirty="0">
                <a:solidFill>
                  <a:schemeClr val="tx1"/>
                </a:solidFill>
                <a:effectLst/>
                <a:latin typeface="+mn-lt"/>
                <a:ea typeface="+mn-ea"/>
                <a:cs typeface="+mn-cs"/>
              </a:rPr>
              <a:t>Key points:</a:t>
            </a:r>
          </a:p>
          <a:p>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a:t>
            </a:r>
            <a:r>
              <a:rPr lang="en-AU" sz="1200" kern="1200" dirty="0">
                <a:solidFill>
                  <a:schemeClr val="tx1"/>
                </a:solidFill>
                <a:effectLst/>
                <a:latin typeface="+mn-lt"/>
                <a:ea typeface="+mn-ea"/>
                <a:cs typeface="+mn-cs"/>
              </a:rPr>
              <a:t>with intellectual disability can present with much complexity due </a:t>
            </a:r>
            <a:r>
              <a:rPr lang="en-AU" sz="1200" kern="1200" dirty="0" smtClean="0">
                <a:solidFill>
                  <a:schemeClr val="tx1"/>
                </a:solidFill>
                <a:effectLst/>
                <a:latin typeface="+mn-lt"/>
                <a:ea typeface="+mn-ea"/>
                <a:cs typeface="+mn-cs"/>
              </a:rPr>
              <a:t>to:</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Increased frailty risk</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Missed conditions</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Incomplete reports are common. To help:</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Keep scripts on file; check dates</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Touch base with the doctor</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Home-based medication reviews are possible for people with intellectual disability. GP referral is needed. </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Therapeutic Guidelines are an excellent resource - chapter on Developmental Disability and chapter on psychotropic prescribing (not specific to people with intellectual disability). They have recently been updated and are available online as a subscription service.</a:t>
            </a:r>
            <a:endParaRPr lang="en-AU" sz="1100" kern="1200" dirty="0">
              <a:solidFill>
                <a:schemeClr val="tx1"/>
              </a:solidFill>
              <a:effectLst/>
              <a:latin typeface="+mn-lt"/>
              <a:ea typeface="+mn-ea"/>
              <a:cs typeface="+mn-cs"/>
            </a:endParaRPr>
          </a:p>
          <a:p>
            <a:endParaRPr lang="en-AU" i="1" dirty="0">
              <a:cs typeface="Calibri" panose="020F0502020204030204"/>
            </a:endParaRPr>
          </a:p>
          <a:p>
            <a:endParaRPr lang="en-AU" i="1" dirty="0">
              <a:cs typeface="Calibri" panose="020F0502020204030204"/>
            </a:endParaRPr>
          </a:p>
          <a:p>
            <a:endParaRPr lang="en-AU" i="1"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r>
              <a:rPr lang="en-AU" b="1" i="0" baseline="0" dirty="0" smtClean="0"/>
              <a:t>- </a:t>
            </a:r>
            <a:r>
              <a:rPr lang="en-AU" b="1" i="0" baseline="0" dirty="0"/>
              <a:t>Summarise from the slides</a:t>
            </a:r>
            <a:endParaRPr lang="en-AU" b="1" dirty="0">
              <a:cs typeface="Calibri"/>
            </a:endParaRPr>
          </a:p>
          <a:p>
            <a:endParaRPr lang="en-AU" b="1" i="0" baseline="0" dirty="0"/>
          </a:p>
          <a:p>
            <a:endParaRPr lang="en-AU" i="0" baseline="0" dirty="0"/>
          </a:p>
          <a:p>
            <a:pPr marL="171450" indent="-171450">
              <a:buFontTx/>
              <a:buChar char="-"/>
              <a:defRPr/>
            </a:pPr>
            <a:r>
              <a:rPr lang="en-AU" i="0" dirty="0"/>
              <a:t>Joe’s case highlights</a:t>
            </a:r>
            <a:r>
              <a:rPr lang="en-AU" i="0" baseline="0" dirty="0"/>
              <a:t> some common clinical and practical concerns that can apply to anyone but are much more common in people with intellectual disability.</a:t>
            </a:r>
            <a:endParaRPr lang="en-AU"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a:p>
          <a:p>
            <a:pPr marL="171450" indent="-171450">
              <a:buFontTx/>
              <a:buChar char="-"/>
              <a:defRPr/>
            </a:pPr>
            <a:r>
              <a:rPr lang="en-AU" i="0" baseline="0" dirty="0"/>
              <a:t>Constipation is a really common side effect of many medications but it’s also already extremely common and commonly missed in people with intellectual disability.</a:t>
            </a:r>
            <a:r>
              <a:rPr lang="en-AU" dirty="0"/>
              <a:t> </a:t>
            </a:r>
            <a:endParaRPr lang="en-AU" dirty="0">
              <a:cs typeface="Calibri"/>
            </a:endParaRPr>
          </a:p>
          <a:p>
            <a:pPr marL="628650" lvl="1" indent="-171450">
              <a:buFontTx/>
              <a:buChar char="-"/>
              <a:defRPr/>
            </a:pPr>
            <a:r>
              <a:rPr lang="en-AU" i="0" baseline="0" dirty="0"/>
              <a:t>Pharmacists can assist by communicating with their patients to look out for changes in their poo if a medicine is known to have that side effect</a:t>
            </a:r>
            <a:r>
              <a:rPr lang="en-AU" dirty="0"/>
              <a:t>.</a:t>
            </a:r>
            <a:endParaRPr lang="en-AU" dirty="0">
              <a:cs typeface="Calibri"/>
            </a:endParaRPr>
          </a:p>
          <a:p>
            <a:pPr marL="628650" lvl="1" indent="-171450">
              <a:buFontTx/>
              <a:buChar char="-"/>
              <a:defRPr/>
            </a:pPr>
            <a:r>
              <a:rPr lang="en-AU" i="0" baseline="0" dirty="0"/>
              <a:t>The good old Bristol stool chart can be a great visual to aid a conversation</a:t>
            </a:r>
            <a:r>
              <a:rPr lang="en-AU" dirty="0"/>
              <a:t>.</a:t>
            </a:r>
            <a:endParaRPr lang="en-AU" dirty="0">
              <a:cs typeface="Calibri"/>
            </a:endParaRPr>
          </a:p>
          <a:p>
            <a:pPr marL="628650" lvl="1" indent="-171450">
              <a:buFontTx/>
              <a:buChar char="-"/>
              <a:defRPr/>
            </a:pPr>
            <a:r>
              <a:rPr lang="en-AU" i="0" baseline="0" dirty="0"/>
              <a:t>There are a bunch of other conditions which also tend to be missed or under-managed in people with intellectual disability and these are summarised within the handouts</a:t>
            </a:r>
            <a:r>
              <a:rPr lang="en-AU" dirty="0"/>
              <a:t>.</a:t>
            </a:r>
            <a:endParaRPr lang="en-AU"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a:p>
          <a:p>
            <a:pPr marL="171450" indent="-171450">
              <a:buFontTx/>
              <a:buChar char="-"/>
              <a:defRPr/>
            </a:pPr>
            <a:r>
              <a:rPr lang="en-AU" i="0" baseline="0" dirty="0"/>
              <a:t>The </a:t>
            </a:r>
            <a:r>
              <a:rPr lang="en-AU" b="1" i="0" baseline="0" dirty="0"/>
              <a:t>Therapeutic Guidelines </a:t>
            </a:r>
            <a:r>
              <a:rPr lang="en-AU" dirty="0"/>
              <a:t>are </a:t>
            </a:r>
            <a:r>
              <a:rPr lang="en-AU" i="0" baseline="0" dirty="0"/>
              <a:t>an excellent resource. There is a chapter on Developmental Disability which includes tips for communicating with people with intellectual disability, as well as covering common health problems including epilepsy and its management. There is also a chapter on psychotropic prescribing which is not specific to people with intellectual disability but it is a great resource nonetheless and applicable to this group because so many people with intellectual disability are prescribed psychotropics. </a:t>
            </a:r>
            <a:r>
              <a:rPr lang="en-AU" dirty="0"/>
              <a:t>They </a:t>
            </a:r>
            <a:r>
              <a:rPr lang="en-AU" sz="1200" kern="1200" baseline="0" dirty="0">
                <a:solidFill>
                  <a:schemeClr val="tx1"/>
                </a:solidFill>
                <a:effectLst/>
                <a:latin typeface="+mn-lt"/>
                <a:ea typeface="+mn-ea"/>
                <a:cs typeface="+mn-cs"/>
              </a:rPr>
              <a:t>have recently been updated and are available online as a subscription service.</a:t>
            </a:r>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indent="-171450">
              <a:buFontTx/>
              <a:buChar char="-"/>
              <a:defRPr/>
            </a:pPr>
            <a:r>
              <a:rPr lang="en-AU" i="0" baseline="0" dirty="0"/>
              <a:t>Early frailty is also much more common in people with intellectual disability. So for middle aged or older adults, always open to the possibility of new side effects</a:t>
            </a:r>
            <a:r>
              <a:rPr lang="en-AU" dirty="0"/>
              <a:t>,</a:t>
            </a:r>
            <a:r>
              <a:rPr lang="en-AU" i="0" baseline="0" dirty="0"/>
              <a:t> even if they’ve been on a medication for some time.</a:t>
            </a:r>
            <a:r>
              <a:rPr lang="en-AU" dirty="0"/>
              <a:t> </a:t>
            </a:r>
            <a:endParaRPr lang="en-AU"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a:p>
          <a:p>
            <a:pPr marL="171450" indent="-171450">
              <a:buFontTx/>
              <a:buChar char="-"/>
              <a:defRPr/>
            </a:pPr>
            <a:r>
              <a:rPr lang="en-AU" i="0" baseline="0" dirty="0"/>
              <a:t>Incomplete reports and not being clear of time frames is also a common scenario.</a:t>
            </a:r>
            <a:endParaRPr lang="en-AU" dirty="0">
              <a:cs typeface="Calibri"/>
            </a:endParaRPr>
          </a:p>
          <a:p>
            <a:pPr marL="628650" lvl="1" indent="-171450">
              <a:buFontTx/>
              <a:buChar char="-"/>
              <a:defRPr/>
            </a:pPr>
            <a:r>
              <a:rPr lang="en-AU" i="0" baseline="0" dirty="0"/>
              <a:t>Touch base with the doctor if you have concerns. For someone like Joe, who essentially has no supports, adopt a low threshold for doing this. The side effects of his benzodiazepine may have a large impact on his function and capacity to be independent – yet he has no supports. He is extremely vulnerable. It’s easy to see how the side effects of the benzodiazepines could mean he ceases regular contact with his doctor but is still in contact with the pharmacy. So your contact with the doctor could trigger a falls risk assessment for Joe and prevent him having further injury.</a:t>
            </a:r>
            <a:r>
              <a:rPr lang="en-AU" dirty="0"/>
              <a:t> </a:t>
            </a:r>
            <a:endParaRPr lang="en-AU" dirty="0">
              <a:cs typeface="Calibri"/>
            </a:endParaRPr>
          </a:p>
          <a:p>
            <a:pPr marL="628650" lvl="1" indent="-171450">
              <a:buFontTx/>
              <a:buChar char="-"/>
              <a:defRPr/>
            </a:pPr>
            <a:r>
              <a:rPr lang="en-AU" i="0" baseline="0" dirty="0"/>
              <a:t>Offering to keep scripts on file is sensible.</a:t>
            </a:r>
            <a:endParaRPr lang="en-AU" dirty="0">
              <a:cs typeface="Calibri"/>
            </a:endParaRPr>
          </a:p>
          <a:p>
            <a:pPr marL="628650" lvl="1" indent="-171450">
              <a:buFontTx/>
              <a:buChar char="-"/>
              <a:defRPr/>
            </a:pPr>
            <a:r>
              <a:rPr lang="en-AU" i="0" baseline="0" dirty="0"/>
              <a:t>Checking dates. If the person is able to, ask them photograph the remaining medication before coming in to see you for the repeat.</a:t>
            </a:r>
            <a:r>
              <a:rPr lang="en-AU" dirty="0"/>
              <a:t> </a:t>
            </a:r>
            <a:endParaRPr lang="en-AU" dirty="0">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a:p>
          <a:p>
            <a:pPr marL="171450" indent="-171450">
              <a:buFontTx/>
              <a:buChar char="-"/>
              <a:defRPr/>
            </a:pPr>
            <a:r>
              <a:rPr lang="en-AU" i="0" baseline="0" dirty="0"/>
              <a:t>Home-based medication reviews are a great way to gauge how reliable someone is in taking their medication. It also gives you an opportunity to see what </a:t>
            </a:r>
            <a:r>
              <a:rPr lang="en-AU" dirty="0"/>
              <a:t>over-the-counter </a:t>
            </a:r>
            <a:r>
              <a:rPr lang="en-AU" i="0" baseline="0" dirty="0"/>
              <a:t>products they have. It gives you time in a comfortable environment for them to communicate more fully. And, because they require a GP referral, it </a:t>
            </a:r>
            <a:r>
              <a:rPr lang="en-AU" i="0" baseline="0" dirty="0" smtClean="0"/>
              <a:t>is a </a:t>
            </a:r>
            <a:r>
              <a:rPr lang="en-AU" i="0" baseline="0" dirty="0"/>
              <a:t>chance to ask the doctor </a:t>
            </a:r>
            <a:r>
              <a:rPr lang="en-AU" i="0" baseline="0" dirty="0" smtClean="0"/>
              <a:t>what </a:t>
            </a:r>
            <a:r>
              <a:rPr lang="en-AU" i="0" baseline="0" dirty="0"/>
              <a:t>the intended use of each medication is.</a:t>
            </a:r>
            <a:r>
              <a:rPr lang="en-AU" dirty="0"/>
              <a:t> </a:t>
            </a:r>
            <a:endParaRPr lang="en-AU" dirty="0">
              <a:cs typeface="Calibri"/>
            </a:endParaRPr>
          </a:p>
          <a:p>
            <a:pPr marL="457200" lvl="1" indent="0">
              <a:buFontTx/>
              <a:buNone/>
              <a:defRPr/>
            </a:pPr>
            <a:r>
              <a:rPr lang="en-AU" dirty="0"/>
              <a:t> </a:t>
            </a:r>
            <a:endParaRPr lang="en-AU" dirty="0">
              <a:cs typeface="Calibri"/>
            </a:endParaRPr>
          </a:p>
        </p:txBody>
      </p:sp>
      <p:sp>
        <p:nvSpPr>
          <p:cNvPr id="4" name="Slide Number Placeholder 3"/>
          <p:cNvSpPr>
            <a:spLocks noGrp="1"/>
          </p:cNvSpPr>
          <p:nvPr>
            <p:ph type="sldNum" sz="quarter" idx="10"/>
          </p:nvPr>
        </p:nvSpPr>
        <p:spPr/>
        <p:txBody>
          <a:bodyPr/>
          <a:lstStyle/>
          <a:p>
            <a:fld id="{BE9163C6-BBF9-487A-BA36-3DF7C33AA6E7}" type="slidenum">
              <a:rPr lang="en-AU" smtClean="0"/>
              <a:t>16</a:t>
            </a:fld>
            <a:endParaRPr lang="en-AU" dirty="0"/>
          </a:p>
        </p:txBody>
      </p:sp>
    </p:spTree>
    <p:extLst>
      <p:ext uri="{BB962C8B-B14F-4D97-AF65-F5344CB8AC3E}">
        <p14:creationId xmlns:p14="http://schemas.microsoft.com/office/powerpoint/2010/main" val="222243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S113P </a:t>
            </a:r>
            <a:r>
              <a:rPr lang="en-AU" sz="1200" b="1" kern="1200" dirty="0">
                <a:solidFill>
                  <a:schemeClr val="tx1"/>
                </a:solidFill>
                <a:effectLst/>
                <a:latin typeface="+mn-lt"/>
                <a:ea typeface="+mn-ea"/>
                <a:cs typeface="+mn-cs"/>
              </a:rPr>
              <a:t> Joe – Pharmacists – Further considerations – No animations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6 minutes:</a:t>
            </a:r>
            <a:endParaRPr lang="en-AU" b="1" dirty="0">
              <a:cs typeface="Calibri"/>
            </a:endParaRPr>
          </a:p>
          <a:p>
            <a:endParaRPr lang="en-AU" baseline="0" dirty="0"/>
          </a:p>
          <a:p>
            <a:r>
              <a:rPr lang="en-AU" i="0" u="sng" baseline="0" dirty="0"/>
              <a:t>Notes</a:t>
            </a:r>
            <a:r>
              <a:rPr lang="en-AU" i="0" baseline="0" dirty="0"/>
              <a:t>:</a:t>
            </a:r>
            <a:endParaRPr lang="en-AU" dirty="0">
              <a:cs typeface="Calibri"/>
            </a:endParaRPr>
          </a:p>
          <a:p>
            <a:pPr marL="171450" indent="-171450">
              <a:buFont typeface="Arial" panose="020B0604020202020204" pitchFamily="34" charset="0"/>
              <a:buChar char="•"/>
            </a:pPr>
            <a:r>
              <a:rPr lang="en-AU" i="0" baseline="0" dirty="0"/>
              <a:t>Only use this slide if you are turning off animations. To unhide it, right click on the slide in the left hand menu and select unhide.</a:t>
            </a:r>
            <a:r>
              <a:rPr lang="en-AU" dirty="0"/>
              <a:t> </a:t>
            </a:r>
            <a:endParaRPr lang="en-AU" i="0" baseline="0" dirty="0"/>
          </a:p>
          <a:p>
            <a:pPr marL="171450" indent="-171450">
              <a:buFont typeface="Arial" panose="020B0604020202020204" pitchFamily="34" charset="0"/>
              <a:buChar char="•"/>
            </a:pPr>
            <a:r>
              <a:rPr lang="en-AU" i="0" baseline="0" dirty="0"/>
              <a:t>Many of these suggestions may have already emerged from the previous discussion and group feedback. If so, acknowledge this and just summarise.</a:t>
            </a:r>
            <a:r>
              <a:rPr lang="en-AU" dirty="0"/>
              <a:t> </a:t>
            </a:r>
            <a:endParaRPr lang="en-AU" dirty="0">
              <a:cs typeface="Calibri"/>
            </a:endParaRPr>
          </a:p>
          <a:p>
            <a:endParaRPr lang="en-AU" i="1" baseline="0" dirty="0"/>
          </a:p>
          <a:p>
            <a:r>
              <a:rPr lang="en-AU" sz="1200" b="1" kern="1200" dirty="0" smtClean="0">
                <a:solidFill>
                  <a:schemeClr val="tx1"/>
                </a:solidFill>
                <a:effectLst/>
                <a:latin typeface="+mn-lt"/>
                <a:ea typeface="+mn-ea"/>
                <a:cs typeface="+mn-cs"/>
              </a:rPr>
              <a:t>Key points:</a:t>
            </a:r>
          </a:p>
          <a:p>
            <a:endParaRPr lang="en-AU"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with intellectual disability can present with much complexity due to:</a:t>
            </a:r>
            <a:endParaRPr lang="en-AU" dirty="0" smtClean="0">
              <a:effectLst/>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Increased frailty risk</a:t>
            </a:r>
            <a:endParaRPr lang="en-AU" dirty="0" smtClean="0">
              <a:effectLst/>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Missed conditions</a:t>
            </a:r>
            <a:endParaRPr lang="en-AU"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Incomplete reports are common. To help:</a:t>
            </a:r>
            <a:endParaRPr lang="en-AU" dirty="0" smtClean="0">
              <a:effectLst/>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Keep scripts on file; check dates</a:t>
            </a:r>
            <a:endParaRPr lang="en-AU" dirty="0" smtClean="0">
              <a:effectLst/>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Touch base with the doctor</a:t>
            </a:r>
            <a:endParaRPr lang="en-AU"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Home-based medication reviews are possible for people with intellectual disability. GP referral is needed. </a:t>
            </a:r>
            <a:endParaRPr lang="en-AU"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Therapeutic Guidelines are an excellent resource - chapter on Developmental Disability and chapter on psychotropic prescribing (not specific to people with intellectual disability). They have recently been updated and are available online as a subscription service.</a:t>
            </a:r>
            <a:endParaRPr lang="en-AU" sz="1100" kern="1200" dirty="0" smtClean="0">
              <a:solidFill>
                <a:schemeClr val="tx1"/>
              </a:solidFill>
              <a:effectLst/>
              <a:latin typeface="+mn-lt"/>
              <a:ea typeface="+mn-ea"/>
              <a:cs typeface="+mn-cs"/>
            </a:endParaRPr>
          </a:p>
          <a:p>
            <a:endParaRPr lang="en-AU" i="1" dirty="0" smtClean="0">
              <a:cs typeface="Calibri" panose="020F0502020204030204"/>
            </a:endParaRPr>
          </a:p>
          <a:p>
            <a:endParaRPr lang="en-AU" b="1" i="0" baseline="0" dirty="0"/>
          </a:p>
          <a:p>
            <a:endParaRPr lang="en-AU" i="1"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r>
              <a:rPr lang="en-AU" b="1" i="0" baseline="0" dirty="0" smtClean="0"/>
              <a:t>- Summarise from the slides</a:t>
            </a:r>
            <a:endParaRPr lang="en-AU" b="1" dirty="0" smtClean="0">
              <a:cs typeface="Calibri"/>
            </a:endParaRPr>
          </a:p>
          <a:p>
            <a:endParaRPr lang="en-AU" b="1" i="0" baseline="0" dirty="0" smtClean="0"/>
          </a:p>
          <a:p>
            <a:endParaRPr lang="en-AU" i="0" baseline="0" dirty="0" smtClean="0"/>
          </a:p>
          <a:p>
            <a:pPr marL="171450" indent="-171450">
              <a:buFontTx/>
              <a:buChar char="-"/>
              <a:defRPr/>
            </a:pPr>
            <a:r>
              <a:rPr lang="en-AU" i="0" dirty="0" smtClean="0"/>
              <a:t>Joe’s case highlights</a:t>
            </a:r>
            <a:r>
              <a:rPr lang="en-AU" i="0" baseline="0" dirty="0" smtClean="0"/>
              <a:t> some common clinical and practical concerns that can apply to anyone but are much more common in people with intellectual disability.</a:t>
            </a:r>
            <a:endParaRPr lang="en-AU" dirty="0" smtClean="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smtClean="0"/>
          </a:p>
          <a:p>
            <a:pPr marL="171450" indent="-171450">
              <a:buFontTx/>
              <a:buChar char="-"/>
              <a:defRPr/>
            </a:pPr>
            <a:r>
              <a:rPr lang="en-AU" i="0" baseline="0" dirty="0" smtClean="0"/>
              <a:t>Constipation is a really common side effect of many medications but it’s also already extremely common and commonly missed in people with intellectual disability.</a:t>
            </a:r>
            <a:r>
              <a:rPr lang="en-AU" dirty="0" smtClean="0"/>
              <a:t> </a:t>
            </a:r>
            <a:endParaRPr lang="en-AU" dirty="0" smtClean="0">
              <a:cs typeface="Calibri"/>
            </a:endParaRPr>
          </a:p>
          <a:p>
            <a:pPr marL="628650" lvl="1" indent="-171450">
              <a:buFontTx/>
              <a:buChar char="-"/>
              <a:defRPr/>
            </a:pPr>
            <a:r>
              <a:rPr lang="en-AU" i="0" baseline="0" dirty="0" smtClean="0"/>
              <a:t>Pharmacists can assist by communicating with their patients to look out for changes in their poo if a medicine is known to have that side effect</a:t>
            </a:r>
            <a:r>
              <a:rPr lang="en-AU" dirty="0" smtClean="0"/>
              <a:t>.</a:t>
            </a:r>
            <a:endParaRPr lang="en-AU" dirty="0" smtClean="0">
              <a:cs typeface="Calibri"/>
            </a:endParaRPr>
          </a:p>
          <a:p>
            <a:pPr marL="628650" lvl="1" indent="-171450">
              <a:buFontTx/>
              <a:buChar char="-"/>
              <a:defRPr/>
            </a:pPr>
            <a:r>
              <a:rPr lang="en-AU" i="0" baseline="0" dirty="0" smtClean="0"/>
              <a:t>The good old Bristol stool chart can be a great visual to aid a conversation</a:t>
            </a:r>
            <a:r>
              <a:rPr lang="en-AU" dirty="0" smtClean="0"/>
              <a:t>.</a:t>
            </a:r>
            <a:endParaRPr lang="en-AU" dirty="0" smtClean="0">
              <a:cs typeface="Calibri"/>
            </a:endParaRPr>
          </a:p>
          <a:p>
            <a:pPr marL="628650" lvl="1" indent="-171450">
              <a:buFontTx/>
              <a:buChar char="-"/>
              <a:defRPr/>
            </a:pPr>
            <a:r>
              <a:rPr lang="en-AU" i="0" baseline="0" dirty="0" smtClean="0"/>
              <a:t>There are a bunch of other conditions which also tend to be missed or under-managed in people with intellectual disability and these are summarised within the handouts</a:t>
            </a:r>
            <a:r>
              <a:rPr lang="en-AU" dirty="0" smtClean="0"/>
              <a:t>.</a:t>
            </a:r>
            <a:endParaRPr lang="en-AU" dirty="0" smtClean="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smtClean="0"/>
          </a:p>
          <a:p>
            <a:pPr marL="171450" indent="-171450">
              <a:buFontTx/>
              <a:buChar char="-"/>
              <a:defRPr/>
            </a:pPr>
            <a:r>
              <a:rPr lang="en-AU" i="0" baseline="0" dirty="0" smtClean="0"/>
              <a:t>The </a:t>
            </a:r>
            <a:r>
              <a:rPr lang="en-AU" b="1" i="0" baseline="0" dirty="0" smtClean="0"/>
              <a:t>Therapeutic Guidelines </a:t>
            </a:r>
            <a:r>
              <a:rPr lang="en-AU" dirty="0" smtClean="0"/>
              <a:t>are </a:t>
            </a:r>
            <a:r>
              <a:rPr lang="en-AU" i="0" baseline="0" dirty="0" smtClean="0"/>
              <a:t>an excellent resource. There is a chapter on Developmental Disability which includes tips for communicating with people with intellectual disability, as well as covering common health problems including epilepsy and its management. There is also a chapter on psychotropic prescribing which is not specific to people with intellectual disability but it is a great resource nonetheless and applicable to this group because so many people with intellectual disability are prescribed </a:t>
            </a:r>
            <a:r>
              <a:rPr lang="en-AU" i="0" baseline="0" dirty="0" err="1" smtClean="0"/>
              <a:t>psychotropics</a:t>
            </a:r>
            <a:r>
              <a:rPr lang="en-AU" i="0" baseline="0" dirty="0" smtClean="0"/>
              <a:t>. </a:t>
            </a:r>
            <a:r>
              <a:rPr lang="en-AU" dirty="0" smtClean="0"/>
              <a:t>They </a:t>
            </a:r>
            <a:r>
              <a:rPr lang="en-AU" sz="1200" kern="1200" baseline="0" dirty="0" smtClean="0">
                <a:solidFill>
                  <a:schemeClr val="tx1"/>
                </a:solidFill>
                <a:effectLst/>
                <a:latin typeface="+mn-lt"/>
                <a:ea typeface="+mn-ea"/>
                <a:cs typeface="+mn-cs"/>
              </a:rPr>
              <a:t>have recently been updated and are available online as a subscription service.</a:t>
            </a:r>
            <a:endParaRPr lang="en-AU"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smtClean="0"/>
          </a:p>
          <a:p>
            <a:pPr marL="171450" indent="-171450">
              <a:buFontTx/>
              <a:buChar char="-"/>
              <a:defRPr/>
            </a:pPr>
            <a:r>
              <a:rPr lang="en-AU" i="0" baseline="0" dirty="0" smtClean="0"/>
              <a:t>Early frailty is also much more common in people with intellectual disability. So for middle aged or older adults, always open to the possibility of new side effects</a:t>
            </a:r>
            <a:r>
              <a:rPr lang="en-AU" dirty="0" smtClean="0"/>
              <a:t>,</a:t>
            </a:r>
            <a:r>
              <a:rPr lang="en-AU" i="0" baseline="0" dirty="0" smtClean="0"/>
              <a:t> even if they’ve been on a medication for some time.</a:t>
            </a:r>
            <a:r>
              <a:rPr lang="en-AU" dirty="0" smtClean="0"/>
              <a:t> </a:t>
            </a:r>
            <a:endParaRPr lang="en-AU" dirty="0" smtClean="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smtClean="0"/>
          </a:p>
          <a:p>
            <a:pPr marL="171450" indent="-171450">
              <a:buFontTx/>
              <a:buChar char="-"/>
              <a:defRPr/>
            </a:pPr>
            <a:r>
              <a:rPr lang="en-AU" i="0" baseline="0" dirty="0" smtClean="0"/>
              <a:t>Incomplete reports and not being clear of time frames is also a common scenario.</a:t>
            </a:r>
            <a:endParaRPr lang="en-AU" dirty="0" smtClean="0">
              <a:cs typeface="Calibri"/>
            </a:endParaRPr>
          </a:p>
          <a:p>
            <a:pPr marL="628650" lvl="1" indent="-171450">
              <a:buFontTx/>
              <a:buChar char="-"/>
              <a:defRPr/>
            </a:pPr>
            <a:r>
              <a:rPr lang="en-AU" i="0" baseline="0" dirty="0" smtClean="0"/>
              <a:t>Touch base with the doctor if you have concerns. For someone like Joe, who essentially has no supports, adopt a low threshold for doing this. The side effects of his benzodiazepine may have a large impact on his function and capacity to be independent – yet he has no supports. He is extremely vulnerable. It’s easy to see how the side effects of the benzodiazepines could mean he ceases regular contact with his doctor but is still in contact with the pharmacy. So your contact with the doctor could trigger a falls risk assessment for Joe and prevent him having further injury.</a:t>
            </a:r>
            <a:r>
              <a:rPr lang="en-AU" dirty="0" smtClean="0"/>
              <a:t> </a:t>
            </a:r>
            <a:endParaRPr lang="en-AU" dirty="0" smtClean="0">
              <a:cs typeface="Calibri"/>
            </a:endParaRPr>
          </a:p>
          <a:p>
            <a:pPr marL="628650" lvl="1" indent="-171450">
              <a:buFontTx/>
              <a:buChar char="-"/>
              <a:defRPr/>
            </a:pPr>
            <a:r>
              <a:rPr lang="en-AU" i="0" baseline="0" dirty="0" smtClean="0"/>
              <a:t>Offering to keep scripts on file is sensible.</a:t>
            </a:r>
            <a:endParaRPr lang="en-AU" dirty="0" smtClean="0">
              <a:cs typeface="Calibri"/>
            </a:endParaRPr>
          </a:p>
          <a:p>
            <a:pPr marL="628650" lvl="1" indent="-171450">
              <a:buFontTx/>
              <a:buChar char="-"/>
              <a:defRPr/>
            </a:pPr>
            <a:r>
              <a:rPr lang="en-AU" i="0" baseline="0" dirty="0" smtClean="0"/>
              <a:t>Checking dates. If the person is able to, ask them photograph the remaining medication before coming in to see you for the repeat.</a:t>
            </a:r>
            <a:r>
              <a:rPr lang="en-AU" dirty="0" smtClean="0"/>
              <a:t> </a:t>
            </a:r>
            <a:endParaRPr lang="en-AU" dirty="0" smtClean="0">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smtClean="0"/>
          </a:p>
          <a:p>
            <a:pPr marL="171450" indent="-171450">
              <a:buFontTx/>
              <a:buChar char="-"/>
              <a:defRPr/>
            </a:pPr>
            <a:r>
              <a:rPr lang="en-AU" i="0" baseline="0" dirty="0" smtClean="0"/>
              <a:t>Home-based medication reviews are a great way to gauge how reliable someone is in taking their medication. It also gives you an opportunity to see what </a:t>
            </a:r>
            <a:r>
              <a:rPr lang="en-AU" dirty="0" smtClean="0"/>
              <a:t>over-the-counter </a:t>
            </a:r>
            <a:r>
              <a:rPr lang="en-AU" i="0" baseline="0" dirty="0" smtClean="0"/>
              <a:t>products they have. It gives you time in a comfortable environment for them to communicate more fully. And, because they require a GP referral, it is a chance to ask the doctor what the intended use of each medication is.</a:t>
            </a:r>
            <a:r>
              <a:rPr lang="en-AU" dirty="0" smtClean="0"/>
              <a:t> </a:t>
            </a:r>
            <a:endParaRPr lang="en-AU" dirty="0" smtClean="0">
              <a:cs typeface="Calibri"/>
            </a:endParaRPr>
          </a:p>
        </p:txBody>
      </p:sp>
      <p:sp>
        <p:nvSpPr>
          <p:cNvPr id="4" name="Slide Number Placeholder 3"/>
          <p:cNvSpPr>
            <a:spLocks noGrp="1"/>
          </p:cNvSpPr>
          <p:nvPr>
            <p:ph type="sldNum" sz="quarter" idx="10"/>
          </p:nvPr>
        </p:nvSpPr>
        <p:spPr/>
        <p:txBody>
          <a:bodyPr/>
          <a:lstStyle/>
          <a:p>
            <a:fld id="{BE9163C6-BBF9-487A-BA36-3DF7C33AA6E7}" type="slidenum">
              <a:rPr lang="en-AU" smtClean="0"/>
              <a:t>17</a:t>
            </a:fld>
            <a:endParaRPr lang="en-AU" dirty="0"/>
          </a:p>
        </p:txBody>
      </p:sp>
    </p:spTree>
    <p:extLst>
      <p:ext uri="{BB962C8B-B14F-4D97-AF65-F5344CB8AC3E}">
        <p14:creationId xmlns:p14="http://schemas.microsoft.com/office/powerpoint/2010/main" val="96552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S114P </a:t>
            </a:r>
            <a:r>
              <a:rPr lang="en-AU" sz="1200" b="1" kern="1200" dirty="0">
                <a:solidFill>
                  <a:schemeClr val="tx1"/>
                </a:solidFill>
                <a:effectLst/>
                <a:latin typeface="+mn-lt"/>
                <a:ea typeface="+mn-ea"/>
                <a:cs typeface="+mn-cs"/>
              </a:rPr>
              <a:t> Pharmacists – POMPIDA resources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 minutes</a:t>
            </a:r>
          </a:p>
          <a:p>
            <a:endParaRPr lang="en-AU" dirty="0"/>
          </a:p>
          <a:p>
            <a:endParaRPr lang="en-AU" dirty="0"/>
          </a:p>
          <a:p>
            <a:r>
              <a:rPr lang="en-AU" b="1" dirty="0"/>
              <a:t>Notes</a:t>
            </a:r>
            <a:r>
              <a:rPr lang="en-AU" dirty="0"/>
              <a:t>:</a:t>
            </a:r>
          </a:p>
          <a:p>
            <a:pPr marL="171450" indent="-171450">
              <a:buFont typeface="Arial" panose="020B0604020202020204" pitchFamily="34" charset="0"/>
              <a:buChar char="•"/>
            </a:pPr>
            <a:r>
              <a:rPr lang="en-AU" baseline="0" dirty="0"/>
              <a:t>Check if the POMPIDA website is active before running the training. If so, you need only include a link to it. </a:t>
            </a:r>
          </a:p>
          <a:p>
            <a:endParaRPr lang="en-AU" baseline="0" dirty="0"/>
          </a:p>
          <a:p>
            <a:r>
              <a:rPr lang="en-AU" sz="1200" b="1" kern="1200" dirty="0">
                <a:solidFill>
                  <a:schemeClr val="tx1"/>
                </a:solidFill>
                <a:effectLst/>
                <a:latin typeface="+mn-lt"/>
                <a:ea typeface="+mn-ea"/>
                <a:cs typeface="+mn-cs"/>
              </a:rPr>
              <a:t>Key point:</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POMPIDA (Pharmacists Optimising Medication for People with Intellectual Disability and Autism) </a:t>
            </a:r>
            <a:r>
              <a:rPr lang="en-AU" sz="1200" kern="1200" dirty="0" smtClean="0">
                <a:solidFill>
                  <a:schemeClr val="tx1"/>
                </a:solidFill>
                <a:effectLst/>
                <a:latin typeface="+mn-lt"/>
                <a:ea typeface="+mn-ea"/>
                <a:cs typeface="+mn-cs"/>
              </a:rPr>
              <a:t>is </a:t>
            </a:r>
            <a:r>
              <a:rPr lang="en-AU" sz="1200" kern="1200" dirty="0">
                <a:solidFill>
                  <a:schemeClr val="tx1"/>
                </a:solidFill>
                <a:effectLst/>
                <a:latin typeface="+mn-lt"/>
                <a:ea typeface="+mn-ea"/>
                <a:cs typeface="+mn-cs"/>
              </a:rPr>
              <a:t>a source of information, including forms for Home medication review and information about how to charge for it.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 </a:t>
            </a:r>
            <a:r>
              <a:rPr lang="en-AU" sz="1200" kern="1200" dirty="0">
                <a:solidFill>
                  <a:schemeClr val="tx1"/>
                </a:solidFill>
                <a:effectLst/>
                <a:latin typeface="+mn-lt"/>
                <a:ea typeface="+mn-ea"/>
                <a:cs typeface="+mn-cs"/>
              </a:rPr>
              <a:t>GP can</a:t>
            </a:r>
            <a:r>
              <a:rPr lang="en-AU" sz="1200" kern="1200" baseline="0" dirty="0">
                <a:solidFill>
                  <a:schemeClr val="tx1"/>
                </a:solidFill>
                <a:effectLst/>
                <a:latin typeface="+mn-lt"/>
                <a:ea typeface="+mn-ea"/>
                <a:cs typeface="+mn-cs"/>
              </a:rPr>
              <a:t> provide a referral under Medicare and pharmacists can charge through Medicare. </a:t>
            </a:r>
          </a:p>
          <a:p>
            <a:pPr marL="171450" lvl="0" indent="-171450">
              <a:buFont typeface="Arial" panose="020B0604020202020204" pitchFamily="34" charset="0"/>
              <a:buChar char="•"/>
            </a:pPr>
            <a:r>
              <a:rPr lang="en-AU" sz="1200" kern="1200" baseline="0" dirty="0">
                <a:solidFill>
                  <a:schemeClr val="tx1"/>
                </a:solidFill>
                <a:effectLst/>
                <a:latin typeface="+mn-lt"/>
                <a:ea typeface="+mn-ea"/>
                <a:cs typeface="+mn-cs"/>
              </a:rPr>
              <a:t>Another option is to provide 1 hour of clinical supervision to a Positive Behaviour Support practitioner, at the person’s home, and have this include a medication review. This is billed to their NDIS plan. You can treat this like an initial review and then ask the GP for a referral for a fuller review. The POMPIDA alliance has compiled resources on this, including referral forms. We will send you those after the training. </a:t>
            </a:r>
            <a:endParaRPr lang="en-AU"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b="1" kern="1200" baseline="0" dirty="0" smtClean="0">
                <a:solidFill>
                  <a:schemeClr val="tx1"/>
                </a:solidFill>
                <a:effectLst/>
                <a:latin typeface="+mn-lt"/>
                <a:ea typeface="+mn-ea"/>
                <a:cs typeface="+mn-cs"/>
              </a:rPr>
              <a:t>Optional script:</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i="0" baseline="0" dirty="0" smtClean="0"/>
              <a:t>One of the handouts we have sent to you is a resource developed POMPIDA </a:t>
            </a:r>
            <a:r>
              <a:rPr lang="en-AU" sz="1200" kern="1200" dirty="0" smtClean="0">
                <a:solidFill>
                  <a:schemeClr val="tx1"/>
                </a:solidFill>
                <a:effectLst/>
                <a:latin typeface="+mn-lt"/>
                <a:ea typeface="+mn-ea"/>
                <a:cs typeface="+mn-cs"/>
              </a:rPr>
              <a:t>(Pharmacists Optimising Medication for People with Intellectual Disability and Autism</a:t>
            </a:r>
            <a:r>
              <a:rPr lang="en-AU" i="0" baseline="0" dirty="0" smtClean="0"/>
              <a:t> which includes a template for a home-based medication review for someone with intellectual disability, as well as information on how to bill for it, and a referral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dirty="0" smtClean="0">
                <a:solidFill>
                  <a:schemeClr val="tx1"/>
                </a:solidFill>
                <a:effectLst/>
                <a:latin typeface="+mn-lt"/>
                <a:ea typeface="+mn-ea"/>
                <a:cs typeface="+mn-cs"/>
              </a:rPr>
              <a:t>A GP can</a:t>
            </a:r>
            <a:r>
              <a:rPr lang="en-AU" sz="1200" kern="1200" baseline="0" dirty="0" smtClean="0">
                <a:solidFill>
                  <a:schemeClr val="tx1"/>
                </a:solidFill>
                <a:effectLst/>
                <a:latin typeface="+mn-lt"/>
                <a:ea typeface="+mn-ea"/>
                <a:cs typeface="+mn-cs"/>
              </a:rPr>
              <a:t> provide a referral under Medicare and pharmacists can charge through Medicare. </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smtClean="0">
                <a:solidFill>
                  <a:schemeClr val="tx1"/>
                </a:solidFill>
                <a:effectLst/>
                <a:latin typeface="+mn-lt"/>
                <a:ea typeface="+mn-ea"/>
                <a:cs typeface="+mn-cs"/>
              </a:rPr>
              <a:t>Another option is to provide 1 hour of clinical supervision to a Positive Behaviour Support practitioner, at the person’s home, and have this include a medication review. This is billed to their NDIS plan. You can treat this like an initial review and then ask the GP for a referral for a fuller review. The POMPIDA alliance has compiled resources on this, including referral forms. We will send you those after the training. </a:t>
            </a:r>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18</a:t>
            </a:fld>
            <a:endParaRPr lang="en-AU" dirty="0"/>
          </a:p>
        </p:txBody>
      </p:sp>
    </p:spTree>
    <p:extLst>
      <p:ext uri="{BB962C8B-B14F-4D97-AF65-F5344CB8AC3E}">
        <p14:creationId xmlns:p14="http://schemas.microsoft.com/office/powerpoint/2010/main" val="622248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S116P </a:t>
            </a:r>
            <a:r>
              <a:rPr lang="en-AU" sz="1200" b="1" kern="1200" dirty="0">
                <a:solidFill>
                  <a:schemeClr val="tx1"/>
                </a:solidFill>
                <a:effectLst/>
                <a:latin typeface="+mn-lt"/>
                <a:ea typeface="+mn-ea"/>
                <a:cs typeface="+mn-cs"/>
              </a:rPr>
              <a:t> Daryan - Pharmacists</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1.5 minutes:</a:t>
            </a:r>
          </a:p>
          <a:p>
            <a:endParaRPr lang="en-AU" baseline="0" dirty="0"/>
          </a:p>
          <a:p>
            <a:r>
              <a:rPr lang="en-AU" i="0" u="sng" baseline="0" dirty="0"/>
              <a:t>Notes</a:t>
            </a:r>
            <a:r>
              <a:rPr lang="en-AU" i="0" baseline="0" dirty="0"/>
              <a:t>:</a:t>
            </a: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Read the case study </a:t>
            </a:r>
            <a:r>
              <a:rPr lang="en-AU" i="0" baseline="0" dirty="0" smtClean="0"/>
              <a:t>as it is written.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See the appendix to the Training guide for detailed information about this case and the clinical and practical points it highlights, including appropriate reasonable adjustments. </a:t>
            </a:r>
            <a:endParaRPr lang="en-AU" i="0" baseline="0" dirty="0"/>
          </a:p>
          <a:p>
            <a:pPr marL="171450" indent="-171450">
              <a:buFont typeface="Arial" panose="020B0604020202020204" pitchFamily="34" charset="0"/>
              <a:buChar char="•"/>
            </a:pPr>
            <a:r>
              <a:rPr lang="en-AU" i="0" baseline="0" dirty="0"/>
              <a:t>A slightly different approach is used for this case study. Not all medications are listed below – there are too many. Give participants time to read through this at the start of group discussion (get them to read it simultaneously and allow them to react and discuss in their small groups as they do). </a:t>
            </a:r>
          </a:p>
          <a:p>
            <a:pPr marL="171450" indent="-171450">
              <a:buFont typeface="Arial" panose="020B0604020202020204" pitchFamily="34" charset="0"/>
              <a:buChar char="•"/>
            </a:pPr>
            <a:r>
              <a:rPr lang="en-AU" i="0" baseline="0" dirty="0"/>
              <a:t>The handout has space for notes. </a:t>
            </a:r>
          </a:p>
          <a:p>
            <a:pPr marL="171450" indent="-171450">
              <a:buFont typeface="Arial" panose="020B0604020202020204" pitchFamily="34" charset="0"/>
              <a:buChar char="•"/>
            </a:pPr>
            <a:r>
              <a:rPr lang="en-AU" i="0" baseline="0" dirty="0"/>
              <a:t>Direct participants to find the chart of Daryan’s medications in their handouts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a:t>The case study is based on a real case. However, it is an extreme example of polypharmacy and includes elements of chemical restraint. Participants may express surprise. Pause to allow for reactions. </a:t>
            </a:r>
          </a:p>
          <a:p>
            <a:pPr marL="0" indent="0">
              <a:buFont typeface="Arial" panose="020B0604020202020204" pitchFamily="34" charset="0"/>
              <a:buNone/>
            </a:pPr>
            <a:endParaRPr lang="en-AU" i="1" baseline="0" dirty="0"/>
          </a:p>
          <a:p>
            <a:r>
              <a:rPr lang="en-AU" b="1" i="0" baseline="0" dirty="0"/>
              <a:t>Suggested script:</a:t>
            </a:r>
          </a:p>
          <a:p>
            <a:endParaRPr lang="en-AU" i="1" baseline="0" dirty="0"/>
          </a:p>
          <a:p>
            <a:r>
              <a:rPr lang="en-AU" sz="1200" i="1" kern="1200" dirty="0">
                <a:solidFill>
                  <a:schemeClr val="tx1"/>
                </a:solidFill>
                <a:effectLst/>
                <a:latin typeface="+mn-lt"/>
                <a:ea typeface="+mn-ea"/>
                <a:cs typeface="+mn-cs"/>
              </a:rPr>
              <a:t>Daryan is a man in his mid-20’s who enjoys nature shares a close bond with his mum. He has lived in supported accommodation since the age of 16, and currently receives 2:1 care in a unit on his own. </a:t>
            </a:r>
            <a:endParaRPr lang="en-AU" sz="1200" kern="1200" dirty="0">
              <a:solidFill>
                <a:schemeClr val="tx1"/>
              </a:solidFill>
              <a:effectLst/>
              <a:latin typeface="+mn-lt"/>
              <a:ea typeface="+mn-ea"/>
              <a:cs typeface="+mn-cs"/>
            </a:endParaRP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He is obese and has a family history of cardiovascular disease</a:t>
            </a:r>
            <a:endParaRPr lang="en-AU" sz="1200" kern="1200" dirty="0">
              <a:solidFill>
                <a:schemeClr val="tx1"/>
              </a:solidFill>
              <a:effectLst/>
              <a:latin typeface="+mn-lt"/>
              <a:ea typeface="+mn-ea"/>
              <a:cs typeface="+mn-cs"/>
            </a:endParaRP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Daryan has intellectual disability, autism, bipolar disorder, and “challenging behaviours”. These include noise and property destruction, inappropriate urination and smearing faeces</a:t>
            </a:r>
            <a:r>
              <a:rPr lang="en-AU" sz="1200" i="1" kern="1200">
                <a:solidFill>
                  <a:schemeClr val="tx1"/>
                </a:solidFill>
                <a:effectLst/>
                <a:latin typeface="+mn-lt"/>
                <a:ea typeface="+mn-ea"/>
                <a:cs typeface="+mn-cs"/>
              </a:rPr>
              <a:t>, </a:t>
            </a:r>
            <a:r>
              <a:rPr lang="en-AU" sz="1200" i="1" kern="1200" smtClean="0">
                <a:solidFill>
                  <a:schemeClr val="tx1"/>
                </a:solidFill>
                <a:effectLst/>
                <a:latin typeface="+mn-lt"/>
                <a:ea typeface="+mn-ea"/>
                <a:cs typeface="+mn-cs"/>
              </a:rPr>
              <a:t>and spitting</a:t>
            </a:r>
            <a:r>
              <a:rPr lang="en-AU" sz="1200" i="1" kern="1200" dirty="0">
                <a:solidFill>
                  <a:schemeClr val="tx1"/>
                </a:solidFill>
                <a:effectLst/>
                <a:latin typeface="+mn-lt"/>
                <a:ea typeface="+mn-ea"/>
                <a:cs typeface="+mn-cs"/>
              </a:rPr>
              <a:t>. He paces often and has a poor attention span. </a:t>
            </a:r>
            <a:endParaRPr lang="en-AU" sz="1200" kern="1200" dirty="0">
              <a:solidFill>
                <a:schemeClr val="tx1"/>
              </a:solidFill>
              <a:effectLst/>
              <a:latin typeface="+mn-lt"/>
              <a:ea typeface="+mn-ea"/>
              <a:cs typeface="+mn-cs"/>
            </a:endParaRP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However, he loves nature – his support workers report that Daryan is always calmer when they take him to a bushwalk or the beach – both of which are a 15 minute drive from his home. </a:t>
            </a:r>
            <a:endParaRPr lang="en-AU" sz="1200" kern="1200" dirty="0">
              <a:solidFill>
                <a:schemeClr val="tx1"/>
              </a:solidFill>
              <a:effectLst/>
              <a:latin typeface="+mn-lt"/>
              <a:ea typeface="+mn-ea"/>
              <a:cs typeface="+mn-cs"/>
            </a:endParaRP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Daryan sees a psychiatrist and also engages a psychologist and OT via the NDIS. He consulted a senior psychologist as part of a review of his Positive Behaviour Support plan. The psychologist requested the GP make a referral for a Home Medications Review.</a:t>
            </a:r>
            <a:endParaRPr lang="en-AU" sz="1200" kern="1200" dirty="0">
              <a:solidFill>
                <a:schemeClr val="tx1"/>
              </a:solidFill>
              <a:effectLst/>
              <a:latin typeface="+mn-lt"/>
              <a:ea typeface="+mn-ea"/>
              <a:cs typeface="+mn-cs"/>
            </a:endParaRP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Daryan is currently prescribed 11 </a:t>
            </a:r>
            <a:r>
              <a:rPr lang="en-AU" sz="1200" i="1" kern="1200" dirty="0" smtClean="0">
                <a:solidFill>
                  <a:schemeClr val="tx1"/>
                </a:solidFill>
                <a:effectLst/>
                <a:latin typeface="+mn-lt"/>
                <a:ea typeface="+mn-ea"/>
                <a:cs typeface="+mn-cs"/>
              </a:rPr>
              <a:t>medications; </a:t>
            </a:r>
            <a:r>
              <a:rPr lang="en-AU" sz="1200" i="1" kern="1200" dirty="0">
                <a:solidFill>
                  <a:schemeClr val="tx1"/>
                </a:solidFill>
                <a:effectLst/>
                <a:latin typeface="+mn-lt"/>
                <a:ea typeface="+mn-ea"/>
                <a:cs typeface="+mn-cs"/>
              </a:rPr>
              <a:t>this includes 2 daily antipsychotics and a third on a PRN basis. </a:t>
            </a:r>
            <a:endParaRPr lang="en-AU" sz="1200" kern="1200" dirty="0">
              <a:solidFill>
                <a:schemeClr val="tx1"/>
              </a:solidFill>
              <a:effectLst/>
              <a:latin typeface="+mn-lt"/>
              <a:ea typeface="+mn-ea"/>
              <a:cs typeface="+mn-cs"/>
            </a:endParaRPr>
          </a:p>
          <a:p>
            <a:pPr marL="171450" indent="-171450">
              <a:buFontTx/>
              <a:buChar char="-"/>
            </a:pPr>
            <a:endParaRPr lang="en-AU" sz="1200" i="1" kern="1200" baseline="0" dirty="0">
              <a:solidFill>
                <a:schemeClr val="tx1"/>
              </a:solidFill>
              <a:effectLst/>
              <a:latin typeface="+mn-lt"/>
              <a:ea typeface="+mn-ea"/>
              <a:cs typeface="+mn-cs"/>
            </a:endParaRPr>
          </a:p>
          <a:p>
            <a:pPr marL="171450" indent="-171450">
              <a:buFontTx/>
              <a:buChar char="-"/>
            </a:pPr>
            <a:endParaRPr lang="en-AU" sz="1200" b="1"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9163C6-BBF9-487A-BA36-3DF7C33AA6E7}" type="slidenum">
              <a:rPr lang="en-AU" smtClean="0"/>
              <a:t>19</a:t>
            </a:fld>
            <a:endParaRPr lang="en-AU" dirty="0"/>
          </a:p>
        </p:txBody>
      </p:sp>
    </p:spTree>
    <p:extLst>
      <p:ext uri="{BB962C8B-B14F-4D97-AF65-F5344CB8AC3E}">
        <p14:creationId xmlns:p14="http://schemas.microsoft.com/office/powerpoint/2010/main" val="161211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S2C  Welcome to workshop</a:t>
            </a:r>
            <a:endParaRPr lang="en-AU" sz="1200" kern="1200" dirty="0">
              <a:solidFill>
                <a:schemeClr val="tx1"/>
              </a:solidFill>
              <a:effectLst/>
              <a:latin typeface="+mn-lt"/>
              <a:ea typeface="+mn-ea"/>
              <a:cs typeface="+mn-cs"/>
            </a:endParaRPr>
          </a:p>
          <a:p>
            <a:endParaRPr lang="en-US" sz="1600" b="1" u="none" baseline="0" dirty="0"/>
          </a:p>
          <a:p>
            <a:r>
              <a:rPr lang="en-US" sz="1600" b="1" u="none" baseline="0" dirty="0"/>
              <a:t>Suggested time: 1 min.</a:t>
            </a:r>
          </a:p>
          <a:p>
            <a:endParaRPr lang="en-US" sz="1600" b="0" dirty="0"/>
          </a:p>
          <a:p>
            <a:r>
              <a:rPr lang="en-US" sz="1600" b="0" u="sng" dirty="0"/>
              <a:t>Notes:</a:t>
            </a:r>
          </a:p>
          <a:p>
            <a:endParaRPr lang="en-US" sz="1600" b="1" dirty="0"/>
          </a:p>
          <a:p>
            <a:r>
              <a:rPr lang="en-US" sz="1600" baseline="0" dirty="0" smtClean="0"/>
              <a:t>The co-facilitator with intellectual disability can do the welcome.</a:t>
            </a:r>
          </a:p>
          <a:p>
            <a:endParaRPr lang="en-US" sz="1600" baseline="0" dirty="0" smtClean="0"/>
          </a:p>
          <a:p>
            <a:r>
              <a:rPr lang="en-US" sz="1600" baseline="0" dirty="0" smtClean="0"/>
              <a:t>But only if they want to. </a:t>
            </a:r>
          </a:p>
          <a:p>
            <a:endParaRPr lang="en-US" sz="1600" baseline="0" dirty="0"/>
          </a:p>
          <a:p>
            <a:r>
              <a:rPr lang="en-US" sz="1600" b="1" baseline="0" dirty="0" smtClean="0"/>
              <a:t>Key </a:t>
            </a:r>
            <a:r>
              <a:rPr lang="en-US" sz="1600" b="1" baseline="0" dirty="0"/>
              <a:t>points</a:t>
            </a:r>
            <a:r>
              <a:rPr lang="en-US" sz="1600" b="1" baseline="0" dirty="0" smtClean="0"/>
              <a:t>:</a:t>
            </a:r>
          </a:p>
          <a:p>
            <a:endParaRPr lang="en-US" sz="1600" b="1" baseline="0" dirty="0"/>
          </a:p>
          <a:p>
            <a:pPr marL="285750" indent="-285750">
              <a:buFont typeface="Arial" panose="020B0604020202020204" pitchFamily="34" charset="0"/>
              <a:buChar char="•"/>
            </a:pPr>
            <a:r>
              <a:rPr lang="en-US" sz="1600" baseline="0" dirty="0"/>
              <a:t>Tell people you are starting the session. </a:t>
            </a:r>
          </a:p>
          <a:p>
            <a:pPr marL="285750" indent="-285750">
              <a:buFont typeface="Arial" panose="020B0604020202020204" pitchFamily="34" charset="0"/>
              <a:buChar char="•"/>
            </a:pPr>
            <a:r>
              <a:rPr lang="en-US" sz="1600" baseline="0" dirty="0"/>
              <a:t>Thank them for coming. </a:t>
            </a:r>
          </a:p>
          <a:p>
            <a:pPr marL="285750" indent="-285750">
              <a:buFont typeface="Arial" panose="020B0604020202020204" pitchFamily="34" charset="0"/>
              <a:buChar char="•"/>
            </a:pPr>
            <a:r>
              <a:rPr lang="en-US" sz="1600" baseline="0" dirty="0"/>
              <a:t>Tell them your name.</a:t>
            </a:r>
          </a:p>
          <a:p>
            <a:pPr marL="285750" indent="-285750">
              <a:buFont typeface="Arial" panose="020B0604020202020204" pitchFamily="34" charset="0"/>
              <a:buChar char="•"/>
            </a:pPr>
            <a:r>
              <a:rPr lang="en-US" sz="1600" baseline="0" dirty="0"/>
              <a:t>Tell the other </a:t>
            </a:r>
            <a:r>
              <a:rPr lang="en-US" sz="1600" baseline="0" dirty="0" smtClean="0"/>
              <a:t>co-facilitators</a:t>
            </a:r>
            <a:r>
              <a:rPr lang="en-US" sz="1600" baseline="0" dirty="0"/>
              <a:t>’ names. </a:t>
            </a:r>
          </a:p>
          <a:p>
            <a:endParaRPr lang="en-US" sz="1600" baseline="0" dirty="0"/>
          </a:p>
          <a:p>
            <a:r>
              <a:rPr lang="en-AU" sz="1600" b="1" u="none" dirty="0"/>
              <a:t>What you could say</a:t>
            </a:r>
            <a:r>
              <a:rPr lang="en-AU" sz="1600" b="1" u="none" baseline="0" dirty="0"/>
              <a:t>:</a:t>
            </a:r>
          </a:p>
          <a:p>
            <a:endParaRPr lang="en-AU" sz="1600" b="0" u="none" baseline="0" dirty="0"/>
          </a:p>
          <a:p>
            <a:r>
              <a:rPr lang="en-AU" sz="1600" b="0" u="none" baseline="0" dirty="0"/>
              <a:t>Hello. Welcome to the workshop. Thank you for coming along today. </a:t>
            </a:r>
          </a:p>
          <a:p>
            <a:endParaRPr lang="en-AU" sz="1600" b="0" u="none" baseline="0" dirty="0"/>
          </a:p>
          <a:p>
            <a:r>
              <a:rPr lang="en-AU" sz="1600" b="0" u="none" baseline="0" dirty="0"/>
              <a:t>My name is [insert speaker’s name].</a:t>
            </a:r>
          </a:p>
          <a:p>
            <a:endParaRPr lang="en-AU" sz="1600" b="0" u="none" baseline="0" dirty="0"/>
          </a:p>
          <a:p>
            <a:r>
              <a:rPr lang="en-AU" sz="1600" b="0" u="none" baseline="0" dirty="0"/>
              <a:t>This is [other facilitator’s name].</a:t>
            </a:r>
          </a:p>
          <a:p>
            <a:endParaRPr lang="en-AU" sz="1600" b="0" u="none" baseline="0" dirty="0"/>
          </a:p>
          <a:p>
            <a:r>
              <a:rPr lang="en-AU" sz="1600" b="0" u="none" baseline="0" dirty="0"/>
              <a:t>We will be running this workshop together today. </a:t>
            </a:r>
          </a:p>
          <a:p>
            <a:endParaRPr lang="en-AU" sz="1600" b="0" u="none" dirty="0"/>
          </a:p>
        </p:txBody>
      </p:sp>
      <p:sp>
        <p:nvSpPr>
          <p:cNvPr id="4" name="Slide Number Placeholder 3"/>
          <p:cNvSpPr>
            <a:spLocks noGrp="1"/>
          </p:cNvSpPr>
          <p:nvPr>
            <p:ph type="sldNum" sz="quarter" idx="10"/>
          </p:nvPr>
        </p:nvSpPr>
        <p:spPr/>
        <p:txBody>
          <a:bodyPr/>
          <a:lstStyle/>
          <a:p>
            <a:fld id="{65FF620E-BD1C-4F16-AF7B-7849DBAB030F}" type="slidenum">
              <a:rPr lang="en-AU" smtClean="0"/>
              <a:t>2</a:t>
            </a:fld>
            <a:endParaRPr lang="en-AU" dirty="0"/>
          </a:p>
        </p:txBody>
      </p:sp>
    </p:spTree>
    <p:extLst>
      <p:ext uri="{BB962C8B-B14F-4D97-AF65-F5344CB8AC3E}">
        <p14:creationId xmlns:p14="http://schemas.microsoft.com/office/powerpoint/2010/main" val="282414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S117P </a:t>
            </a:r>
            <a:r>
              <a:rPr lang="en-AU" sz="1200" b="1" kern="1200" dirty="0">
                <a:solidFill>
                  <a:schemeClr val="tx1"/>
                </a:solidFill>
                <a:effectLst/>
                <a:latin typeface="+mn-lt"/>
                <a:ea typeface="+mn-ea"/>
                <a:cs typeface="+mn-cs"/>
              </a:rPr>
              <a:t> Daryan – Pharmacists – Your turn</a:t>
            </a:r>
            <a:endParaRPr lang="en-AU" sz="1200" kern="1200" dirty="0">
              <a:solidFill>
                <a:schemeClr val="tx1"/>
              </a:solidFill>
              <a:effectLst/>
              <a:latin typeface="+mn-lt"/>
              <a:ea typeface="+mn-ea"/>
              <a:cs typeface="+mn-cs"/>
            </a:endParaRPr>
          </a:p>
          <a:p>
            <a:endParaRPr lang="en-AU" b="1" dirty="0"/>
          </a:p>
          <a:p>
            <a:r>
              <a:rPr lang="en-AU" b="1" dirty="0"/>
              <a:t>Suggested</a:t>
            </a:r>
            <a:r>
              <a:rPr lang="en-AU" b="1" baseline="0" dirty="0"/>
              <a:t> time: 10 - 12 minutes:</a:t>
            </a:r>
          </a:p>
          <a:p>
            <a:endParaRPr lang="en-AU" baseline="0" dirty="0"/>
          </a:p>
          <a:p>
            <a:r>
              <a:rPr lang="en-AU" i="0" u="sng" baseline="0" dirty="0"/>
              <a:t>Notes</a:t>
            </a:r>
            <a:r>
              <a:rPr lang="en-AU" i="0" baseline="0" dirty="0"/>
              <a:t>:</a:t>
            </a:r>
          </a:p>
          <a:p>
            <a:pPr marL="171450" indent="-171450">
              <a:buFont typeface="Arial" panose="020B0604020202020204" pitchFamily="34" charset="0"/>
              <a:buChar char="•"/>
            </a:pPr>
            <a:r>
              <a:rPr lang="en-AU" i="0" baseline="0" dirty="0"/>
              <a:t>Give groups time to digest the case study and the degree of polypharmacy in Daryan’s case</a:t>
            </a:r>
          </a:p>
          <a:p>
            <a:pPr marL="171450" indent="-171450">
              <a:buFont typeface="Arial" panose="020B0604020202020204" pitchFamily="34" charset="0"/>
              <a:buChar char="•"/>
            </a:pPr>
            <a:r>
              <a:rPr lang="en-AU" i="0" baseline="0" dirty="0" smtClean="0"/>
              <a:t>Their </a:t>
            </a:r>
            <a:r>
              <a:rPr lang="en-AU" i="0" baseline="0" dirty="0"/>
              <a:t>post-workshop activity is a chance to take more detailed notes and do necessary research to complete the medication review for Daryan. </a:t>
            </a:r>
            <a:endParaRPr lang="en-AU" i="0" baseline="0" dirty="0" smtClean="0"/>
          </a:p>
          <a:p>
            <a:pPr marL="171450" indent="-171450">
              <a:buFont typeface="Arial" panose="020B0604020202020204" pitchFamily="34" charset="0"/>
              <a:buChar char="•"/>
            </a:pPr>
            <a:r>
              <a:rPr lang="en-AU" b="0" i="0" baseline="0" dirty="0" smtClean="0"/>
              <a:t>For full clinical answers refer to the chart provided in the Training guide appendix. </a:t>
            </a:r>
          </a:p>
          <a:p>
            <a:pPr marL="0" indent="0">
              <a:buFont typeface="Arial" panose="020B0604020202020204" pitchFamily="34" charset="0"/>
              <a:buNone/>
            </a:pPr>
            <a:endParaRPr lang="en-AU" i="0" baseline="0" dirty="0"/>
          </a:p>
          <a:p>
            <a:endParaRPr lang="en-AU" i="1" baseline="0" dirty="0" smtClean="0"/>
          </a:p>
          <a:p>
            <a:r>
              <a:rPr lang="en-US" b="1" baseline="0" dirty="0" smtClean="0"/>
              <a:t>Key points: </a:t>
            </a:r>
          </a:p>
          <a:p>
            <a:pPr marL="171450" indent="-171450">
              <a:buFont typeface="Arial" panose="020B0604020202020204" pitchFamily="34" charset="0"/>
              <a:buChar char="•"/>
            </a:pPr>
            <a:endParaRPr lang="en-US" b="1"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Emphasise the point is not to discuss the detail of every medication (it would take too long) but to discuss the major alarm bells</a:t>
            </a:r>
          </a:p>
          <a:p>
            <a:pPr marL="171450" indent="-171450">
              <a:buFont typeface="Arial" panose="020B0604020202020204" pitchFamily="34" charset="0"/>
              <a:buChar char="•"/>
            </a:pPr>
            <a:r>
              <a:rPr lang="en-AU" b="0" i="0" baseline="0" dirty="0" smtClean="0"/>
              <a:t>Key </a:t>
            </a:r>
            <a:r>
              <a:rPr lang="en-AU" b="0" i="0" baseline="0" dirty="0"/>
              <a:t>things to emphasise:</a:t>
            </a:r>
          </a:p>
          <a:p>
            <a:pPr marL="628650" lvl="1" indent="-171450">
              <a:buFont typeface="Courier New" panose="02070309020205020404" pitchFamily="49" charset="0"/>
              <a:buChar char="o"/>
            </a:pPr>
            <a:r>
              <a:rPr lang="en-AU" b="0" i="0" baseline="0" dirty="0" smtClean="0"/>
              <a:t>Huge </a:t>
            </a:r>
            <a:r>
              <a:rPr lang="en-AU" b="0" i="0" baseline="0" dirty="0"/>
              <a:t>dose of antipsychotics</a:t>
            </a:r>
          </a:p>
          <a:p>
            <a:pPr marL="1085850" lvl="2" indent="-171450">
              <a:buFont typeface="Calibri" panose="020F0502020204030204" pitchFamily="34" charset="0"/>
              <a:buChar char="⁻"/>
            </a:pPr>
            <a:r>
              <a:rPr lang="en-AU" b="0" i="0" baseline="0" dirty="0"/>
              <a:t>Restrictive practice</a:t>
            </a:r>
          </a:p>
          <a:p>
            <a:pPr marL="1085850" lvl="2" indent="-171450">
              <a:buFont typeface="Calibri" panose="020F0502020204030204" pitchFamily="34" charset="0"/>
              <a:buChar char="⁻"/>
            </a:pPr>
            <a:r>
              <a:rPr lang="en-AU" b="0" i="0" baseline="0" dirty="0"/>
              <a:t>Imposes cardiovascular risk</a:t>
            </a:r>
          </a:p>
          <a:p>
            <a:pPr marL="1085850" lvl="2" indent="-171450">
              <a:buFont typeface="Calibri" panose="020F0502020204030204" pitchFamily="34" charset="0"/>
              <a:buChar char="⁻"/>
            </a:pPr>
            <a:r>
              <a:rPr lang="en-AU" b="0" i="0" baseline="0" dirty="0"/>
              <a:t>Metabolic side effects are already present – obesity for </a:t>
            </a:r>
            <a:r>
              <a:rPr lang="en-AU" b="0" i="0" baseline="0" dirty="0" smtClean="0"/>
              <a:t>example</a:t>
            </a:r>
            <a:endParaRPr lang="en-AU" b="0" i="0" baseline="0" dirty="0"/>
          </a:p>
          <a:p>
            <a:pPr marL="1085850" lvl="2" indent="-171450">
              <a:buFont typeface="Calibri" panose="020F0502020204030204" pitchFamily="34" charset="0"/>
              <a:buChar char="⁻"/>
            </a:pPr>
            <a:r>
              <a:rPr lang="en-AU" b="0" i="0" baseline="0" dirty="0"/>
              <a:t>Increases likelihood of constipation which worsens behaviour</a:t>
            </a:r>
          </a:p>
          <a:p>
            <a:pPr marL="628650" lvl="1" indent="-171450">
              <a:buFont typeface="Courier New" panose="02070309020205020404" pitchFamily="49" charset="0"/>
              <a:buChar char="o"/>
            </a:pPr>
            <a:r>
              <a:rPr lang="en-AU" b="0" i="0" baseline="0" dirty="0"/>
              <a:t>Benztropine can mask tardive dyskinesia</a:t>
            </a:r>
          </a:p>
          <a:p>
            <a:pPr marL="628650" lvl="1" indent="-171450">
              <a:buFont typeface="Courier New" panose="02070309020205020404" pitchFamily="49" charset="0"/>
              <a:buChar char="o"/>
            </a:pPr>
            <a:r>
              <a:rPr lang="en-AU" b="0" i="0" baseline="0" dirty="0"/>
              <a:t>Stopping both antipsychotics and benztropine together can induce irreversible tardive dyskinesia</a:t>
            </a:r>
          </a:p>
          <a:p>
            <a:pPr marL="171450" lvl="0" indent="-171450">
              <a:buFont typeface="Arial" panose="020B0604020202020204" pitchFamily="34" charset="0"/>
              <a:buChar char="•"/>
            </a:pPr>
            <a:r>
              <a:rPr lang="en-AU" b="0" i="0" baseline="0" dirty="0"/>
              <a:t>Non-pharmacological:</a:t>
            </a:r>
          </a:p>
          <a:p>
            <a:pPr marL="628650" lvl="1" indent="-171450">
              <a:buFont typeface="Courier New" panose="02070309020205020404" pitchFamily="49" charset="0"/>
              <a:buChar char="o"/>
            </a:pPr>
            <a:r>
              <a:rPr lang="en-AU" b="0" i="0" baseline="0" dirty="0"/>
              <a:t>Move closer to nature</a:t>
            </a:r>
          </a:p>
          <a:p>
            <a:pPr marL="628650" lvl="1" indent="-171450">
              <a:buFont typeface="Courier New" panose="02070309020205020404" pitchFamily="49" charset="0"/>
              <a:buChar char="o"/>
            </a:pPr>
            <a:r>
              <a:rPr lang="en-AU" b="0" i="0" baseline="0" dirty="0"/>
              <a:t>Address sensory needs, especially as he has autism. </a:t>
            </a:r>
          </a:p>
          <a:p>
            <a:pPr marL="1085850" lvl="2" indent="-171450">
              <a:buFont typeface="Arial" panose="020B0604020202020204" pitchFamily="34" charset="0"/>
              <a:buChar char="•"/>
            </a:pPr>
            <a:endParaRPr lang="en-AU" b="0" i="0" baseline="0" dirty="0"/>
          </a:p>
          <a:p>
            <a:pPr marL="1085850" lvl="2" indent="-171450">
              <a:buFontTx/>
              <a:buChar char="-"/>
            </a:pPr>
            <a:endParaRPr lang="en-AU" b="0" i="0" baseline="0" dirty="0"/>
          </a:p>
          <a:p>
            <a:pPr marL="171450" indent="-171450">
              <a:buFontTx/>
              <a:buChar char="-"/>
            </a:pPr>
            <a:endParaRPr lang="en-AU" b="0" i="1"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20</a:t>
            </a:fld>
            <a:endParaRPr lang="en-AU" dirty="0"/>
          </a:p>
        </p:txBody>
      </p:sp>
    </p:spTree>
    <p:extLst>
      <p:ext uri="{BB962C8B-B14F-4D97-AF65-F5344CB8AC3E}">
        <p14:creationId xmlns:p14="http://schemas.microsoft.com/office/powerpoint/2010/main" val="61693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S118P </a:t>
            </a:r>
            <a:r>
              <a:rPr lang="en-AU" sz="1200" b="1" kern="1200" dirty="0">
                <a:solidFill>
                  <a:schemeClr val="tx1"/>
                </a:solidFill>
                <a:effectLst/>
                <a:latin typeface="+mn-lt"/>
                <a:ea typeface="+mn-ea"/>
                <a:cs typeface="+mn-cs"/>
              </a:rPr>
              <a:t> Daryan – Pharmacists – Polypharmacy</a:t>
            </a:r>
            <a:endParaRPr lang="en-AU" sz="1200" kern="1200" dirty="0">
              <a:solidFill>
                <a:schemeClr val="tx1"/>
              </a:solidFill>
              <a:effectLst/>
              <a:latin typeface="+mn-lt"/>
              <a:ea typeface="+mn-ea"/>
              <a:cs typeface="+mn-cs"/>
            </a:endParaRPr>
          </a:p>
          <a:p>
            <a:endParaRPr lang="en-US" b="1" baseline="0" dirty="0"/>
          </a:p>
          <a:p>
            <a:r>
              <a:rPr lang="en-US" b="1" baseline="0" dirty="0"/>
              <a:t>Suggested time: 2 minutes</a:t>
            </a:r>
          </a:p>
          <a:p>
            <a:endParaRPr lang="en-US" baseline="0" dirty="0"/>
          </a:p>
          <a:p>
            <a:r>
              <a:rPr lang="en-US" u="sng" baseline="0" dirty="0"/>
              <a:t>Notes:</a:t>
            </a:r>
          </a:p>
          <a:p>
            <a:endParaRPr lang="en-US" baseline="0" dirty="0"/>
          </a:p>
          <a:p>
            <a:pPr marL="171450" indent="-171450">
              <a:buFont typeface="Arial" panose="020B0604020202020204" pitchFamily="34" charset="0"/>
              <a:buChar char="•"/>
            </a:pPr>
            <a:r>
              <a:rPr lang="en-US" baseline="0" dirty="0"/>
              <a:t>Click the mouse again to reveal the text “What do you do?” and then give people a chance to answer</a:t>
            </a:r>
          </a:p>
          <a:p>
            <a:pPr marL="171450" indent="-171450">
              <a:buFont typeface="Arial" panose="020B0604020202020204" pitchFamily="34" charset="0"/>
              <a:buChar char="•"/>
            </a:pPr>
            <a:r>
              <a:rPr lang="en-US" baseline="0" dirty="0"/>
              <a:t>This slide has animations</a:t>
            </a:r>
            <a:r>
              <a:rPr lang="en-US" baseline="0"/>
              <a:t>. </a:t>
            </a:r>
            <a:endParaRPr lang="en-US" baseline="0" smtClean="0"/>
          </a:p>
          <a:p>
            <a:pPr marL="171450" indent="-171450">
              <a:buFont typeface="Arial" panose="020B0604020202020204" pitchFamily="34" charset="0"/>
              <a:buChar char="•"/>
            </a:pPr>
            <a:r>
              <a:rPr lang="en-US" sz="1200" kern="1200" smtClean="0">
                <a:solidFill>
                  <a:schemeClr val="tx1"/>
                </a:solidFill>
                <a:effectLst/>
                <a:latin typeface="+mn-lt"/>
                <a:ea typeface="+mn-ea"/>
                <a:cs typeface="+mn-cs"/>
              </a:rPr>
              <a:t>Please check if the POMPIDA website is live before running the workshop. It was planned at the time of writing. If possible, insert the link and their logo into the slide. </a:t>
            </a:r>
            <a:endParaRPr lang="en-US" baseline="0" dirty="0"/>
          </a:p>
          <a:p>
            <a:pPr marL="0" lvl="0" indent="0">
              <a:buFont typeface="Arial" panose="020B0604020202020204" pitchFamily="34" charset="0"/>
              <a:buNone/>
            </a:pPr>
            <a:endParaRPr lang="en-US" b="1" baseline="0" dirty="0"/>
          </a:p>
          <a:p>
            <a:r>
              <a:rPr lang="en-AU" sz="1200" b="1" kern="1200" dirty="0">
                <a:solidFill>
                  <a:schemeClr val="tx1"/>
                </a:solidFill>
                <a:effectLst/>
                <a:latin typeface="+mn-lt"/>
                <a:ea typeface="+mn-ea"/>
                <a:cs typeface="+mn-cs"/>
              </a:rPr>
              <a:t>Key points:</a:t>
            </a:r>
          </a:p>
          <a:p>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Polypharmacy is common in people with intellectual disability and is of major concern due to:</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Cumulative and compounding side effects and long term health risks </a:t>
            </a:r>
            <a:endParaRPr lang="en-AU" dirty="0">
              <a:effectLst/>
            </a:endParaRP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Anticholinergics are of particular concern </a:t>
            </a:r>
            <a:endParaRPr lang="en-AU" dirty="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Polypharmacy can be a restrictive practice</a:t>
            </a:r>
            <a:endParaRPr lang="en-AU"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STOMP protocol is a resource from UK about de-prescribing. </a:t>
            </a:r>
            <a:endParaRPr lang="en-AU" dirty="0" smtClean="0">
              <a:effectLst/>
            </a:endParaRP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For complex cases, seek a senior pharmacist’s advice</a:t>
            </a:r>
            <a:endParaRPr lang="en-AU" dirty="0" smtClean="0">
              <a:effectLst/>
            </a:endParaRPr>
          </a:p>
          <a:p>
            <a:pPr marL="0" lvl="0" indent="0">
              <a:buFont typeface="Arial" panose="020B0604020202020204" pitchFamily="34" charset="0"/>
              <a:buNone/>
            </a:pPr>
            <a:endParaRPr lang="en-US" b="1" baseline="0" dirty="0"/>
          </a:p>
          <a:p>
            <a:pPr marL="457200" lvl="1" indent="0">
              <a:buFont typeface="Arial" panose="020B0604020202020204" pitchFamily="34" charset="0"/>
              <a:buNone/>
            </a:pPr>
            <a:endParaRPr lang="en-US" b="1" baseline="0" dirty="0"/>
          </a:p>
          <a:p>
            <a:r>
              <a:rPr lang="en-US" b="1" baseline="0" dirty="0" smtClean="0"/>
              <a:t>Optional script:</a:t>
            </a:r>
            <a:endParaRPr lang="en-US" b="1" baseline="0" dirty="0"/>
          </a:p>
          <a:p>
            <a:pPr marL="171450" indent="-171450">
              <a:buFont typeface="Arial" panose="020B0604020202020204" pitchFamily="34" charset="0"/>
              <a:buChar char="•"/>
            </a:pPr>
            <a:r>
              <a:rPr lang="en-US" baseline="0" dirty="0" err="1" smtClean="0"/>
              <a:t>Daryan’s</a:t>
            </a:r>
            <a:r>
              <a:rPr lang="en-US" baseline="0" dirty="0" smtClean="0"/>
              <a:t> case highlights the risks associated with polypharmacy:</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Drugs with anticholinergic effects can severely impact the health outcomes of people with intellectual disability:</a:t>
            </a:r>
          </a:p>
          <a:p>
            <a:pPr marL="628650" lvl="1" indent="-171450">
              <a:buFont typeface="Arial" panose="020B0604020202020204" pitchFamily="34" charset="0"/>
              <a:buChar char="•"/>
            </a:pPr>
            <a:r>
              <a:rPr lang="en-US" baseline="0" dirty="0" smtClean="0"/>
              <a:t>Cardiovascular effects compound lifestyle factors, and diet and exercise in people with intellectual disability is often really poor</a:t>
            </a:r>
          </a:p>
          <a:p>
            <a:pPr marL="628650" lvl="1" indent="-171450">
              <a:buFont typeface="Arial" panose="020B0604020202020204" pitchFamily="34" charset="0"/>
              <a:buChar char="•"/>
            </a:pPr>
            <a:r>
              <a:rPr lang="en-US" baseline="0" dirty="0" smtClean="0"/>
              <a:t>There is also an increased dementia risk arising from overuse of these drugs. Which is why we have a note here about the importance of considering anticholinergic burden for people with Down syndrome because they are at really high risk of early onset Alzheimer’s disease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of an antipsychotic drug to address challenging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in the absence of a mental health diagnosis is a restrictive practice. It is only appropriate in the case of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of concern which are so severe they pose a risk to the safety of the person or those around them, and where non-pharmacological treatments have failed.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drugs for challenging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requires a person to have in place a Positive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Support plan, which is regularly reviewed. But the dose should also be regularly reviewed.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in some states (e.g. NSW), </a:t>
            </a:r>
            <a:r>
              <a:rPr lang="en-AU" sz="1200" kern="1200" dirty="0" smtClean="0">
                <a:solidFill>
                  <a:schemeClr val="tx1"/>
                </a:solidFill>
                <a:effectLst/>
                <a:latin typeface="+mn-lt"/>
                <a:ea typeface="+mn-ea"/>
                <a:cs typeface="+mn-cs"/>
              </a:rPr>
              <a:t>if a person’s treatment for a diagnosed mental health disorder involves the administration of 1 or more </a:t>
            </a:r>
            <a:r>
              <a:rPr lang="en-AU" sz="1200" kern="1200" dirty="0" err="1" smtClean="0">
                <a:solidFill>
                  <a:schemeClr val="tx1"/>
                </a:solidFill>
                <a:effectLst/>
                <a:latin typeface="+mn-lt"/>
                <a:ea typeface="+mn-ea"/>
                <a:cs typeface="+mn-cs"/>
              </a:rPr>
              <a:t>psychotropics</a:t>
            </a:r>
            <a:r>
              <a:rPr lang="en-AU" sz="1200" kern="1200" dirty="0" smtClean="0">
                <a:solidFill>
                  <a:schemeClr val="tx1"/>
                </a:solidFill>
                <a:effectLst/>
                <a:latin typeface="+mn-lt"/>
                <a:ea typeface="+mn-ea"/>
                <a:cs typeface="+mn-cs"/>
              </a:rPr>
              <a:t> and the dosage levels, combinations or numbers of restricted substances used, or the duration of the treatment, are outside the accepted mode of treatment for such a patient, this requires consent from a tribunal rather than a person responsible. Depending on the specific drugs used and their reason, polypharmacy may fall into this category of treatment.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your patient is currently on a less-than-ideal drug or a mix of drugs, what do you do?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Answers to encourage: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Home based medicines review</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Advise the best order in which to de-prescribe</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heck out the POMPIDA resources on how a Positive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Support specialist can request a mini review, through supervision of themselves, from a pharmacist. A GP may then be asked for a referral to do the full, Medicare-funded review.</a:t>
            </a:r>
            <a:endParaRPr lang="en-AU"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Same principles as for safe prescribing apply:</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Review reasons for prescribing</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Ensure close supervision throughout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Ensure the person and their supporters knows what to do, and what side effects to watch for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Go slow</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Check out the STOMP website which we have shared in your handouts, focused on de-prescribing. </a:t>
            </a:r>
            <a:endParaRPr lang="en-US" sz="1100" kern="1200" dirty="0" smtClean="0">
              <a:solidFill>
                <a:schemeClr val="tx1"/>
              </a:solidFill>
              <a:effectLst/>
              <a:latin typeface="+mn-lt"/>
              <a:ea typeface="+mn-ea"/>
              <a:cs typeface="+mn-cs"/>
            </a:endParaRPr>
          </a:p>
          <a:p>
            <a:pPr marL="171450" lvl="0" indent="-171450">
              <a:buFontTx/>
              <a:buChar char="-"/>
            </a:pPr>
            <a:endParaRPr lang="en-US"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21</a:t>
            </a:fld>
            <a:endParaRPr lang="en-AU" dirty="0"/>
          </a:p>
        </p:txBody>
      </p:sp>
    </p:spTree>
    <p:extLst>
      <p:ext uri="{BB962C8B-B14F-4D97-AF65-F5344CB8AC3E}">
        <p14:creationId xmlns:p14="http://schemas.microsoft.com/office/powerpoint/2010/main" val="304077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S14C  Reasonable adjustments definition </a:t>
            </a:r>
            <a:r>
              <a:rPr lang="en-AU" sz="1200" b="1" kern="1200" dirty="0" smtClean="0">
                <a:solidFill>
                  <a:schemeClr val="tx1"/>
                </a:solidFill>
                <a:effectLst/>
                <a:latin typeface="+mn-lt"/>
                <a:ea typeface="+mn-ea"/>
                <a:cs typeface="+mn-cs"/>
              </a:rPr>
              <a:t>–</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share</a:t>
            </a:r>
            <a:endParaRPr lang="en-AU" sz="1200" kern="1200" dirty="0">
              <a:solidFill>
                <a:schemeClr val="tx1"/>
              </a:solidFill>
              <a:effectLst/>
              <a:latin typeface="+mn-lt"/>
              <a:ea typeface="+mn-ea"/>
              <a:cs typeface="+mn-cs"/>
            </a:endParaRPr>
          </a:p>
          <a:p>
            <a:endParaRPr lang="en-AU" b="1" i="0" baseline="0" dirty="0"/>
          </a:p>
          <a:p>
            <a:r>
              <a:rPr lang="en-AU" b="1" i="0" baseline="0" dirty="0"/>
              <a:t>Suggested time – 1 – 2 minutes.</a:t>
            </a:r>
          </a:p>
          <a:p>
            <a:endParaRPr lang="en-AU" u="sng" baseline="0" dirty="0"/>
          </a:p>
          <a:p>
            <a:r>
              <a:rPr lang="en-AU" u="sng" baseline="0" dirty="0"/>
              <a:t>Notes:</a:t>
            </a:r>
          </a:p>
          <a:p>
            <a:endParaRPr lang="en-AU" baseline="0" dirty="0"/>
          </a:p>
          <a:p>
            <a:pPr marL="171450" indent="-171450">
              <a:buFont typeface="Arial" panose="020B0604020202020204" pitchFamily="34" charset="0"/>
              <a:buChar char="•"/>
            </a:pPr>
            <a:r>
              <a:rPr lang="en-AU" i="0" baseline="0" dirty="0" smtClean="0"/>
              <a:t>This slide can be </a:t>
            </a:r>
            <a:r>
              <a:rPr lang="en-AU" i="0" baseline="0" dirty="0"/>
              <a:t>co-led with a co-facilitator with intellectual disability. The lead in should come from the </a:t>
            </a:r>
            <a:r>
              <a:rPr lang="en-AU" i="0" baseline="0" dirty="0" smtClean="0"/>
              <a:t>PHN co-facilitator who </a:t>
            </a:r>
            <a:r>
              <a:rPr lang="en-AU" i="0" baseline="0" dirty="0"/>
              <a:t>has covered case studies. </a:t>
            </a:r>
            <a:endParaRPr lang="en-AU" i="0" baseline="0" dirty="0" smtClean="0"/>
          </a:p>
          <a:p>
            <a:pPr marL="0" indent="0">
              <a:buFont typeface="Arial" panose="020B0604020202020204" pitchFamily="34" charset="0"/>
              <a:buNone/>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Below </a:t>
            </a:r>
            <a:r>
              <a:rPr lang="en-AU" i="0" baseline="0" dirty="0"/>
              <a:t>is an </a:t>
            </a:r>
            <a:r>
              <a:rPr lang="en-AU" i="1" baseline="0" dirty="0"/>
              <a:t>e</a:t>
            </a:r>
            <a:r>
              <a:rPr lang="en-AU" i="1" dirty="0"/>
              <a:t>xample</a:t>
            </a:r>
            <a:r>
              <a:rPr lang="en-AU" i="0" dirty="0"/>
              <a:t> of</a:t>
            </a:r>
            <a:r>
              <a:rPr lang="en-AU" i="0" baseline="0" dirty="0"/>
              <a:t> the sort of way this topic could be introduced. However, it is important to support a co-facilitator to use their own words if they prefer</a:t>
            </a:r>
            <a:r>
              <a:rPr lang="en-AU" i="0" baseline="0" dirty="0" smtClean="0"/>
              <a:t>. If using the “What you can say” script, ensure the co-facilitator with intellectual disability has a copy of that script without the other notes on it. </a:t>
            </a: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See the </a:t>
            </a:r>
            <a:r>
              <a:rPr lang="en-AU" i="0" baseline="0" dirty="0" smtClean="0"/>
              <a:t>Easy Read co-facilitator guide for information </a:t>
            </a:r>
            <a:r>
              <a:rPr lang="en-AU" i="0" baseline="0" dirty="0"/>
              <a:t>about reasonable adjustments. </a:t>
            </a:r>
            <a:endParaRPr lang="en-AU" i="0" baseline="0" dirty="0" smtClean="0"/>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endParaRPr lang="en-AU" baseline="0" dirty="0"/>
          </a:p>
          <a:p>
            <a:endParaRPr lang="en-AU" baseline="0" dirty="0"/>
          </a:p>
          <a:p>
            <a:endParaRPr lang="en-AU"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Welcome back co-facilitator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is an opportunity for the group to share their thoughts. </a:t>
            </a:r>
          </a:p>
          <a:p>
            <a:endParaRPr lang="en-AU" baseline="0" dirty="0"/>
          </a:p>
          <a:p>
            <a:endParaRPr lang="en-AU" baseline="0" dirty="0"/>
          </a:p>
          <a:p>
            <a:r>
              <a:rPr lang="en-AU" b="1" baseline="0" dirty="0"/>
              <a:t>Brief speaker notes:</a:t>
            </a:r>
          </a:p>
          <a:p>
            <a:pPr marL="171450" indent="-171450">
              <a:buFont typeface="Arial" panose="020B0604020202020204" pitchFamily="34" charset="0"/>
              <a:buChar char="•"/>
            </a:pPr>
            <a:r>
              <a:rPr lang="en-AU" baseline="0" dirty="0"/>
              <a:t>Welcome back </a:t>
            </a:r>
            <a:r>
              <a:rPr lang="en-AU" baseline="0" dirty="0" smtClean="0"/>
              <a:t>co-facilitator</a:t>
            </a:r>
          </a:p>
          <a:p>
            <a:pPr marL="171450" indent="-171450">
              <a:buFont typeface="Arial" panose="020B0604020202020204" pitchFamily="34" charset="0"/>
              <a:buChar char="•"/>
            </a:pPr>
            <a:r>
              <a:rPr lang="en-AU" baseline="0" dirty="0" smtClean="0"/>
              <a:t>Ask for ideas of what Reasonable adjustments means</a:t>
            </a:r>
            <a:endParaRPr lang="en-AU" baseline="0" dirty="0"/>
          </a:p>
          <a:p>
            <a:pPr marL="171450" indent="-171450">
              <a:buFont typeface="Arial" panose="020B0604020202020204" pitchFamily="34" charset="0"/>
              <a:buChar char="•"/>
            </a:pPr>
            <a:r>
              <a:rPr lang="en-AU" baseline="0" dirty="0"/>
              <a:t>Small adaptations to practice = reasonable adjustments</a:t>
            </a:r>
          </a:p>
          <a:p>
            <a:pPr marL="0" indent="0">
              <a:buFont typeface="Arial" panose="020B0604020202020204" pitchFamily="34" charset="0"/>
              <a:buNone/>
            </a:pPr>
            <a:endParaRPr lang="en-AU" baseline="0" dirty="0"/>
          </a:p>
          <a:p>
            <a:endParaRPr lang="en-AU" baseline="0" dirty="0"/>
          </a:p>
          <a:p>
            <a:endParaRPr lang="en-AU" baseline="0" dirty="0"/>
          </a:p>
          <a:p>
            <a:r>
              <a:rPr lang="en-AU" b="1" baseline="0" dirty="0" smtClean="0"/>
              <a:t>Optional script for PHN co-facilitator:</a:t>
            </a:r>
          </a:p>
          <a:p>
            <a:endParaRPr lang="en-AU" baseline="0" dirty="0" smtClean="0"/>
          </a:p>
          <a:p>
            <a:r>
              <a:rPr lang="en-AU" baseline="0" dirty="0" smtClean="0"/>
              <a:t>Welcome back to [co-facilitator’s name]. </a:t>
            </a:r>
          </a:p>
          <a:p>
            <a:endParaRPr lang="en-AU" baseline="0" dirty="0" smtClean="0"/>
          </a:p>
          <a:p>
            <a:r>
              <a:rPr lang="en-AU" baseline="0" dirty="0" smtClean="0"/>
              <a:t>Throughout the case examples, we have identified ways that clinicians can make really small adaptations in order to  health care better for people with intellectual disability. Many of these things fall under the umbrella of “reasonable adjustments”. To explain what reasonable adjustments are and talk about their impact, I am going to ask [co-facilitator’s name] to come back and lead us again. </a:t>
            </a:r>
          </a:p>
          <a:p>
            <a:endParaRPr lang="en-AU" baseline="0" dirty="0" smtClean="0"/>
          </a:p>
          <a:p>
            <a:endParaRPr lang="en-AU" b="1" baseline="0" dirty="0" smtClean="0"/>
          </a:p>
          <a:p>
            <a:r>
              <a:rPr lang="en-AU" b="1" baseline="0" dirty="0" smtClean="0"/>
              <a:t>For co-facilitator with intellectual disability: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What you can say:</a:t>
            </a:r>
          </a:p>
          <a:p>
            <a:endParaRPr lang="en-AU" u="sng" baseline="0" dirty="0"/>
          </a:p>
          <a:p>
            <a:r>
              <a:rPr lang="en-AU" baseline="0" dirty="0"/>
              <a:t>So, what is a reasonable adjustment? </a:t>
            </a:r>
          </a:p>
          <a:p>
            <a:endParaRPr lang="en-AU" baseline="0" dirty="0"/>
          </a:p>
          <a:p>
            <a:r>
              <a:rPr lang="en-AU" baseline="0" dirty="0"/>
              <a:t>Firstly can I hear from you guys.</a:t>
            </a:r>
          </a:p>
          <a:p>
            <a:endParaRPr lang="en-AU" baseline="0" dirty="0"/>
          </a:p>
          <a:p>
            <a:r>
              <a:rPr lang="en-AU" baseline="0" dirty="0"/>
              <a:t>What do you think a reasonable adjustment is?</a:t>
            </a:r>
          </a:p>
          <a:p>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Listen to ideas. </a:t>
            </a:r>
          </a:p>
          <a:p>
            <a:pPr marL="171450" indent="-171450">
              <a:buFont typeface="Arial" panose="020B0604020202020204" pitchFamily="34" charset="0"/>
              <a:buChar char="•"/>
            </a:pPr>
            <a:endParaRPr lang="en-AU" baseline="0" dirty="0"/>
          </a:p>
          <a:p>
            <a:endParaRPr lang="en-AU" baseline="0" dirty="0"/>
          </a:p>
          <a:p>
            <a:endParaRPr lang="en-AU" baseline="0" dirty="0"/>
          </a:p>
          <a:p>
            <a:endParaRPr lang="en-AU" b="1" baseline="0" dirty="0" smtClean="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22</a:t>
            </a:fld>
            <a:endParaRPr lang="en-AU" dirty="0"/>
          </a:p>
        </p:txBody>
      </p:sp>
    </p:spTree>
    <p:extLst>
      <p:ext uri="{BB962C8B-B14F-4D97-AF65-F5344CB8AC3E}">
        <p14:creationId xmlns:p14="http://schemas.microsoft.com/office/powerpoint/2010/main" val="343467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S15C  Reasonable adjustments definition</a:t>
            </a:r>
            <a:endParaRPr lang="en-AU" sz="1200" kern="1200" dirty="0">
              <a:solidFill>
                <a:schemeClr val="tx1"/>
              </a:solidFill>
              <a:effectLst/>
              <a:latin typeface="+mn-lt"/>
              <a:ea typeface="+mn-ea"/>
              <a:cs typeface="+mn-cs"/>
            </a:endParaRPr>
          </a:p>
          <a:p>
            <a:endParaRPr lang="en-AU" b="1" i="0" baseline="0" dirty="0"/>
          </a:p>
          <a:p>
            <a:r>
              <a:rPr lang="en-AU" b="1" i="0" baseline="0" dirty="0"/>
              <a:t>Suggested time – 1 - 2 minutes.</a:t>
            </a:r>
          </a:p>
          <a:p>
            <a:endParaRPr lang="en-AU" u="sng" baseline="0" dirty="0"/>
          </a:p>
          <a:p>
            <a:r>
              <a:rPr lang="en-AU" u="sng" baseline="0" dirty="0"/>
              <a:t>Notes:</a:t>
            </a:r>
          </a:p>
          <a:p>
            <a:endParaRPr lang="en-AU" baseline="0" dirty="0" smtClean="0"/>
          </a:p>
          <a:p>
            <a:pPr marL="171450" indent="-171450">
              <a:buFont typeface="Arial" panose="020B0604020202020204" pitchFamily="34" charset="0"/>
              <a:buChar char="•"/>
            </a:pPr>
            <a:r>
              <a:rPr lang="en-AU" i="0" baseline="0" dirty="0" smtClean="0"/>
              <a:t>This slide can be presented by a co-facilitator with intellectual disability. </a:t>
            </a:r>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r>
              <a:rPr lang="en-AU" i="0" baseline="0" dirty="0" smtClean="0"/>
              <a:t>See the Easy Read co-facilitator guide for information about reasonable adjustments. </a:t>
            </a:r>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endParaRPr lang="en-AU" baseline="0" dirty="0" smtClean="0"/>
          </a:p>
          <a:p>
            <a:endParaRPr lang="en-AU" baseline="0" dirty="0" smtClean="0"/>
          </a:p>
          <a:p>
            <a:endParaRPr lang="en-AU" baseline="0" dirty="0"/>
          </a:p>
          <a:p>
            <a:pPr>
              <a:lnSpc>
                <a:spcPct val="150000"/>
              </a:lnSpc>
              <a:spcAft>
                <a:spcPts val="0"/>
              </a:spcAft>
            </a:pPr>
            <a:r>
              <a:rPr lang="en-AU" sz="1200" b="1" dirty="0">
                <a:solidFill>
                  <a:srgbClr val="000000"/>
                </a:solidFill>
                <a:effectLst/>
                <a:latin typeface="Arial" panose="020B0604020202020204" pitchFamily="34" charset="0"/>
                <a:ea typeface="Times New Roman" panose="02020603050405020304" pitchFamily="18" charset="0"/>
              </a:rPr>
              <a:t>Key points:</a:t>
            </a:r>
          </a:p>
          <a:p>
            <a:pPr>
              <a:lnSpc>
                <a:spcPct val="150000"/>
              </a:lnSpc>
              <a:spcAft>
                <a:spcPts val="0"/>
              </a:spcAft>
            </a:pPr>
            <a:endParaRPr lang="en-AU" sz="1100" dirty="0">
              <a:effectLst/>
              <a:latin typeface="Calibri" panose="020F0502020204030204" pitchFamily="34" charset="0"/>
              <a:ea typeface="Calibri" panose="020F0502020204030204" pitchFamily="34"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Reasonable adjustments are small adaptations to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practice</a:t>
            </a:r>
          </a:p>
          <a:p>
            <a:pPr marL="342900" lvl="0" indent="-342900">
              <a:lnSpc>
                <a:spcPct val="150000"/>
              </a:lnSpc>
              <a:spcAft>
                <a:spcPts val="600"/>
              </a:spcAft>
              <a:buFont typeface="Arial" panose="020B0604020202020204" pitchFamily="34" charset="0"/>
              <a:buChar char="•"/>
              <a:tabLst>
                <a:tab pos="457200" algn="l"/>
              </a:tabLst>
            </a:pPr>
            <a:endPar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can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a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big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impact on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person’s health care</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50000"/>
              </a:lnSpc>
              <a:spcAft>
                <a:spcPts val="600"/>
              </a:spcAft>
              <a:buFont typeface="Arial" panose="020B0604020202020204" pitchFamily="34" charset="0"/>
              <a:buChar char="•"/>
              <a:tabLst>
                <a:tab pos="457200" algn="l"/>
              </a:tabLst>
            </a:pPr>
            <a:endParaRPr lang="en-AU"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Give</a:t>
            </a:r>
            <a:r>
              <a:rPr lang="en-AU" sz="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 example.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baseline="0" dirty="0"/>
          </a:p>
          <a:p>
            <a:endParaRPr lang="en-AU" baseline="0" dirty="0"/>
          </a:p>
          <a:p>
            <a:endParaRPr lang="en-AU" b="1" baseline="0" dirty="0"/>
          </a:p>
          <a:p>
            <a:r>
              <a:rPr lang="en-AU" b="1" baseline="0" dirty="0" smtClean="0"/>
              <a:t>What you can say:</a:t>
            </a:r>
            <a:endParaRPr lang="en-AU" b="1"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 think reasonable adjustments are things you do which </a:t>
            </a:r>
            <a:r>
              <a:rPr lang="en-US" i="1" dirty="0">
                <a:latin typeface="Arial" panose="020B0604020202020204" pitchFamily="34" charset="0"/>
                <a:cs typeface="Arial" panose="020B0604020202020204" pitchFamily="34" charset="0"/>
              </a:rPr>
              <a:t>takes away barriers that would stop someone getting good health care </a:t>
            </a:r>
            <a:endParaRPr lang="en-AU" i="1" dirty="0"/>
          </a:p>
          <a:p>
            <a:endParaRPr lang="en-AU" baseline="0" dirty="0"/>
          </a:p>
          <a:p>
            <a:r>
              <a:rPr lang="en-AU" dirty="0"/>
              <a:t>The easiest way to</a:t>
            </a:r>
            <a:r>
              <a:rPr lang="en-AU" baseline="0" dirty="0"/>
              <a:t> tell you what a reasonable adjustment is with an example. </a:t>
            </a:r>
          </a:p>
          <a:p>
            <a:endParaRPr lang="en-AU" baseline="0" dirty="0"/>
          </a:p>
          <a:p>
            <a:endParaRPr lang="en-AU" baseline="0" dirty="0"/>
          </a:p>
          <a:p>
            <a:endParaRPr lang="en-AU" baseline="0" dirty="0"/>
          </a:p>
          <a:p>
            <a:r>
              <a:rPr lang="en-AU" baseline="0" dirty="0"/>
              <a:t>One of the pre-workshop activities was to gather the forms you ask people to do when they come to see them.</a:t>
            </a:r>
          </a:p>
          <a:p>
            <a:endParaRPr lang="en-AU" baseline="0" dirty="0"/>
          </a:p>
          <a:p>
            <a:r>
              <a:rPr lang="en-AU" baseline="0" dirty="0"/>
              <a:t>Put your hand up if you did that.</a:t>
            </a:r>
          </a:p>
          <a:p>
            <a:endParaRPr lang="en-AU" baseline="0" dirty="0"/>
          </a:p>
          <a:p>
            <a:r>
              <a:rPr lang="en-AU" baseline="0" dirty="0" smtClean="0"/>
              <a:t>If you did not do it, then think </a:t>
            </a:r>
            <a:r>
              <a:rPr lang="en-AU" baseline="0" dirty="0"/>
              <a:t>about the forms new </a:t>
            </a:r>
            <a:r>
              <a:rPr lang="en-AU" baseline="0" dirty="0" smtClean="0"/>
              <a:t>people do </a:t>
            </a:r>
            <a:r>
              <a:rPr lang="en-AU" baseline="0" dirty="0"/>
              <a:t>when they see you.</a:t>
            </a:r>
          </a:p>
          <a:p>
            <a:endParaRPr lang="en-AU" baseline="0" dirty="0"/>
          </a:p>
          <a:p>
            <a:r>
              <a:rPr lang="en-AU" baseline="0" dirty="0"/>
              <a:t>Put your hand up if you can </a:t>
            </a:r>
            <a:r>
              <a:rPr lang="en-AU" baseline="0" dirty="0" smtClean="0"/>
              <a:t>think of </a:t>
            </a:r>
            <a:r>
              <a:rPr lang="en-AU" baseline="0" dirty="0"/>
              <a:t>your forms</a:t>
            </a:r>
            <a:r>
              <a:rPr lang="en-AU" baseline="0" dirty="0" smtClean="0"/>
              <a:t>.</a:t>
            </a:r>
            <a:endParaRPr lang="en-AU" baseline="0" dirty="0"/>
          </a:p>
          <a:p>
            <a:endParaRPr lang="en-AU" baseline="0" dirty="0"/>
          </a:p>
          <a:p>
            <a:endParaRPr lang="en-AU" baseline="0" dirty="0"/>
          </a:p>
          <a:p>
            <a:endParaRPr lang="en-AU" baseline="0" dirty="0"/>
          </a:p>
          <a:p>
            <a:r>
              <a:rPr lang="en-AU" baseline="0" dirty="0"/>
              <a:t>Now, keep your hand up if you are able to think of one thing that your practice does to help someone who needs help doing that form.</a:t>
            </a:r>
            <a:endParaRPr lang="en-AU" dirty="0">
              <a:cs typeface="Calibri"/>
            </a:endParaRPr>
          </a:p>
          <a:p>
            <a:endParaRPr lang="en-AU" baseline="0" dirty="0"/>
          </a:p>
          <a:p>
            <a:r>
              <a:rPr lang="en-AU" baseline="0" dirty="0" smtClean="0"/>
              <a:t>It </a:t>
            </a:r>
            <a:r>
              <a:rPr lang="en-AU" baseline="0" dirty="0"/>
              <a:t>does not have to be </a:t>
            </a:r>
            <a:r>
              <a:rPr lang="en-AU" i="0" baseline="0" dirty="0" smtClean="0"/>
              <a:t>you</a:t>
            </a:r>
            <a:r>
              <a:rPr lang="en-AU" i="0" baseline="0" dirty="0"/>
              <a:t> </a:t>
            </a:r>
            <a:r>
              <a:rPr lang="en-AU" i="0" baseline="0" dirty="0" smtClean="0"/>
              <a:t>that does it.</a:t>
            </a:r>
          </a:p>
          <a:p>
            <a:endParaRPr lang="en-AU" i="0" baseline="0" dirty="0" smtClean="0"/>
          </a:p>
          <a:p>
            <a:r>
              <a:rPr lang="en-AU" baseline="0" dirty="0" smtClean="0"/>
              <a:t>It </a:t>
            </a:r>
            <a:r>
              <a:rPr lang="en-AU" baseline="0" dirty="0"/>
              <a:t>might be </a:t>
            </a:r>
            <a:r>
              <a:rPr lang="en-AU" baseline="0" dirty="0" smtClean="0"/>
              <a:t>some one who </a:t>
            </a:r>
            <a:r>
              <a:rPr lang="en-AU" baseline="0" dirty="0"/>
              <a:t>works with you. </a:t>
            </a:r>
            <a:endParaRPr lang="en-AU" dirty="0">
              <a:cs typeface="Calibri"/>
            </a:endParaRPr>
          </a:p>
          <a:p>
            <a:endParaRPr lang="en-AU" baseline="0" dirty="0"/>
          </a:p>
          <a:p>
            <a:endParaRPr lang="en-AU" baseline="0" dirty="0"/>
          </a:p>
          <a:p>
            <a:endParaRPr lang="en-AU" baseline="0" dirty="0"/>
          </a:p>
          <a:p>
            <a:endParaRPr lang="en-AU" baseline="0" dirty="0"/>
          </a:p>
          <a:p>
            <a:r>
              <a:rPr lang="en-AU" baseline="0" dirty="0" smtClean="0"/>
              <a:t>Congratulations </a:t>
            </a:r>
            <a:r>
              <a:rPr lang="en-AU" baseline="0" dirty="0"/>
              <a:t>to </a:t>
            </a:r>
            <a:r>
              <a:rPr lang="en-AU" baseline="0" dirty="0" smtClean="0"/>
              <a:t>people </a:t>
            </a:r>
            <a:r>
              <a:rPr lang="en-AU" baseline="0" dirty="0"/>
              <a:t>with their hands still </a:t>
            </a:r>
            <a:r>
              <a:rPr lang="en-AU" baseline="0" dirty="0" smtClean="0"/>
              <a:t>up.</a:t>
            </a:r>
          </a:p>
          <a:p>
            <a:endParaRPr lang="en-AU" baseline="0" dirty="0" smtClean="0"/>
          </a:p>
          <a:p>
            <a:r>
              <a:rPr lang="en-AU" baseline="0" dirty="0" smtClean="0"/>
              <a:t>What </a:t>
            </a:r>
            <a:r>
              <a:rPr lang="en-AU" baseline="0" dirty="0"/>
              <a:t>you are doing to support someone with your forms - </a:t>
            </a:r>
            <a:r>
              <a:rPr lang="en-AU" b="1" baseline="0" dirty="0"/>
              <a:t>that’s</a:t>
            </a:r>
            <a:r>
              <a:rPr lang="en-AU" baseline="0" dirty="0"/>
              <a:t> a reasonable adjustment.</a:t>
            </a:r>
            <a:endParaRPr lang="en-AU" dirty="0">
              <a:cs typeface="Calibri"/>
            </a:endParaRPr>
          </a:p>
          <a:p>
            <a:endParaRPr lang="en-AU"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r>
              <a:rPr lang="en-AU" baseline="0" dirty="0"/>
              <a:t>That is the sort of thing that makes it easier for someone like me to </a:t>
            </a:r>
            <a:r>
              <a:rPr lang="en-AU" baseline="0" dirty="0" smtClean="0"/>
              <a:t>get health care when </a:t>
            </a:r>
            <a:r>
              <a:rPr lang="en-AU" baseline="0" dirty="0"/>
              <a:t>I </a:t>
            </a:r>
            <a:r>
              <a:rPr lang="en-AU" baseline="0" dirty="0" smtClean="0"/>
              <a:t>need it. </a:t>
            </a:r>
          </a:p>
          <a:p>
            <a:endParaRPr lang="en-AU" baseline="0" dirty="0"/>
          </a:p>
          <a:p>
            <a:endParaRPr lang="en-AU" baseline="0" dirty="0"/>
          </a:p>
          <a:p>
            <a:r>
              <a:rPr lang="en-AU" baseline="0" dirty="0"/>
              <a:t>And </a:t>
            </a:r>
            <a:r>
              <a:rPr lang="en-AU" baseline="0" dirty="0" smtClean="0"/>
              <a:t>it means when </a:t>
            </a:r>
            <a:r>
              <a:rPr lang="en-AU" baseline="0" dirty="0"/>
              <a:t>I see you, I can </a:t>
            </a:r>
            <a:r>
              <a:rPr lang="en-AU" baseline="0" dirty="0" smtClean="0"/>
              <a:t>give </a:t>
            </a:r>
            <a:r>
              <a:rPr lang="en-AU" baseline="0" dirty="0"/>
              <a:t>you the same info as </a:t>
            </a:r>
            <a:r>
              <a:rPr lang="en-AU" baseline="0" dirty="0" smtClean="0"/>
              <a:t>other </a:t>
            </a:r>
            <a:r>
              <a:rPr lang="en-AU" baseline="0" dirty="0"/>
              <a:t>people. </a:t>
            </a:r>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23</a:t>
            </a:fld>
            <a:endParaRPr lang="en-AU" dirty="0"/>
          </a:p>
        </p:txBody>
      </p:sp>
    </p:spTree>
    <p:extLst>
      <p:ext uri="{BB962C8B-B14F-4D97-AF65-F5344CB8AC3E}">
        <p14:creationId xmlns:p14="http://schemas.microsoft.com/office/powerpoint/2010/main" val="2799541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baseline="0" dirty="0"/>
              <a:t>S16C Before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baseline="0" dirty="0"/>
              <a:t>Suggested time: 1 - 2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u="sng" baseline="0" dirty="0"/>
          </a:p>
          <a:p>
            <a:pPr marL="171450" indent="-171450">
              <a:buFont typeface="Arial" panose="020B0604020202020204" pitchFamily="34" charset="0"/>
              <a:buChar char="•"/>
            </a:pPr>
            <a:r>
              <a:rPr lang="en-AU" i="0" baseline="0" dirty="0" smtClean="0"/>
              <a:t>This slide can be </a:t>
            </a:r>
            <a:r>
              <a:rPr lang="en-AU" i="0" baseline="0" dirty="0"/>
              <a:t>led by a co-facilitator with intellectual disability.  </a:t>
            </a:r>
            <a:endParaRPr lang="en-AU" i="0" baseline="0" dirty="0" smtClean="0"/>
          </a:p>
          <a:p>
            <a:pPr marL="0" indent="0">
              <a:buFont typeface="Arial" panose="020B0604020202020204" pitchFamily="34" charset="0"/>
              <a:buNone/>
            </a:pPr>
            <a:endParaRPr lang="en-AU" b="0" i="0" u="sng"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a:t>On this slide or one that follows, if the person co-facilitating wants to share a personal experience, the text and flow can be modified to suit. </a:t>
            </a:r>
          </a:p>
          <a:p>
            <a:endParaRPr lang="en-AU" b="0" dirty="0" smtClean="0"/>
          </a:p>
          <a:p>
            <a:r>
              <a:rPr lang="en-AU" b="1" dirty="0" smtClean="0"/>
              <a:t>Brief notes:</a:t>
            </a:r>
          </a:p>
          <a:p>
            <a:endParaRPr lang="en-AU" b="0" dirty="0" smtClean="0"/>
          </a:p>
          <a:p>
            <a:r>
              <a:rPr lang="en-AU" b="0" baseline="0" dirty="0" smtClean="0"/>
              <a:t>Reasonable adjustments can happen before you see someone.</a:t>
            </a:r>
          </a:p>
          <a:p>
            <a:endParaRPr lang="en-AU" b="0" baseline="0" dirty="0" smtClean="0"/>
          </a:p>
          <a:p>
            <a:r>
              <a:rPr lang="en-AU" b="0" baseline="0" dirty="0" smtClean="0"/>
              <a:t>They might be done by the health worker or other people working there.</a:t>
            </a:r>
          </a:p>
          <a:p>
            <a:endParaRPr lang="en-AU" b="1" baseline="0" dirty="0" smtClean="0"/>
          </a:p>
          <a:p>
            <a:r>
              <a:rPr lang="en-AU" b="0" baseline="0" dirty="0" smtClean="0"/>
              <a:t>Things like</a:t>
            </a:r>
          </a:p>
          <a:p>
            <a:pPr marL="171450" indent="-171450">
              <a:buFont typeface="Arial" panose="020B0604020202020204" pitchFamily="34" charset="0"/>
              <a:buChar char="•"/>
            </a:pPr>
            <a:r>
              <a:rPr lang="en-AU" b="0" baseline="0" dirty="0" smtClean="0"/>
              <a:t>Booking visits at good times</a:t>
            </a:r>
            <a:endParaRPr lang="en-AU" b="0" baseline="0" dirty="0"/>
          </a:p>
          <a:p>
            <a:pPr marL="171450" indent="-171450">
              <a:buFont typeface="Arial" panose="020B0604020202020204" pitchFamily="34" charset="0"/>
              <a:buChar char="•"/>
            </a:pPr>
            <a:r>
              <a:rPr lang="en-AU" b="0" baseline="0" dirty="0"/>
              <a:t>Asking what you need</a:t>
            </a:r>
          </a:p>
          <a:p>
            <a:pPr marL="171450" indent="-171450">
              <a:buFont typeface="Arial" panose="020B0604020202020204" pitchFamily="34" charset="0"/>
              <a:buChar char="•"/>
            </a:pPr>
            <a:r>
              <a:rPr lang="en-AU" b="0" baseline="0" dirty="0" smtClean="0"/>
              <a:t>Help with forms</a:t>
            </a:r>
            <a:endParaRPr lang="en-AU" b="0" baseline="0" dirty="0"/>
          </a:p>
          <a:p>
            <a:endParaRPr lang="en-AU" b="1" baseline="0" dirty="0"/>
          </a:p>
          <a:p>
            <a:endParaRPr lang="en-AU" b="1" dirty="0"/>
          </a:p>
          <a:p>
            <a:r>
              <a:rPr lang="en-AU" b="1" dirty="0" smtClean="0"/>
              <a:t>What you can say:</a:t>
            </a:r>
            <a:endParaRPr lang="en-AU" b="1" baseline="0" dirty="0"/>
          </a:p>
          <a:p>
            <a:endParaRPr lang="en-AU" baseline="0" dirty="0"/>
          </a:p>
          <a:p>
            <a:r>
              <a:rPr lang="en-AU" dirty="0"/>
              <a:t>Some adjustments</a:t>
            </a:r>
            <a:r>
              <a:rPr lang="en-AU" baseline="0" dirty="0"/>
              <a:t> can be made before I </a:t>
            </a:r>
            <a:r>
              <a:rPr lang="en-AU" baseline="0" dirty="0" smtClean="0"/>
              <a:t>see </a:t>
            </a:r>
            <a:r>
              <a:rPr lang="en-AU" baseline="0" dirty="0"/>
              <a:t>you</a:t>
            </a:r>
          </a:p>
          <a:p>
            <a:endParaRPr lang="en-AU" baseline="0" dirty="0"/>
          </a:p>
          <a:p>
            <a:r>
              <a:rPr lang="en-AU" baseline="0" dirty="0"/>
              <a:t>Like if your receptionist helps me with a form over the phone</a:t>
            </a:r>
          </a:p>
          <a:p>
            <a:endParaRPr lang="en-AU" baseline="0" dirty="0"/>
          </a:p>
          <a:p>
            <a:r>
              <a:rPr lang="en-AU" baseline="0" dirty="0"/>
              <a:t>Or sending a form out really early so I have enough time to do with my support worker, who only visits once a week</a:t>
            </a:r>
          </a:p>
          <a:p>
            <a:endParaRPr lang="en-AU" baseline="0" dirty="0"/>
          </a:p>
          <a:p>
            <a:r>
              <a:rPr lang="en-AU" baseline="0" dirty="0"/>
              <a:t>Or letting someone book a time slot that is going to work for them/</a:t>
            </a:r>
          </a:p>
          <a:p>
            <a:endParaRPr lang="en-AU" baseline="0" dirty="0"/>
          </a:p>
          <a:p>
            <a:r>
              <a:rPr lang="en-AU" baseline="0" dirty="0"/>
              <a:t>Or Booking a long appointment, or even coming to my house</a:t>
            </a:r>
          </a:p>
          <a:p>
            <a:endParaRPr lang="en-AU" baseline="0" dirty="0"/>
          </a:p>
          <a:p>
            <a:r>
              <a:rPr lang="en-AU" baseline="0" dirty="0"/>
              <a:t>Or knowing that it might take 5 appointments before we can do an assessment, before I can feel OK with that. </a:t>
            </a:r>
          </a:p>
          <a:p>
            <a:endParaRPr lang="en-AU" baseline="0" dirty="0"/>
          </a:p>
          <a:p>
            <a:r>
              <a:rPr lang="en-AU" baseline="0" dirty="0"/>
              <a:t>Or checking who should be at the appointment</a:t>
            </a:r>
          </a:p>
          <a:p>
            <a:endParaRPr lang="en-AU" baseline="0" dirty="0"/>
          </a:p>
          <a:p>
            <a:endParaRPr lang="en-AU" baseline="0" dirty="0"/>
          </a:p>
          <a:p>
            <a:r>
              <a:rPr lang="en-AU" baseline="0" dirty="0"/>
              <a:t>Ask me what I need – like, who should be at the appointment with me? </a:t>
            </a:r>
          </a:p>
          <a:p>
            <a:endParaRPr lang="en-AU" baseline="0" dirty="0"/>
          </a:p>
          <a:p>
            <a:r>
              <a:rPr lang="en-AU" baseline="0" dirty="0"/>
              <a:t>I don’t have a computer, don’t send me forms through email. </a:t>
            </a:r>
          </a:p>
          <a:p>
            <a:endParaRPr lang="en-AU" baseline="0" dirty="0"/>
          </a:p>
          <a:p>
            <a:r>
              <a:rPr lang="en-AU" baseline="0" dirty="0"/>
              <a:t>And if I can’t read very well, don’t send me some 5 page letter. Phone me about it. </a:t>
            </a:r>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24</a:t>
            </a:fld>
            <a:endParaRPr lang="en-AU" dirty="0"/>
          </a:p>
        </p:txBody>
      </p:sp>
    </p:spTree>
    <p:extLst>
      <p:ext uri="{BB962C8B-B14F-4D97-AF65-F5344CB8AC3E}">
        <p14:creationId xmlns:p14="http://schemas.microsoft.com/office/powerpoint/2010/main" val="679448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S17C  After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r>
              <a:rPr lang="en-AU" b="0" baseline="0" dirty="0"/>
              <a:t>:</a:t>
            </a:r>
          </a:p>
          <a:p>
            <a:endParaRPr lang="en-AU" baseline="0" dirty="0"/>
          </a:p>
          <a:p>
            <a:pPr marL="171450" indent="-171450">
              <a:buFont typeface="Arial" panose="020B0604020202020204" pitchFamily="34" charset="0"/>
              <a:buChar char="•"/>
            </a:pPr>
            <a:r>
              <a:rPr lang="en-AU" i="0" baseline="0" dirty="0" smtClean="0"/>
              <a:t>This slide can be </a:t>
            </a:r>
            <a:r>
              <a:rPr lang="en-AU" i="0" baseline="0" dirty="0"/>
              <a:t>led by a co-facilitator with </a:t>
            </a:r>
            <a:r>
              <a:rPr lang="en-AU" i="0" baseline="0" dirty="0" smtClean="0"/>
              <a:t>intellectual disability.  </a:t>
            </a:r>
          </a:p>
          <a:p>
            <a:pPr marL="0" indent="0">
              <a:buFont typeface="Arial" panose="020B0604020202020204" pitchFamily="34" charset="0"/>
              <a:buNone/>
            </a:pPr>
            <a:endParaRPr lang="en-AU" dirty="0"/>
          </a:p>
          <a:p>
            <a:pPr>
              <a:lnSpc>
                <a:spcPct val="150000"/>
              </a:lnSpc>
              <a:spcAft>
                <a:spcPts val="0"/>
              </a:spcAft>
            </a:pPr>
            <a:r>
              <a:rPr lang="en-AU" sz="1200" b="1" dirty="0">
                <a:solidFill>
                  <a:srgbClr val="000000"/>
                </a:solidFill>
                <a:effectLst/>
                <a:latin typeface="Arial" panose="020B0604020202020204" pitchFamily="34" charset="0"/>
                <a:ea typeface="Times New Roman" panose="02020603050405020304" pitchFamily="18" charset="0"/>
              </a:rPr>
              <a:t>Key points:</a:t>
            </a:r>
          </a:p>
          <a:p>
            <a:pPr>
              <a:lnSpc>
                <a:spcPct val="150000"/>
              </a:lnSpc>
              <a:spcAft>
                <a:spcPts val="0"/>
              </a:spcAft>
            </a:pPr>
            <a:endParaRPr lang="en-AU" sz="11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AU" b="0" baseline="0" dirty="0" smtClean="0"/>
              <a:t>Adjustments can happen after you see someone.</a:t>
            </a:r>
            <a:endParaRPr lang="en-AU" b="0" baseline="0" dirty="0"/>
          </a:p>
          <a:p>
            <a:pPr marL="171450" indent="-171450">
              <a:buFont typeface="Arial" panose="020B0604020202020204" pitchFamily="34" charset="0"/>
              <a:buChar char="•"/>
            </a:pPr>
            <a:r>
              <a:rPr lang="en-AU" b="0" baseline="0" dirty="0"/>
              <a:t>Write things </a:t>
            </a:r>
            <a:r>
              <a:rPr lang="en-AU" b="0" baseline="0" dirty="0" smtClean="0"/>
              <a:t>down </a:t>
            </a:r>
          </a:p>
          <a:p>
            <a:pPr marL="171450" indent="-171450">
              <a:buFont typeface="Arial" panose="020B0604020202020204" pitchFamily="34" charset="0"/>
              <a:buChar char="•"/>
            </a:pPr>
            <a:r>
              <a:rPr lang="en-AU" b="0" baseline="0" dirty="0" smtClean="0"/>
              <a:t>Make </a:t>
            </a:r>
            <a:r>
              <a:rPr lang="en-AU" b="0" baseline="0" dirty="0"/>
              <a:t>referrals </a:t>
            </a:r>
            <a:r>
              <a:rPr lang="en-AU" b="0" baseline="0" dirty="0" smtClean="0"/>
              <a:t>easy for me. </a:t>
            </a:r>
            <a:endParaRPr lang="en-AU" b="0" baseline="0" dirty="0"/>
          </a:p>
          <a:p>
            <a:endParaRPr lang="en-AU" b="1" dirty="0"/>
          </a:p>
          <a:p>
            <a:endParaRPr lang="en-AU" b="1" dirty="0"/>
          </a:p>
          <a:p>
            <a:r>
              <a:rPr lang="en-AU" b="1" dirty="0" smtClean="0"/>
              <a:t>What you can say:</a:t>
            </a:r>
            <a:endParaRPr lang="en-AU" b="1" dirty="0"/>
          </a:p>
          <a:p>
            <a:endParaRPr lang="en-AU" dirty="0"/>
          </a:p>
          <a:p>
            <a:r>
              <a:rPr lang="en-AU" dirty="0"/>
              <a:t>At</a:t>
            </a:r>
            <a:r>
              <a:rPr lang="en-AU" baseline="0" dirty="0"/>
              <a:t> the end of my visit, write down for me what I need to do. </a:t>
            </a:r>
          </a:p>
          <a:p>
            <a:endParaRPr lang="en-AU" baseline="0" dirty="0"/>
          </a:p>
          <a:p>
            <a:r>
              <a:rPr lang="en-AU" baseline="0" dirty="0"/>
              <a:t>Try to make it neat!</a:t>
            </a:r>
          </a:p>
          <a:p>
            <a:endParaRPr lang="en-AU" baseline="0" dirty="0"/>
          </a:p>
          <a:p>
            <a:endParaRPr lang="en-AU" baseline="0" dirty="0"/>
          </a:p>
          <a:p>
            <a:r>
              <a:rPr lang="en-AU" dirty="0" smtClean="0"/>
              <a:t>If </a:t>
            </a:r>
            <a:r>
              <a:rPr lang="en-AU" dirty="0"/>
              <a:t>you send me to another</a:t>
            </a:r>
            <a:r>
              <a:rPr lang="en-AU" baseline="0" dirty="0"/>
              <a:t> doctor, can you please tell them about my </a:t>
            </a:r>
            <a:r>
              <a:rPr lang="en-AU" baseline="0" dirty="0" smtClean="0"/>
              <a:t>disability?</a:t>
            </a:r>
          </a:p>
          <a:p>
            <a:endParaRPr lang="en-AU" baseline="0" dirty="0" smtClean="0"/>
          </a:p>
          <a:p>
            <a:r>
              <a:rPr lang="en-AU" baseline="0" dirty="0" smtClean="0"/>
              <a:t>Tell them what </a:t>
            </a:r>
            <a:r>
              <a:rPr lang="en-AU" baseline="0" dirty="0"/>
              <a:t>they can do to help </a:t>
            </a:r>
            <a:r>
              <a:rPr lang="en-AU" baseline="0" dirty="0" smtClean="0"/>
              <a:t>me.</a:t>
            </a:r>
          </a:p>
          <a:p>
            <a:r>
              <a:rPr lang="en-AU" baseline="0" dirty="0"/>
              <a:t/>
            </a:r>
            <a:br>
              <a:rPr lang="en-AU" baseline="0" dirty="0"/>
            </a:br>
            <a:endParaRPr lang="en-AU" baseline="0" dirty="0"/>
          </a:p>
          <a:p>
            <a:endParaRPr lang="en-AU" baseline="0" dirty="0"/>
          </a:p>
          <a:p>
            <a:r>
              <a:rPr lang="en-AU" baseline="0" dirty="0"/>
              <a:t>And send the referral straight to them. </a:t>
            </a:r>
            <a:endParaRPr lang="en-AU" baseline="0" dirty="0" smtClean="0"/>
          </a:p>
          <a:p>
            <a:endParaRPr lang="en-AU" baseline="0" dirty="0" smtClean="0"/>
          </a:p>
          <a:p>
            <a:r>
              <a:rPr lang="en-AU" baseline="0" dirty="0" smtClean="0"/>
              <a:t>Don’t </a:t>
            </a:r>
            <a:r>
              <a:rPr lang="en-AU" baseline="0" dirty="0"/>
              <a:t>hand it to me because I might not have a </a:t>
            </a:r>
            <a:r>
              <a:rPr lang="en-AU" baseline="0" dirty="0" smtClean="0"/>
              <a:t>computer</a:t>
            </a:r>
          </a:p>
          <a:p>
            <a:endParaRPr lang="en-AU" baseline="0" dirty="0" smtClean="0"/>
          </a:p>
          <a:p>
            <a:r>
              <a:rPr lang="en-AU" baseline="0" dirty="0" smtClean="0"/>
              <a:t>So I can not email </a:t>
            </a:r>
            <a:r>
              <a:rPr lang="en-AU" baseline="0" dirty="0"/>
              <a:t>it to them. </a:t>
            </a:r>
            <a:endParaRPr lang="en-AU" baseline="0" dirty="0" smtClean="0"/>
          </a:p>
          <a:p>
            <a:endParaRPr lang="en-AU" baseline="0" dirty="0"/>
          </a:p>
          <a:p>
            <a:endParaRPr lang="en-AU" baseline="0" dirty="0"/>
          </a:p>
          <a:p>
            <a:r>
              <a:rPr lang="en-AU" baseline="0" dirty="0"/>
              <a:t>Ask your staff to make </a:t>
            </a:r>
            <a:r>
              <a:rPr lang="en-AU" baseline="0" dirty="0" smtClean="0"/>
              <a:t>my </a:t>
            </a:r>
            <a:r>
              <a:rPr lang="en-AU" baseline="0" dirty="0"/>
              <a:t>appointment with the other doctor while I am there. </a:t>
            </a:r>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25</a:t>
            </a:fld>
            <a:endParaRPr lang="en-AU" dirty="0"/>
          </a:p>
        </p:txBody>
      </p:sp>
    </p:spTree>
    <p:extLst>
      <p:ext uri="{BB962C8B-B14F-4D97-AF65-F5344CB8AC3E}">
        <p14:creationId xmlns:p14="http://schemas.microsoft.com/office/powerpoint/2010/main" val="322892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S18C  When I see you</a:t>
            </a:r>
          </a:p>
          <a:p>
            <a:endParaRPr lang="en-AU" b="1" dirty="0"/>
          </a:p>
          <a:p>
            <a:r>
              <a:rPr lang="en-AU" b="1" baseline="0" dirty="0"/>
              <a:t>Suggested time: 1 minute</a:t>
            </a:r>
          </a:p>
          <a:p>
            <a:endParaRPr lang="en-AU"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The </a:t>
            </a:r>
            <a:r>
              <a:rPr lang="en-AU" b="0" baseline="0" dirty="0"/>
              <a:t>speaker notes can be adjusted as desired. See the manual for this information in Easy Read so as to support the co-facilitator to use their own words. </a:t>
            </a:r>
          </a:p>
          <a:p>
            <a:endParaRPr lang="en-AU" baseline="0" dirty="0"/>
          </a:p>
          <a:p>
            <a:endParaRPr lang="en-AU" b="1" baseline="0" dirty="0"/>
          </a:p>
          <a:p>
            <a:endParaRPr lang="en-AU" b="1" baseline="0" dirty="0"/>
          </a:p>
          <a:p>
            <a:r>
              <a:rPr lang="en-AU" b="1" baseline="0" dirty="0" smtClean="0"/>
              <a:t>Key points</a:t>
            </a:r>
            <a:endParaRPr lang="en-AU" b="1" baseline="0" dirty="0"/>
          </a:p>
          <a:p>
            <a:endParaRPr lang="en-AU" baseline="0" dirty="0"/>
          </a:p>
          <a:p>
            <a:pPr marL="171450" indent="-171450">
              <a:buFont typeface="Arial" panose="020B0604020202020204" pitchFamily="34" charset="0"/>
              <a:buChar char="•"/>
            </a:pPr>
            <a:r>
              <a:rPr lang="en-AU" baseline="0" dirty="0" smtClean="0"/>
              <a:t>Wait where it is </a:t>
            </a:r>
            <a:r>
              <a:rPr lang="en-AU" baseline="0" dirty="0"/>
              <a:t>quiet</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smtClean="0"/>
              <a:t>Use health records.</a:t>
            </a:r>
          </a:p>
          <a:p>
            <a:pPr marL="171450" indent="-171450">
              <a:buFont typeface="Arial" panose="020B0604020202020204" pitchFamily="34" charset="0"/>
              <a:buChar char="•"/>
            </a:pPr>
            <a:endParaRPr lang="en-AU" baseline="0" dirty="0" smtClean="0"/>
          </a:p>
          <a:p>
            <a:endParaRPr lang="en-AU" baseline="0" dirty="0"/>
          </a:p>
          <a:p>
            <a:endParaRPr lang="en-AU" baseline="0" dirty="0"/>
          </a:p>
          <a:p>
            <a:endParaRPr lang="en-AU" b="1" baseline="0" dirty="0"/>
          </a:p>
          <a:p>
            <a:r>
              <a:rPr lang="en-AU" b="1" baseline="0" dirty="0" smtClean="0"/>
              <a:t>What you can say:</a:t>
            </a:r>
            <a:endParaRPr lang="en-AU" b="1" baseline="0" dirty="0"/>
          </a:p>
          <a:p>
            <a:endParaRPr lang="en-AU" baseline="0" dirty="0"/>
          </a:p>
          <a:p>
            <a:r>
              <a:rPr lang="en-AU" baseline="0" dirty="0"/>
              <a:t>When someone comes to see you, </a:t>
            </a:r>
            <a:r>
              <a:rPr lang="en-AU" baseline="0" dirty="0" smtClean="0"/>
              <a:t>you can </a:t>
            </a:r>
            <a:r>
              <a:rPr lang="en-AU" baseline="0" dirty="0"/>
              <a:t>let them wait </a:t>
            </a:r>
            <a:r>
              <a:rPr lang="en-AU" baseline="0" dirty="0" smtClean="0"/>
              <a:t>outside.</a:t>
            </a:r>
          </a:p>
          <a:p>
            <a:endParaRPr lang="en-AU" baseline="0" dirty="0" smtClean="0"/>
          </a:p>
          <a:p>
            <a:r>
              <a:rPr lang="en-AU" baseline="0" dirty="0" smtClean="0"/>
              <a:t>Or wait in another room.</a:t>
            </a:r>
          </a:p>
          <a:p>
            <a:endParaRPr lang="en-AU" baseline="0" dirty="0" smtClean="0"/>
          </a:p>
          <a:p>
            <a:r>
              <a:rPr lang="en-AU" baseline="0" dirty="0" smtClean="0"/>
              <a:t>Where it is quiet. </a:t>
            </a:r>
          </a:p>
          <a:p>
            <a:endParaRPr lang="en-AU" baseline="0" dirty="0"/>
          </a:p>
          <a:p>
            <a:endParaRPr lang="en-AU" baseline="0" dirty="0" smtClean="0"/>
          </a:p>
          <a:p>
            <a:endParaRPr lang="en-AU" baseline="0" dirty="0"/>
          </a:p>
          <a:p>
            <a:r>
              <a:rPr lang="en-AU" baseline="0" dirty="0"/>
              <a:t>You can </a:t>
            </a:r>
            <a:r>
              <a:rPr lang="en-AU" baseline="0" dirty="0" smtClean="0"/>
              <a:t>help </a:t>
            </a:r>
            <a:r>
              <a:rPr lang="en-AU" baseline="0" dirty="0"/>
              <a:t>me to use a personal health record.</a:t>
            </a:r>
          </a:p>
          <a:p>
            <a:endParaRPr lang="en-AU" baseline="0" dirty="0"/>
          </a:p>
          <a:p>
            <a:r>
              <a:rPr lang="en-AU" baseline="0" dirty="0"/>
              <a:t>A lot of people with intellectual disability see a lot of different </a:t>
            </a:r>
            <a:r>
              <a:rPr lang="en-AU" baseline="0" dirty="0" smtClean="0"/>
              <a:t>doctors</a:t>
            </a:r>
          </a:p>
          <a:p>
            <a:endParaRPr lang="en-AU" baseline="0" dirty="0" smtClean="0"/>
          </a:p>
          <a:p>
            <a:r>
              <a:rPr lang="en-AU" baseline="0" dirty="0" smtClean="0"/>
              <a:t>A record can </a:t>
            </a:r>
            <a:r>
              <a:rPr lang="en-AU" baseline="0" dirty="0"/>
              <a:t>help us communicate with all of them. </a:t>
            </a:r>
            <a:endParaRPr lang="en-AU" baseline="0" dirty="0" smtClean="0"/>
          </a:p>
          <a:p>
            <a:endParaRPr lang="en-AU" baseline="0" dirty="0"/>
          </a:p>
          <a:p>
            <a:endParaRPr lang="en-AU" baseline="0" dirty="0"/>
          </a:p>
          <a:p>
            <a:endParaRPr lang="en-AU" baseline="0" dirty="0"/>
          </a:p>
          <a:p>
            <a:r>
              <a:rPr lang="en-AU" baseline="0" dirty="0"/>
              <a:t>The my health record is one type</a:t>
            </a:r>
            <a:r>
              <a:rPr lang="en-AU" baseline="0" dirty="0" smtClean="0"/>
              <a:t>.</a:t>
            </a:r>
          </a:p>
          <a:p>
            <a:endParaRPr lang="en-AU" baseline="0" dirty="0" smtClean="0"/>
          </a:p>
          <a:p>
            <a:endParaRPr lang="en-AU" baseline="0" dirty="0" smtClean="0"/>
          </a:p>
          <a:p>
            <a:r>
              <a:rPr lang="en-AU" baseline="0" dirty="0" smtClean="0"/>
              <a:t>But not every one uses it.</a:t>
            </a:r>
            <a:endParaRPr lang="en-AU" baseline="0" dirty="0"/>
          </a:p>
          <a:p>
            <a:endParaRPr lang="en-AU" baseline="0" dirty="0"/>
          </a:p>
          <a:p>
            <a:endParaRPr lang="en-AU" baseline="0" dirty="0"/>
          </a:p>
          <a:p>
            <a:r>
              <a:rPr lang="en-AU" baseline="0" dirty="0"/>
              <a:t>There are also other ones made for people with intellectual disability. </a:t>
            </a:r>
          </a:p>
          <a:p>
            <a:endParaRPr lang="en-AU" baseline="0" dirty="0"/>
          </a:p>
          <a:p>
            <a:endParaRPr lang="en-AU" baseline="0" dirty="0"/>
          </a:p>
          <a:p>
            <a:r>
              <a:rPr lang="en-AU" baseline="0" dirty="0"/>
              <a:t>Like this one, the My Health Matters </a:t>
            </a:r>
            <a:r>
              <a:rPr lang="en-AU" baseline="0" dirty="0" smtClean="0"/>
              <a:t>folder.</a:t>
            </a:r>
            <a:endParaRPr lang="en-AU" baseline="0" dirty="0"/>
          </a:p>
          <a:p>
            <a:endParaRPr lang="en-AU" baseline="0" dirty="0"/>
          </a:p>
          <a:p>
            <a:endParaRPr lang="en-AU" baseline="0" dirty="0"/>
          </a:p>
          <a:p>
            <a:r>
              <a:rPr lang="en-AU" baseline="0" dirty="0"/>
              <a:t>After the workshop we are going to email you </a:t>
            </a:r>
            <a:r>
              <a:rPr lang="en-AU" baseline="0" dirty="0" smtClean="0"/>
              <a:t>a link to it. </a:t>
            </a:r>
            <a:endParaRPr lang="en-AU" baseline="0" dirty="0"/>
          </a:p>
          <a:p>
            <a:pPr lvl="1"/>
            <a:endParaRPr lang="en-AU" baseline="0" dirty="0"/>
          </a:p>
          <a:p>
            <a:pPr lvl="1"/>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endParaRPr lang="en-AU" baseline="0" dirty="0"/>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26</a:t>
            </a:fld>
            <a:endParaRPr lang="en-AU" dirty="0"/>
          </a:p>
        </p:txBody>
      </p:sp>
    </p:spTree>
    <p:extLst>
      <p:ext uri="{BB962C8B-B14F-4D97-AF65-F5344CB8AC3E}">
        <p14:creationId xmlns:p14="http://schemas.microsoft.com/office/powerpoint/2010/main" val="1386453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S19C  Talk to ME</a:t>
            </a:r>
          </a:p>
          <a:p>
            <a:pPr lvl="0"/>
            <a:endParaRPr lang="en-AU" b="1" dirty="0"/>
          </a:p>
          <a:p>
            <a:pPr lvl="0"/>
            <a:r>
              <a:rPr lang="en-AU" b="1" dirty="0"/>
              <a:t>Suggested time: 1 - 2</a:t>
            </a:r>
            <a:r>
              <a:rPr lang="en-AU" b="1" baseline="0" dirty="0"/>
              <a:t> minutes</a:t>
            </a:r>
          </a:p>
          <a:p>
            <a:pPr lvl="0"/>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i="0" baseline="0" dirty="0" smtClean="0"/>
          </a:p>
          <a:p>
            <a:pPr lvl="1"/>
            <a:endParaRPr lang="en-AU" b="1" dirty="0"/>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b="0" dirty="0" smtClean="0"/>
              <a:t>Talk </a:t>
            </a:r>
            <a:r>
              <a:rPr lang="en-AU" b="0" dirty="0"/>
              <a:t>to </a:t>
            </a:r>
            <a:r>
              <a:rPr lang="en-AU" b="0" dirty="0" smtClean="0"/>
              <a:t>ME</a:t>
            </a:r>
            <a:endParaRPr lang="en-AU" b="0" baseline="0" dirty="0" smtClean="0"/>
          </a:p>
          <a:p>
            <a:pPr marL="171450" lvl="0" indent="-171450">
              <a:buFont typeface="Arial" panose="020B0604020202020204" pitchFamily="34" charset="0"/>
              <a:buChar char="•"/>
            </a:pPr>
            <a:r>
              <a:rPr lang="en-AU" b="0" baseline="0" dirty="0" smtClean="0"/>
              <a:t>Ask before you touch me</a:t>
            </a:r>
            <a:endParaRPr lang="en-AU" b="0" baseline="0" dirty="0"/>
          </a:p>
          <a:p>
            <a:pPr marL="171450" lvl="0" indent="-171450">
              <a:buFont typeface="Arial" panose="020B0604020202020204" pitchFamily="34" charset="0"/>
              <a:buChar char="•"/>
            </a:pPr>
            <a:r>
              <a:rPr lang="en-AU" b="0" baseline="0" dirty="0" smtClean="0"/>
              <a:t>Use easy </a:t>
            </a:r>
            <a:r>
              <a:rPr lang="en-AU" b="0" baseline="0" dirty="0"/>
              <a:t>words</a:t>
            </a:r>
          </a:p>
          <a:p>
            <a:pPr marL="171450" lvl="0" indent="-171450">
              <a:buFont typeface="Arial" panose="020B0604020202020204" pitchFamily="34" charset="0"/>
              <a:buChar char="•"/>
            </a:pPr>
            <a:r>
              <a:rPr lang="en-AU" b="0" baseline="0" dirty="0"/>
              <a:t>Check we understand</a:t>
            </a:r>
          </a:p>
          <a:p>
            <a:pPr lvl="1"/>
            <a:endParaRPr lang="en-AU" b="1" dirty="0"/>
          </a:p>
          <a:p>
            <a:pPr lvl="0"/>
            <a:r>
              <a:rPr lang="en-AU" b="1" dirty="0" smtClean="0"/>
              <a:t>What you can say:</a:t>
            </a:r>
            <a:endParaRPr lang="en-AU" b="1" dirty="0"/>
          </a:p>
          <a:p>
            <a:pPr lvl="0"/>
            <a:endParaRPr lang="en-AU" b="0" dirty="0"/>
          </a:p>
          <a:p>
            <a:pPr lvl="0"/>
            <a:r>
              <a:rPr lang="en-AU" b="0" baseline="0" dirty="0"/>
              <a:t>The most important thing you can do when I see you is to t</a:t>
            </a:r>
            <a:r>
              <a:rPr lang="en-AU" b="0" dirty="0"/>
              <a:t>alk to </a:t>
            </a:r>
            <a:r>
              <a:rPr lang="en-AU" b="0" dirty="0" smtClean="0"/>
              <a:t>me.</a:t>
            </a:r>
          </a:p>
          <a:p>
            <a:pPr lvl="0"/>
            <a:endParaRPr lang="en-AU" b="0" dirty="0" smtClean="0"/>
          </a:p>
          <a:p>
            <a:pPr lvl="0"/>
            <a:r>
              <a:rPr lang="en-AU" b="0" dirty="0" smtClean="0"/>
              <a:t>Not </a:t>
            </a:r>
            <a:r>
              <a:rPr lang="en-AU" b="0" dirty="0"/>
              <a:t>just my support person. </a:t>
            </a:r>
            <a:endParaRPr lang="en-AU" b="0" dirty="0" smtClean="0"/>
          </a:p>
          <a:p>
            <a:pPr lvl="0"/>
            <a:endParaRPr lang="en-AU" b="0" dirty="0" smtClean="0"/>
          </a:p>
          <a:p>
            <a:pPr lvl="0"/>
            <a:r>
              <a:rPr lang="en-AU" b="0" dirty="0" smtClean="0"/>
              <a:t>It </a:t>
            </a:r>
            <a:r>
              <a:rPr lang="en-AU" b="0" dirty="0"/>
              <a:t>does not matter</a:t>
            </a:r>
            <a:r>
              <a:rPr lang="en-AU" b="0" baseline="0" dirty="0"/>
              <a:t> whether someone can speak, you still say Hi to them. </a:t>
            </a:r>
            <a:endParaRPr lang="en-AU" b="0" baseline="0" dirty="0" smtClean="0"/>
          </a:p>
          <a:p>
            <a:pPr lvl="0"/>
            <a:endParaRPr lang="en-AU" b="0" baseline="0" dirty="0" smtClean="0"/>
          </a:p>
          <a:p>
            <a:pPr lvl="0"/>
            <a:endParaRPr lang="en-AU" b="0" baseline="0" dirty="0" smtClean="0"/>
          </a:p>
          <a:p>
            <a:pPr lvl="0"/>
            <a:endParaRPr lang="en-AU" b="0" dirty="0" smtClean="0"/>
          </a:p>
          <a:p>
            <a:pPr lvl="0"/>
            <a:r>
              <a:rPr lang="en-AU" b="0" dirty="0" smtClean="0"/>
              <a:t>This</a:t>
            </a:r>
            <a:r>
              <a:rPr lang="en-AU" b="0" baseline="0" dirty="0" smtClean="0"/>
              <a:t> </a:t>
            </a:r>
            <a:r>
              <a:rPr lang="en-AU" b="0" baseline="0" dirty="0"/>
              <a:t>is not a reasonable adjustment – it is what you would do for everyone else. </a:t>
            </a:r>
            <a:endParaRPr lang="en-AU" b="0" baseline="0" dirty="0" smtClean="0"/>
          </a:p>
          <a:p>
            <a:pPr lvl="0"/>
            <a:endParaRPr lang="en-AU" b="0" baseline="0" dirty="0" smtClean="0"/>
          </a:p>
          <a:p>
            <a:pPr lvl="0"/>
            <a:r>
              <a:rPr lang="en-AU" b="0" baseline="0" dirty="0" smtClean="0"/>
              <a:t>So </a:t>
            </a:r>
            <a:r>
              <a:rPr lang="en-AU" baseline="0" dirty="0"/>
              <a:t>please do it for me, too. </a:t>
            </a:r>
            <a:endParaRPr lang="en-AU" baseline="0" dirty="0" smtClean="0"/>
          </a:p>
          <a:p>
            <a:pPr lvl="0"/>
            <a:endParaRPr lang="en-AU" baseline="0" dirty="0" smtClean="0"/>
          </a:p>
          <a:p>
            <a:pPr lvl="0"/>
            <a:r>
              <a:rPr lang="en-AU" baseline="0" dirty="0" smtClean="0"/>
              <a:t>And </a:t>
            </a:r>
            <a:r>
              <a:rPr lang="en-AU" baseline="0" dirty="0"/>
              <a:t>then </a:t>
            </a:r>
            <a:r>
              <a:rPr lang="en-AU" baseline="0" dirty="0" smtClean="0"/>
              <a:t>ask me if you can talk to </a:t>
            </a:r>
            <a:r>
              <a:rPr lang="en-AU" baseline="0" dirty="0"/>
              <a:t>my support </a:t>
            </a:r>
            <a:r>
              <a:rPr lang="en-AU" baseline="0" dirty="0" smtClean="0"/>
              <a:t>person. </a:t>
            </a:r>
          </a:p>
          <a:p>
            <a:pPr lvl="0"/>
            <a:endParaRPr lang="en-AU" baseline="0" dirty="0" smtClean="0"/>
          </a:p>
          <a:p>
            <a:pPr lvl="0"/>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Tell me </a:t>
            </a:r>
            <a:r>
              <a:rPr lang="en-US" i="0" baseline="0" dirty="0">
                <a:solidFill>
                  <a:srgbClr val="FF0000"/>
                </a:solidFill>
              </a:rPr>
              <a:t>what you want to </a:t>
            </a:r>
            <a:r>
              <a:rPr lang="en-US" i="0" baseline="0" dirty="0" smtClean="0">
                <a:solidFill>
                  <a:srgbClr val="FF0000"/>
                </a:solidFill>
              </a:rPr>
              <a:t>do before you touch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Ask me if it is 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 </a:t>
            </a:r>
            <a:endParaRPr lang="en-US" i="0" baseline="0" dirty="0">
              <a:solidFill>
                <a:srgbClr val="FF0000"/>
              </a:solidFill>
            </a:endParaRPr>
          </a:p>
          <a:p>
            <a:pPr lvl="0"/>
            <a:endParaRPr lang="en-AU" i="0" baseline="0" dirty="0"/>
          </a:p>
          <a:p>
            <a:pPr lvl="0"/>
            <a:r>
              <a:rPr lang="en-AU" i="0" baseline="0" dirty="0"/>
              <a:t>When you talk to </a:t>
            </a:r>
            <a:r>
              <a:rPr lang="en-AU" i="0" baseline="0" dirty="0" smtClean="0"/>
              <a:t>me:</a:t>
            </a:r>
            <a:endParaRPr lang="en-AU" i="0" baseline="0" dirty="0"/>
          </a:p>
          <a:p>
            <a:pPr lvl="0"/>
            <a:endParaRPr lang="en-AU" i="0" baseline="0" dirty="0"/>
          </a:p>
          <a:p>
            <a:pPr marL="171450" lvl="0" indent="-171450">
              <a:buFont typeface="Arial" panose="020B0604020202020204" pitchFamily="34" charset="0"/>
              <a:buChar char="•"/>
            </a:pPr>
            <a:r>
              <a:rPr lang="en-US" i="0" baseline="0" dirty="0">
                <a:solidFill>
                  <a:srgbClr val="FF0000"/>
                </a:solidFill>
              </a:rPr>
              <a:t>Break it down into smaller </a:t>
            </a:r>
            <a:r>
              <a:rPr lang="en-US" i="0" baseline="0" dirty="0" smtClean="0">
                <a:solidFill>
                  <a:srgbClr val="FF0000"/>
                </a:solidFill>
              </a:rPr>
              <a:t>bits</a:t>
            </a:r>
          </a:p>
          <a:p>
            <a:pPr marL="171450" lvl="0" indent="-171450">
              <a:buFont typeface="Arial" panose="020B0604020202020204" pitchFamily="34" charset="0"/>
              <a:buChar char="•"/>
            </a:pPr>
            <a:endParaRPr lang="en-US" i="0" baseline="0" dirty="0" smtClean="0">
              <a:solidFill>
                <a:srgbClr val="FF0000"/>
              </a:solidFill>
            </a:endParaRPr>
          </a:p>
          <a:p>
            <a:pPr marL="171450" lvl="0" indent="-171450">
              <a:buFont typeface="Arial" panose="020B0604020202020204" pitchFamily="34" charset="0"/>
              <a:buChar char="•"/>
            </a:pPr>
            <a:r>
              <a:rPr lang="en-US" i="0" baseline="0" dirty="0" smtClean="0">
                <a:solidFill>
                  <a:srgbClr val="FF0000"/>
                </a:solidFill>
              </a:rPr>
              <a:t>Use </a:t>
            </a:r>
            <a:r>
              <a:rPr lang="en-US" i="0" baseline="0" dirty="0">
                <a:solidFill>
                  <a:srgbClr val="FF0000"/>
                </a:solidFill>
              </a:rPr>
              <a:t>easy </a:t>
            </a:r>
            <a:r>
              <a:rPr lang="en-US" i="0" baseline="0" dirty="0" smtClean="0">
                <a:solidFill>
                  <a:srgbClr val="FF0000"/>
                </a:solidFill>
              </a:rPr>
              <a:t>words</a:t>
            </a:r>
          </a:p>
          <a:p>
            <a:pPr marL="171450" lvl="0" indent="-171450">
              <a:buFont typeface="Arial" panose="020B0604020202020204" pitchFamily="34" charset="0"/>
              <a:buChar char="•"/>
            </a:pPr>
            <a:endParaRPr lang="en-US" i="0" dirty="0">
              <a:solidFill>
                <a:srgbClr val="FF0000"/>
              </a:solidFill>
              <a:cs typeface="Calibri"/>
            </a:endParaRPr>
          </a:p>
          <a:p>
            <a:pPr marL="171450" lvl="0" indent="-171450">
              <a:buFont typeface="Arial" panose="020B0604020202020204" pitchFamily="34" charset="0"/>
              <a:buChar char="•"/>
            </a:pPr>
            <a:r>
              <a:rPr lang="en-US" i="0" baseline="0" dirty="0" smtClean="0"/>
              <a:t>Talk about 1 point </a:t>
            </a:r>
            <a:r>
              <a:rPr lang="en-US" i="0" baseline="0" dirty="0"/>
              <a:t>at a </a:t>
            </a:r>
            <a:r>
              <a:rPr lang="en-US" i="0" baseline="0" dirty="0" smtClean="0"/>
              <a:t>time</a:t>
            </a:r>
          </a:p>
          <a:p>
            <a:pPr marL="171450" lvl="0" indent="-171450">
              <a:buFont typeface="Arial" panose="020B0604020202020204" pitchFamily="34" charset="0"/>
              <a:buChar char="•"/>
            </a:pP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solidFill>
                  <a:srgbClr val="FF0000"/>
                </a:solidFill>
              </a:rPr>
              <a:t>Check we understand each other</a:t>
            </a: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r>
              <a:rPr lang="en-US" i="0" baseline="0" dirty="0" smtClean="0">
                <a:solidFill>
                  <a:srgbClr val="FF0000"/>
                </a:solidFill>
              </a:rPr>
              <a:t>Another thing:</a:t>
            </a:r>
          </a:p>
          <a:p>
            <a:pPr marL="0" lvl="0" indent="0">
              <a:buFont typeface="Arial" panose="020B0604020202020204" pitchFamily="34" charset="0"/>
              <a:buNone/>
            </a:pPr>
            <a:endParaRPr lang="en-US" i="0" baseline="0" dirty="0" smtClean="0"/>
          </a:p>
          <a:p>
            <a:pPr marL="0" lvl="0" indent="0">
              <a:buFont typeface="Arial" panose="020B0604020202020204" pitchFamily="34" charset="0"/>
              <a:buNone/>
            </a:pPr>
            <a:r>
              <a:rPr lang="en-US" i="0" baseline="0" dirty="0" smtClean="0"/>
              <a:t>Explain </a:t>
            </a:r>
            <a:r>
              <a:rPr lang="en-US" i="0" baseline="0" dirty="0"/>
              <a:t>why you need to ask something if it is personal. </a:t>
            </a:r>
          </a:p>
          <a:p>
            <a:endParaRPr lang="en-AU" i="0" baseline="0" dirty="0">
              <a:solidFill>
                <a:schemeClr val="tx1"/>
              </a:solidFill>
            </a:endParaRPr>
          </a:p>
          <a:p>
            <a:endParaRPr lang="en-AU" i="0" baseline="0" dirty="0">
              <a:solidFill>
                <a:schemeClr val="tx1"/>
              </a:solidFill>
            </a:endParaRPr>
          </a:p>
          <a:p>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27</a:t>
            </a:fld>
            <a:endParaRPr lang="en-AU" dirty="0"/>
          </a:p>
        </p:txBody>
      </p:sp>
    </p:spTree>
    <p:extLst>
      <p:ext uri="{BB962C8B-B14F-4D97-AF65-F5344CB8AC3E}">
        <p14:creationId xmlns:p14="http://schemas.microsoft.com/office/powerpoint/2010/main" val="140326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S20C  Visual aids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Suggested time: 1 minute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sng" strike="noStrike" kern="1200" baseline="0" dirty="0">
                <a:solidFill>
                  <a:schemeClr val="tx1"/>
                </a:solidFill>
                <a:latin typeface="+mn-lt"/>
                <a:ea typeface="+mn-ea"/>
                <a:cs typeface="+mn-cs"/>
              </a:rPr>
              <a:t>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b="0" baseline="0" dirty="0"/>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Use</a:t>
            </a:r>
            <a:r>
              <a:rPr lang="en-AU" sz="1200" kern="1200" baseline="0" dirty="0" smtClean="0">
                <a:solidFill>
                  <a:schemeClr val="tx1"/>
                </a:solidFill>
                <a:effectLst/>
                <a:latin typeface="+mn-lt"/>
                <a:ea typeface="+mn-ea"/>
                <a:cs typeface="+mn-cs"/>
              </a:rPr>
              <a:t> vi</a:t>
            </a:r>
            <a:r>
              <a:rPr lang="en-AU" sz="1200" kern="1200" dirty="0" smtClean="0">
                <a:solidFill>
                  <a:schemeClr val="tx1"/>
                </a:solidFill>
                <a:effectLst/>
                <a:latin typeface="+mn-lt"/>
                <a:ea typeface="+mn-ea"/>
                <a:cs typeface="+mn-cs"/>
              </a:rPr>
              <a:t>sual </a:t>
            </a:r>
            <a:r>
              <a:rPr lang="en-AU" sz="1200" kern="1200" dirty="0">
                <a:solidFill>
                  <a:schemeClr val="tx1"/>
                </a:solidFill>
                <a:effectLst/>
                <a:latin typeface="+mn-lt"/>
                <a:ea typeface="+mn-ea"/>
                <a:cs typeface="+mn-cs"/>
              </a:rPr>
              <a:t>aids </a:t>
            </a:r>
            <a:r>
              <a:rPr lang="en-AU" sz="1200" kern="1200" dirty="0" smtClean="0">
                <a:solidFill>
                  <a:schemeClr val="tx1"/>
                </a:solidFill>
                <a:effectLst/>
                <a:latin typeface="+mn-lt"/>
                <a:ea typeface="+mn-ea"/>
                <a:cs typeface="+mn-cs"/>
              </a:rPr>
              <a:t>like body maps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them</a:t>
            </a:r>
            <a:r>
              <a:rPr lang="en-AU" sz="1200" kern="1200" baseline="0" dirty="0" smtClean="0">
                <a:solidFill>
                  <a:schemeClr val="tx1"/>
                </a:solidFill>
                <a:effectLst/>
                <a:latin typeface="+mn-lt"/>
                <a:ea typeface="+mn-ea"/>
                <a:cs typeface="+mn-cs"/>
              </a:rPr>
              <a:t> handy</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What you can say:</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You can also use </a:t>
            </a:r>
            <a:r>
              <a:rPr lang="en-US" b="0" i="0" baseline="0" dirty="0" smtClean="0">
                <a:solidFill>
                  <a:srgbClr val="FF0000"/>
                </a:solidFill>
              </a:rPr>
              <a:t>visual aids</a:t>
            </a:r>
          </a:p>
          <a:p>
            <a:pPr marL="0" indent="0">
              <a:buFont typeface="Arial" panose="020B0604020202020204" pitchFamily="34" charset="0"/>
              <a:buNone/>
            </a:pPr>
            <a:endParaRPr lang="en-US" b="0" i="0" baseline="0" dirty="0" smtClean="0">
              <a:solidFill>
                <a:srgbClr val="FF0000"/>
              </a:solidFill>
            </a:endParaRPr>
          </a:p>
          <a:p>
            <a:pPr marL="0" indent="0">
              <a:buFont typeface="Arial" panose="020B0604020202020204" pitchFamily="34" charset="0"/>
              <a:buNone/>
            </a:pPr>
            <a:endParaRPr lang="en-US" b="0" i="0" baseline="0" dirty="0" smtClean="0">
              <a:solidFill>
                <a:srgbClr val="FF0000"/>
              </a:solidFill>
            </a:endParaRPr>
          </a:p>
          <a:p>
            <a:pPr marL="0" indent="0">
              <a:buFont typeface="Arial" panose="020B0604020202020204" pitchFamily="34" charset="0"/>
              <a:buNone/>
            </a:pPr>
            <a:r>
              <a:rPr lang="en-US" b="0" i="0" baseline="0" dirty="0" smtClean="0">
                <a:solidFill>
                  <a:srgbClr val="FF0000"/>
                </a:solidFill>
              </a:rPr>
              <a:t>They can help people communicate</a:t>
            </a:r>
            <a:r>
              <a:rPr lang="en-US" b="0" i="0" baseline="0" dirty="0">
                <a:solidFill>
                  <a:srgbClr val="FF0000"/>
                </a:solidFill>
              </a:rPr>
              <a:t>. </a:t>
            </a:r>
            <a:endParaRPr lang="en-US" b="0" i="0" baseline="0" dirty="0" smtClean="0">
              <a:solidFill>
                <a:srgbClr val="FF0000"/>
              </a:solidFill>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b="0" i="0" baseline="0" dirty="0">
                <a:solidFill>
                  <a:srgbClr val="FF0000"/>
                </a:solidFill>
              </a:rPr>
              <a:t>Here is an example. </a:t>
            </a:r>
            <a:endParaRPr lang="en-US" b="0" i="0" baseline="0" dirty="0" smtClean="0">
              <a:solidFill>
                <a:srgbClr val="FF0000"/>
              </a:solidFill>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We can use this to show where things are happening in my </a:t>
            </a:r>
            <a:r>
              <a:rPr lang="en-US" sz="1200" b="0" i="0" u="none" strike="noStrike" kern="1200" baseline="0" dirty="0" smtClean="0">
                <a:solidFill>
                  <a:schemeClr val="tx1"/>
                </a:solidFill>
                <a:latin typeface="+mn-lt"/>
                <a:ea typeface="+mn-ea"/>
                <a:cs typeface="+mn-cs"/>
              </a:rPr>
              <a:t>body</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We can use it to </a:t>
            </a:r>
            <a:r>
              <a:rPr lang="en-US" sz="1200" b="0" i="0" u="none" strike="noStrike" kern="1200" baseline="0" dirty="0">
                <a:solidFill>
                  <a:schemeClr val="tx1"/>
                </a:solidFill>
                <a:latin typeface="+mn-lt"/>
                <a:ea typeface="+mn-ea"/>
                <a:cs typeface="+mn-cs"/>
              </a:rPr>
              <a:t>show what part of my body you are asking to touch</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b="0" i="0" baseline="0" dirty="0">
                <a:solidFill>
                  <a:srgbClr val="FF0000"/>
                </a:solidFill>
              </a:rPr>
              <a:t>You can also point on your own body, too.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We </a:t>
            </a:r>
            <a:r>
              <a:rPr lang="en-US" sz="1200" b="0" i="0" u="none" strike="noStrike" kern="1200" baseline="0" dirty="0">
                <a:solidFill>
                  <a:schemeClr val="tx1"/>
                </a:solidFill>
                <a:latin typeface="+mn-lt"/>
                <a:ea typeface="+mn-ea"/>
                <a:cs typeface="+mn-cs"/>
              </a:rPr>
              <a:t>will send you links to </a:t>
            </a:r>
            <a:r>
              <a:rPr lang="en-US" sz="1200" b="0" i="0" u="none" strike="noStrike" kern="1200" baseline="0" dirty="0" smtClean="0">
                <a:solidFill>
                  <a:schemeClr val="tx1"/>
                </a:solidFill>
                <a:latin typeface="+mn-lt"/>
                <a:ea typeface="+mn-ea"/>
                <a:cs typeface="+mn-cs"/>
              </a:rPr>
              <a:t>resources </a:t>
            </a:r>
            <a:r>
              <a:rPr lang="en-US" sz="1200" b="0" i="0" u="none" strike="noStrike" kern="1200" baseline="0" dirty="0">
                <a:solidFill>
                  <a:schemeClr val="tx1"/>
                </a:solidFill>
                <a:latin typeface="+mn-lt"/>
                <a:ea typeface="+mn-ea"/>
                <a:cs typeface="+mn-cs"/>
              </a:rPr>
              <a:t>like these</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endParaRPr lang="en-AU" baseline="0" dirty="0" smtClean="0"/>
          </a:p>
          <a:p>
            <a:r>
              <a:rPr lang="en-AU" baseline="0" dirty="0" smtClean="0"/>
              <a:t>Having visual aids handy helps us talk better.</a:t>
            </a:r>
          </a:p>
          <a:p>
            <a:endParaRPr lang="en-AU" baseline="0" dirty="0" smtClean="0"/>
          </a:p>
          <a:p>
            <a:r>
              <a:rPr lang="en-AU" baseline="0" dirty="0" smtClean="0"/>
              <a:t>It means I can understand you better.</a:t>
            </a:r>
          </a:p>
          <a:p>
            <a:endParaRPr lang="en-AU" baseline="0" dirty="0" smtClean="0"/>
          </a:p>
          <a:p>
            <a:endParaRPr lang="en-AU" baseline="0" dirty="0" smtClean="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5CE465-CFEE-44BC-B1E0-F375E7C60359}" type="slidenum">
              <a:rPr lang="en-AU" smtClean="0"/>
              <a:t>28</a:t>
            </a:fld>
            <a:endParaRPr lang="en-AU" dirty="0"/>
          </a:p>
        </p:txBody>
      </p:sp>
    </p:spTree>
    <p:extLst>
      <p:ext uri="{BB962C8B-B14F-4D97-AF65-F5344CB8AC3E}">
        <p14:creationId xmlns:p14="http://schemas.microsoft.com/office/powerpoint/2010/main" val="2301452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S21C  Communication aids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Suggested time: 1 minute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sng" strike="noStrike" kern="1200" baseline="0" dirty="0">
                <a:solidFill>
                  <a:schemeClr val="tx1"/>
                </a:solidFill>
                <a:latin typeface="+mn-lt"/>
                <a:ea typeface="+mn-ea"/>
                <a:cs typeface="+mn-cs"/>
              </a:rPr>
              <a:t>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latin typeface="+mn-lt"/>
              </a:rPr>
              <a:t>This slide can be </a:t>
            </a:r>
            <a:r>
              <a:rPr lang="en-AU" i="0" baseline="0" dirty="0">
                <a:latin typeface="+mn-lt"/>
              </a:rPr>
              <a:t>led by a co-facilitator with intellectual </a:t>
            </a:r>
            <a:r>
              <a:rPr lang="en-AU" i="0" baseline="0" dirty="0" smtClean="0">
                <a:latin typeface="+mn-lt"/>
              </a:rPr>
              <a:t>disability.</a:t>
            </a:r>
            <a:endParaRPr lang="en-AU" b="0" baseline="0" dirty="0">
              <a:latin typeface="+mn-lt"/>
            </a:endParaRP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Easy </a:t>
            </a:r>
            <a:r>
              <a:rPr lang="en-AU" sz="1200" kern="1200" dirty="0">
                <a:solidFill>
                  <a:schemeClr val="tx1"/>
                </a:solidFill>
                <a:effectLst/>
                <a:latin typeface="+mn-lt"/>
                <a:ea typeface="+mn-ea"/>
                <a:cs typeface="+mn-cs"/>
              </a:rPr>
              <a:t>Read is </a:t>
            </a:r>
            <a:r>
              <a:rPr lang="en-AU" sz="1200" kern="1200" dirty="0" smtClean="0">
                <a:solidFill>
                  <a:schemeClr val="tx1"/>
                </a:solidFill>
                <a:effectLst/>
                <a:latin typeface="+mn-lt"/>
                <a:ea typeface="+mn-ea"/>
                <a:cs typeface="+mn-cs"/>
              </a:rPr>
              <a:t>great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We will send</a:t>
            </a:r>
            <a:r>
              <a:rPr lang="en-AU" sz="1200" kern="1200" baseline="0" dirty="0" smtClean="0">
                <a:solidFill>
                  <a:schemeClr val="tx1"/>
                </a:solidFill>
                <a:effectLst/>
                <a:latin typeface="+mn-lt"/>
                <a:ea typeface="+mn-ea"/>
                <a:cs typeface="+mn-cs"/>
              </a:rPr>
              <a:t> a l</a:t>
            </a:r>
            <a:r>
              <a:rPr lang="en-AU" sz="1200" kern="1200" dirty="0" smtClean="0">
                <a:solidFill>
                  <a:schemeClr val="tx1"/>
                </a:solidFill>
                <a:effectLst/>
                <a:latin typeface="+mn-lt"/>
                <a:ea typeface="+mn-ea"/>
                <a:cs typeface="+mn-cs"/>
              </a:rPr>
              <a:t>ink </a:t>
            </a:r>
            <a:r>
              <a:rPr lang="en-AU" sz="1200" kern="1200" dirty="0">
                <a:solidFill>
                  <a:schemeClr val="tx1"/>
                </a:solidFill>
                <a:effectLst/>
                <a:latin typeface="+mn-lt"/>
                <a:ea typeface="+mn-ea"/>
                <a:cs typeface="+mn-cs"/>
              </a:rPr>
              <a:t>to </a:t>
            </a:r>
            <a:r>
              <a:rPr lang="en-AU" sz="1200" kern="1200" dirty="0" smtClean="0">
                <a:solidFill>
                  <a:schemeClr val="tx1"/>
                </a:solidFill>
                <a:effectLst/>
                <a:latin typeface="+mn-lt"/>
                <a:ea typeface="+mn-ea"/>
                <a:cs typeface="+mn-cs"/>
              </a:rPr>
              <a:t>resources.</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What you can say:</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Easy Read sheets are terrific. </a:t>
            </a:r>
          </a:p>
          <a:p>
            <a:pPr marL="171450" indent="-171450">
              <a:buFont typeface="Arial" panose="020B0604020202020204" pitchFamily="34" charset="0"/>
              <a:buChar char="•"/>
            </a:pPr>
            <a:r>
              <a:rPr lang="en-US" dirty="0">
                <a:latin typeface="+mn-lt"/>
                <a:cs typeface="Arial"/>
              </a:rPr>
              <a:t>They use easy-to-understand language. </a:t>
            </a:r>
            <a:endParaRPr lang="en-US" sz="1200" b="0" i="0"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a:rPr>
              <a:t>They have pictures to explain information.</a:t>
            </a:r>
            <a:endParaRPr lang="en-US" sz="1200" b="0" i="0" dirty="0">
              <a:latin typeface="+mn-lt"/>
              <a:cs typeface="Arial" panose="020B0604020202020204" pitchFamily="34" charset="0"/>
            </a:endParaRPr>
          </a:p>
          <a:p>
            <a:pPr marL="171450" indent="-171450">
              <a:buFont typeface="Arial" panose="020B0604020202020204" pitchFamily="34" charset="0"/>
              <a:buChar char="•"/>
            </a:pPr>
            <a:r>
              <a:rPr lang="en-US" sz="1200" b="0" i="0" dirty="0">
                <a:latin typeface="+mn-lt"/>
                <a:cs typeface="Arial" panose="020B0604020202020204" pitchFamily="34" charset="0"/>
              </a:rPr>
              <a:t>They are</a:t>
            </a:r>
            <a:r>
              <a:rPr lang="en-US" sz="1200" b="0" i="0" baseline="0" dirty="0">
                <a:latin typeface="+mn-lt"/>
                <a:cs typeface="Arial" panose="020B0604020202020204" pitchFamily="34" charset="0"/>
              </a:rPr>
              <a:t> a great conversation tool. </a:t>
            </a:r>
          </a:p>
          <a:p>
            <a:pPr marL="171450" indent="-171450">
              <a:buFont typeface="Arial" panose="020B0604020202020204" pitchFamily="34" charset="0"/>
              <a:buChar char="•"/>
            </a:pPr>
            <a:r>
              <a:rPr lang="en-US" dirty="0">
                <a:latin typeface="+mn-lt"/>
                <a:cs typeface="Arial"/>
              </a:rPr>
              <a:t>This is a picture of a page of easy read.</a:t>
            </a:r>
            <a:endParaRPr lang="en-US" sz="1200" b="0" i="0" u="none" strike="noStrike" kern="1200" baseline="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Arial" panose="020B0604020202020204" pitchFamily="34" charset="0"/>
              </a:rPr>
              <a:t>It is about bowel screening.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people also use social stories which are short</a:t>
            </a:r>
            <a:r>
              <a:rPr lang="en-AU" sz="1200" b="0" i="0" dirty="0">
                <a:latin typeface="+mn-lt"/>
                <a:cs typeface="Arial" panose="020B0604020202020204" pitchFamily="34" charset="0"/>
              </a:rPr>
              <a:t> stories explain a social situation</a:t>
            </a:r>
          </a:p>
          <a:p>
            <a:pPr marL="285750" indent="-285750">
              <a:buFont typeface="Arial" panose="020B0604020202020204" pitchFamily="34" charset="0"/>
              <a:buChar char="•"/>
            </a:pPr>
            <a:r>
              <a:rPr lang="en-AU" sz="1200" b="0" i="0" dirty="0">
                <a:latin typeface="+mn-lt"/>
                <a:cs typeface="Arial" panose="020B0604020202020204" pitchFamily="34" charset="0"/>
              </a:rPr>
              <a:t>They can be individualised to a person.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5CE465-CFEE-44BC-B1E0-F375E7C60359}" type="slidenum">
              <a:rPr lang="en-AU" smtClean="0"/>
              <a:t>29</a:t>
            </a:fld>
            <a:endParaRPr lang="en-AU" dirty="0"/>
          </a:p>
        </p:txBody>
      </p:sp>
    </p:spTree>
    <p:extLst>
      <p:ext uri="{BB962C8B-B14F-4D97-AF65-F5344CB8AC3E}">
        <p14:creationId xmlns:p14="http://schemas.microsoft.com/office/powerpoint/2010/main" val="346511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S3C   Acknowledgement of Country</a:t>
            </a:r>
            <a:endParaRPr lang="en-AU" sz="1200" kern="1200" dirty="0">
              <a:solidFill>
                <a:schemeClr val="tx1"/>
              </a:solidFill>
              <a:effectLst/>
              <a:latin typeface="+mn-lt"/>
              <a:ea typeface="+mn-ea"/>
              <a:cs typeface="+mn-cs"/>
            </a:endParaRPr>
          </a:p>
          <a:p>
            <a:endParaRPr lang="en-US" b="1" baseline="0" dirty="0"/>
          </a:p>
          <a:p>
            <a:r>
              <a:rPr lang="en-US" b="1" baseline="0" dirty="0"/>
              <a:t>Suggested time: 1 minute. </a:t>
            </a:r>
          </a:p>
          <a:p>
            <a:endParaRPr lang="en-US" baseline="0" dirty="0"/>
          </a:p>
          <a:p>
            <a:r>
              <a:rPr lang="en-US" b="0" u="sng" baseline="0" dirty="0"/>
              <a:t>Notes:</a:t>
            </a:r>
          </a:p>
          <a:p>
            <a:endParaRPr lang="en-US" sz="1200" baseline="0" dirty="0"/>
          </a:p>
          <a:p>
            <a:r>
              <a:rPr lang="en-US" sz="1200" baseline="0" dirty="0" smtClean="0"/>
              <a:t>The co-facilitator with intellectual disability can do the </a:t>
            </a:r>
            <a:r>
              <a:rPr lang="en-US" sz="1200" baseline="0" dirty="0"/>
              <a:t>Acknowledgement of Country. </a:t>
            </a:r>
            <a:endParaRPr lang="en-US" sz="1200" baseline="0" dirty="0" smtClean="0"/>
          </a:p>
          <a:p>
            <a:endParaRPr lang="en-US" sz="1200" baseline="0" dirty="0" smtClean="0"/>
          </a:p>
          <a:p>
            <a:r>
              <a:rPr lang="en-US" sz="1200" baseline="0" dirty="0" smtClean="0"/>
              <a:t>But only if they want to. </a:t>
            </a:r>
          </a:p>
          <a:p>
            <a:endParaRPr lang="en-US" sz="1200" baseline="0" dirty="0"/>
          </a:p>
          <a:p>
            <a:endParaRPr lang="en-US" b="0" baseline="0" dirty="0"/>
          </a:p>
          <a:p>
            <a:endParaRPr lang="en-US" b="1" baseline="0" dirty="0"/>
          </a:p>
          <a:p>
            <a:r>
              <a:rPr lang="en-US" b="1" baseline="0" dirty="0" smtClean="0"/>
              <a:t>Key points:</a:t>
            </a:r>
            <a:endParaRPr lang="en-US" b="1" baseline="0" dirty="0"/>
          </a:p>
          <a:p>
            <a:endParaRPr lang="en-US" b="1" baseline="0" dirty="0"/>
          </a:p>
          <a:p>
            <a:r>
              <a:rPr lang="en-US" b="0" baseline="0" dirty="0" smtClean="0"/>
              <a:t>Acknowledge the first owners of the Country you are on.</a:t>
            </a:r>
          </a:p>
          <a:p>
            <a:endParaRPr lang="en-US" b="0" baseline="0" dirty="0" smtClean="0"/>
          </a:p>
          <a:p>
            <a:endParaRPr lang="en-US" b="0" baseline="0" dirty="0"/>
          </a:p>
          <a:p>
            <a:endParaRPr lang="en-US" b="1" baseline="0" dirty="0"/>
          </a:p>
          <a:p>
            <a:r>
              <a:rPr lang="en-US" b="1" baseline="0" dirty="0" smtClean="0"/>
              <a:t>What you could say:</a:t>
            </a:r>
            <a:endParaRPr lang="en-US" b="1" baseline="0" dirty="0"/>
          </a:p>
          <a:p>
            <a:endParaRPr lang="en-US" baseline="0" dirty="0"/>
          </a:p>
          <a:p>
            <a:r>
              <a:rPr lang="en-US" baseline="0" dirty="0" smtClean="0"/>
              <a:t>I </a:t>
            </a:r>
            <a:r>
              <a:rPr lang="en-US" baseline="0" dirty="0"/>
              <a:t>would like to acknowledge the Aboriginal lands which we are all on.</a:t>
            </a:r>
          </a:p>
          <a:p>
            <a:endParaRPr lang="en-US" baseline="0" dirty="0"/>
          </a:p>
          <a:p>
            <a:r>
              <a:rPr lang="en-US" baseline="0" dirty="0" smtClean="0"/>
              <a:t>I </a:t>
            </a:r>
            <a:r>
              <a:rPr lang="en-US" baseline="0" dirty="0"/>
              <a:t>are meeting on the land of [</a:t>
            </a:r>
            <a:r>
              <a:rPr lang="en-US" b="1" baseline="0" dirty="0"/>
              <a:t>insert name of land you are on</a:t>
            </a:r>
            <a:r>
              <a:rPr lang="en-US" baseline="0" dirty="0"/>
              <a:t>]. </a:t>
            </a:r>
          </a:p>
          <a:p>
            <a:endParaRPr lang="en-US" baseline="0" dirty="0"/>
          </a:p>
          <a:p>
            <a:r>
              <a:rPr lang="en-US" baseline="0" dirty="0" smtClean="0"/>
              <a:t>I </a:t>
            </a:r>
            <a:r>
              <a:rPr lang="en-US" baseline="0" dirty="0"/>
              <a:t>want to pay our respects to Elders past, present and emerging.</a:t>
            </a:r>
          </a:p>
          <a:p>
            <a:endParaRPr lang="en-US" baseline="0" dirty="0"/>
          </a:p>
          <a:p>
            <a:r>
              <a:rPr lang="en-AU" sz="1200" baseline="0" dirty="0"/>
              <a:t>Let us remember that Aboriginal people have been living on this land for a very long time.</a:t>
            </a:r>
          </a:p>
          <a:p>
            <a:endParaRPr lang="en-AU" sz="1200" baseline="0" dirty="0"/>
          </a:p>
          <a:p>
            <a:endParaRPr lang="en-AU" dirty="0"/>
          </a:p>
        </p:txBody>
      </p:sp>
      <p:sp>
        <p:nvSpPr>
          <p:cNvPr id="4" name="Slide Number Placeholder 3"/>
          <p:cNvSpPr>
            <a:spLocks noGrp="1"/>
          </p:cNvSpPr>
          <p:nvPr>
            <p:ph type="sldNum" sz="quarter" idx="10"/>
          </p:nvPr>
        </p:nvSpPr>
        <p:spPr/>
        <p:txBody>
          <a:bodyPr/>
          <a:lstStyle/>
          <a:p>
            <a:fld id="{480163F1-4312-4F8E-A7FC-123AB41A1640}" type="slidenum">
              <a:rPr lang="en-AU" smtClean="0"/>
              <a:t>3</a:t>
            </a:fld>
            <a:endParaRPr lang="en-AU" dirty="0"/>
          </a:p>
        </p:txBody>
      </p:sp>
    </p:spTree>
    <p:extLst>
      <p:ext uri="{BB962C8B-B14F-4D97-AF65-F5344CB8AC3E}">
        <p14:creationId xmlns:p14="http://schemas.microsoft.com/office/powerpoint/2010/main" val="909795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S22V  Video –</a:t>
            </a:r>
            <a:r>
              <a:rPr lang="en-AU" b="1" baseline="0" dirty="0"/>
              <a:t> Communication - longer</a:t>
            </a:r>
            <a:endParaRPr lang="en-AU" b="1"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People may communicate in different ways.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Challenge </a:t>
            </a:r>
            <a:r>
              <a:rPr lang="en-AU" sz="1200" kern="1200" dirty="0">
                <a:solidFill>
                  <a:schemeClr val="tx1"/>
                </a:solidFill>
                <a:effectLst/>
                <a:latin typeface="+mn-lt"/>
                <a:ea typeface="+mn-ea"/>
                <a:cs typeface="+mn-cs"/>
              </a:rPr>
              <a:t>assumptions about </a:t>
            </a:r>
            <a:r>
              <a:rPr lang="en-AU" sz="1200" kern="1200" dirty="0" smtClean="0">
                <a:solidFill>
                  <a:schemeClr val="tx1"/>
                </a:solidFill>
                <a:effectLst/>
                <a:latin typeface="+mn-lt"/>
                <a:ea typeface="+mn-ea"/>
                <a:cs typeface="+mn-cs"/>
              </a:rPr>
              <a:t>what someone </a:t>
            </a:r>
            <a:r>
              <a:rPr lang="en-AU" sz="1200" kern="1200" dirty="0">
                <a:solidFill>
                  <a:schemeClr val="tx1"/>
                </a:solidFill>
                <a:effectLst/>
                <a:latin typeface="+mn-lt"/>
                <a:ea typeface="+mn-ea"/>
                <a:cs typeface="+mn-cs"/>
              </a:rPr>
              <a:t>can understand.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This is a video placeholder. A link to a suitable videos is in the Training Guide. </a:t>
            </a:r>
          </a:p>
          <a:p>
            <a:pPr marL="171450" indent="-171450">
              <a:buFont typeface="Arial" panose="020B0604020202020204" pitchFamily="34" charset="0"/>
              <a:buChar char="•"/>
            </a:pPr>
            <a:endParaRPr lang="en-AU" b="0" dirty="0" smtClean="0"/>
          </a:p>
          <a:p>
            <a:pPr marL="171450" indent="-171450">
              <a:buFont typeface="Arial" panose="020B0604020202020204" pitchFamily="34" charset="0"/>
              <a:buChar char="•"/>
            </a:pPr>
            <a:r>
              <a:rPr lang="en-AU" b="0" dirty="0" smtClean="0"/>
              <a:t>Use </a:t>
            </a:r>
            <a:r>
              <a:rPr lang="en-AU" b="0" dirty="0"/>
              <a:t>this slide &amp; video when presenting</a:t>
            </a:r>
            <a:r>
              <a:rPr lang="en-AU" b="0" baseline="0" dirty="0"/>
              <a:t> a longer workshop for GPs, nurses, or allied health staff.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If running a 1.5 or 2 hour workshop – include the video for GPs too. For a 1 hour workshop this video can only be included if other content is trimmed. </a:t>
            </a:r>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Key point: different ways people may communicate. Challenging assumptions about how much someone can understand. </a:t>
            </a:r>
          </a:p>
          <a:p>
            <a:endParaRPr lang="en-AU" b="1" dirty="0"/>
          </a:p>
        </p:txBody>
      </p:sp>
      <p:sp>
        <p:nvSpPr>
          <p:cNvPr id="4" name="Slide Number Placeholder 3"/>
          <p:cNvSpPr>
            <a:spLocks noGrp="1"/>
          </p:cNvSpPr>
          <p:nvPr>
            <p:ph type="sldNum" sz="quarter" idx="10"/>
          </p:nvPr>
        </p:nvSpPr>
        <p:spPr/>
        <p:txBody>
          <a:bodyPr/>
          <a:lstStyle/>
          <a:p>
            <a:fld id="{E75CE465-CFEE-44BC-B1E0-F375E7C60359}" type="slidenum">
              <a:rPr lang="en-AU" smtClean="0"/>
              <a:t>30</a:t>
            </a:fld>
            <a:endParaRPr lang="en-AU" dirty="0"/>
          </a:p>
        </p:txBody>
      </p:sp>
    </p:spTree>
    <p:extLst>
      <p:ext uri="{BB962C8B-B14F-4D97-AF65-F5344CB8AC3E}">
        <p14:creationId xmlns:p14="http://schemas.microsoft.com/office/powerpoint/2010/main" val="164596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S25C  </a:t>
            </a:r>
            <a:r>
              <a:rPr lang="en-AU" b="1" dirty="0"/>
              <a:t>Panel</a:t>
            </a:r>
            <a:r>
              <a:rPr lang="en-AU" b="1" baseline="0" dirty="0"/>
              <a:t> discussion</a:t>
            </a:r>
            <a:endParaRPr lang="en-AU" b="1" dirty="0"/>
          </a:p>
          <a:p>
            <a:endParaRPr lang="en-AU" b="1" dirty="0"/>
          </a:p>
          <a:p>
            <a:r>
              <a:rPr lang="en-AU" b="1" dirty="0"/>
              <a:t>Suggested</a:t>
            </a:r>
            <a:r>
              <a:rPr lang="en-AU" b="1" baseline="0" dirty="0"/>
              <a:t> time: </a:t>
            </a:r>
            <a:r>
              <a:rPr lang="en-AU" b="0" dirty="0"/>
              <a:t>15 </a:t>
            </a:r>
            <a:r>
              <a:rPr lang="en-AU" b="0" baseline="0" dirty="0"/>
              <a:t>minutes, or longer with a longer workshop and longer break time.</a:t>
            </a:r>
            <a:endParaRPr lang="en-AU" b="0" dirty="0"/>
          </a:p>
          <a:p>
            <a:endParaRPr lang="en-AU" b="0" u="sng" dirty="0"/>
          </a:p>
          <a:p>
            <a:r>
              <a:rPr lang="en-AU" b="0" u="sng" dirty="0"/>
              <a:t>Notes:</a:t>
            </a:r>
          </a:p>
          <a:p>
            <a:endParaRPr lang="en-AU" b="0" dirty="0"/>
          </a:p>
          <a:p>
            <a:pPr marL="171450" indent="-171450">
              <a:buFont typeface="Arial" panose="020B0604020202020204" pitchFamily="34" charset="0"/>
              <a:buChar char="•"/>
            </a:pPr>
            <a:r>
              <a:rPr lang="en-AU" b="0" dirty="0"/>
              <a:t>If having an </a:t>
            </a:r>
            <a:r>
              <a:rPr lang="en-AU" b="0" baseline="0" dirty="0"/>
              <a:t>expert panel, it should include a person with lived experience of intellectual disability, an experienced health professional from each of the professions the workshop is targeting (</a:t>
            </a:r>
            <a:r>
              <a:rPr lang="en-AU" dirty="0"/>
              <a:t>e.g. </a:t>
            </a:r>
            <a:r>
              <a:rPr lang="en-AU" b="0" baseline="0" dirty="0"/>
              <a:t>GPs, practice nurses, allied health professionals etc.), and a person from the Primary Health Network.</a:t>
            </a:r>
            <a:r>
              <a:rPr lang="en-AU" dirty="0"/>
              <a:t> </a:t>
            </a:r>
            <a:endParaRPr lang="en-AU" dirty="0" smtClean="0"/>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The Easy Read co-facilitator guide has information to help someone prepare to answer questions and be on a panel. </a:t>
            </a:r>
            <a:endParaRPr lang="en-AU" b="0" baseline="0" dirty="0"/>
          </a:p>
          <a:p>
            <a:pPr marL="171450" indent="-171450">
              <a:buFont typeface="Arial" panose="020B0604020202020204" pitchFamily="34" charset="0"/>
              <a:buChar char="•"/>
            </a:pPr>
            <a:endParaRPr lang="en-AU" b="1" baseline="0" dirty="0"/>
          </a:p>
          <a:p>
            <a:pPr marL="171450" indent="-171450">
              <a:buFont typeface="Arial" panose="020B0604020202020204" pitchFamily="34" charset="0"/>
              <a:buChar char="•"/>
            </a:pPr>
            <a:r>
              <a:rPr lang="en-AU" b="0" baseline="0" dirty="0" smtClean="0"/>
              <a:t>The PHN co-facilitator should run </a:t>
            </a:r>
            <a:r>
              <a:rPr lang="en-AU" b="0" baseline="0" dirty="0"/>
              <a:t>this </a:t>
            </a:r>
            <a:r>
              <a:rPr lang="en-AU" b="0" baseline="0" dirty="0" smtClean="0"/>
              <a:t>part of the session. </a:t>
            </a: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However, we suggest you keep the photo up to remind participants to speak in an accessible way. </a:t>
            </a:r>
            <a:endParaRPr lang="en-AU" b="0" dirty="0"/>
          </a:p>
          <a:p>
            <a:endParaRPr lang="en-AU" b="1" baseline="0" dirty="0"/>
          </a:p>
          <a:p>
            <a:r>
              <a:rPr lang="en-AU" b="1" baseline="0" dirty="0"/>
              <a:t>Speaker notes – key points:</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Introduce panel and say why they are there. </a:t>
            </a:r>
            <a:endParaRPr lang="en-AU" b="0" baseline="0" dirty="0" smtClean="0"/>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Remind people of how to ask a question</a:t>
            </a:r>
          </a:p>
          <a:p>
            <a:endParaRPr lang="en-AU" b="1" baseline="0" dirty="0"/>
          </a:p>
          <a:p>
            <a:endParaRPr lang="en-AU" b="1" baseline="0" dirty="0"/>
          </a:p>
          <a:p>
            <a:r>
              <a:rPr lang="en-AU" b="1" baseline="0" dirty="0" smtClean="0"/>
              <a:t>Optional </a:t>
            </a:r>
            <a:r>
              <a:rPr lang="en-AU" b="1" baseline="0" dirty="0"/>
              <a:t>script</a:t>
            </a:r>
          </a:p>
          <a:p>
            <a:endParaRPr lang="en-AU" b="1" baseline="0" dirty="0"/>
          </a:p>
          <a:p>
            <a:r>
              <a:rPr lang="en-AU" b="0" baseline="0" dirty="0"/>
              <a:t>I’d like to welcome our panel members. </a:t>
            </a:r>
          </a:p>
          <a:p>
            <a:endParaRPr lang="en-AU" b="0" baseline="0" dirty="0"/>
          </a:p>
          <a:p>
            <a:r>
              <a:rPr lang="en-AU" b="0" baseline="0" dirty="0"/>
              <a:t>We have … [insert name and details of panellists here].</a:t>
            </a:r>
          </a:p>
          <a:p>
            <a:endParaRPr lang="en-AU" b="1" baseline="0" dirty="0"/>
          </a:p>
          <a:p>
            <a:r>
              <a:rPr lang="en-AU" dirty="0"/>
              <a:t>You</a:t>
            </a:r>
            <a:r>
              <a:rPr lang="en-AU" baseline="0" dirty="0"/>
              <a:t> can ask any of our panel members a question.</a:t>
            </a:r>
          </a:p>
          <a:p>
            <a:endParaRPr lang="en-AU" baseline="0" dirty="0"/>
          </a:p>
          <a:p>
            <a:pPr marL="519112" indent="-342900">
              <a:buFont typeface="Arial" panose="020B0604020202020204" pitchFamily="34" charset="0"/>
              <a:buChar char="•"/>
            </a:pPr>
            <a:r>
              <a:rPr lang="en-AU" baseline="0" dirty="0"/>
              <a:t>When you do, please remember to r</a:t>
            </a:r>
            <a:r>
              <a:rPr lang="en-AU" dirty="0">
                <a:solidFill>
                  <a:schemeClr val="tx1"/>
                </a:solidFill>
              </a:rPr>
              <a:t>aise your hand [and someone will come to you with the microphone</a:t>
            </a:r>
            <a:r>
              <a:rPr lang="en-AU" baseline="0" dirty="0">
                <a:solidFill>
                  <a:schemeClr val="tx1"/>
                </a:solidFill>
              </a:rPr>
              <a:t>]</a:t>
            </a:r>
            <a:endParaRPr lang="en-AU" dirty="0">
              <a:solidFill>
                <a:schemeClr val="tx1"/>
              </a:solidFill>
            </a:endParaRP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Please speak clearly and slowly. </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31</a:t>
            </a:fld>
            <a:endParaRPr lang="en-AU" dirty="0"/>
          </a:p>
        </p:txBody>
      </p:sp>
    </p:spTree>
    <p:extLst>
      <p:ext uri="{BB962C8B-B14F-4D97-AF65-F5344CB8AC3E}">
        <p14:creationId xmlns:p14="http://schemas.microsoft.com/office/powerpoint/2010/main" val="263844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S26C  </a:t>
            </a:r>
            <a:r>
              <a:rPr lang="en-AU" b="1" dirty="0"/>
              <a:t>Question time</a:t>
            </a:r>
          </a:p>
          <a:p>
            <a:endParaRPr lang="en-AU" b="1" dirty="0"/>
          </a:p>
          <a:p>
            <a:r>
              <a:rPr lang="en-AU" b="1" dirty="0"/>
              <a:t>Suggested</a:t>
            </a:r>
            <a:r>
              <a:rPr lang="en-AU" b="1" baseline="0" dirty="0"/>
              <a:t> time: </a:t>
            </a:r>
            <a:r>
              <a:rPr lang="en-AU" b="0" baseline="0" dirty="0"/>
              <a:t>5 -</a:t>
            </a:r>
            <a:r>
              <a:rPr lang="en-AU" b="1" baseline="0" dirty="0"/>
              <a:t> </a:t>
            </a:r>
            <a:r>
              <a:rPr lang="en-AU" b="0" baseline="0" dirty="0"/>
              <a:t>10 minutes – </a:t>
            </a:r>
            <a:r>
              <a:rPr lang="en-AU" b="0" dirty="0"/>
              <a:t>depending</a:t>
            </a:r>
            <a:r>
              <a:rPr lang="en-AU" b="0" baseline="0" dirty="0"/>
              <a:t> on the workshop length. </a:t>
            </a:r>
            <a:endParaRPr lang="en-AU" b="0" dirty="0"/>
          </a:p>
          <a:p>
            <a:endParaRPr lang="en-AU" b="0" u="sng" dirty="0"/>
          </a:p>
          <a:p>
            <a:r>
              <a:rPr lang="en-AU" b="0" u="sng" dirty="0"/>
              <a:t>Notes:</a:t>
            </a:r>
          </a:p>
          <a:p>
            <a:endParaRPr lang="en-AU" b="1" dirty="0"/>
          </a:p>
          <a:p>
            <a:pPr marL="171450" indent="-171450">
              <a:buFont typeface="Arial" panose="020B0604020202020204" pitchFamily="34" charset="0"/>
              <a:buChar char="•"/>
            </a:pPr>
            <a:r>
              <a:rPr lang="en-AU" b="0" baseline="0" dirty="0"/>
              <a:t>In a 1 hour workshop there may only be a few minutes for questions, depending on how long other parts ran for.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Do not include this slide if you are having a panel discussion.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See the section in the manual about supporting a co-facilitator to be involved in question time.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smtClean="0"/>
              <a:t>The PHN co-facilitator should moderate the questions. </a:t>
            </a:r>
          </a:p>
          <a:p>
            <a:pPr marL="171450" indent="-171450">
              <a:buFont typeface="Arial" panose="020B0604020202020204" pitchFamily="34" charset="0"/>
              <a:buChar cha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Keep </a:t>
            </a:r>
            <a:r>
              <a:rPr lang="en-AU" b="0" baseline="0" dirty="0"/>
              <a:t>the photo of the co-facilitator as a reminder to use accessible language, even if they are not presenting this slide. </a:t>
            </a:r>
            <a:r>
              <a:rPr lang="en-AU" b="0" baseline="0" dirty="0" smtClean="0"/>
              <a:t>However, it is a good idea to repeat all questions into the microphone, even in a small workshop. This allows you to naturally rephrase any questions to use accessible and person-centred language. </a:t>
            </a:r>
          </a:p>
          <a:p>
            <a:pPr marL="171450" indent="-171450">
              <a:buFont typeface="Arial" panose="020B0604020202020204" pitchFamily="34" charset="0"/>
              <a:buChar char="•"/>
            </a:pPr>
            <a:endParaRPr lang="en-AU" b="0" baseline="0" dirty="0"/>
          </a:p>
          <a:p>
            <a:endParaRPr lang="en-AU" b="1" baseline="0" dirty="0"/>
          </a:p>
          <a:p>
            <a:r>
              <a:rPr lang="en-AU" b="1" baseline="0" dirty="0" smtClean="0"/>
              <a:t>Optional </a:t>
            </a:r>
            <a:r>
              <a:rPr lang="en-AU" b="1" baseline="0" dirty="0"/>
              <a:t>script</a:t>
            </a:r>
          </a:p>
          <a:p>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a:t>If you have a question please r</a:t>
            </a:r>
            <a:r>
              <a:rPr lang="en-AU" b="0" dirty="0">
                <a:solidFill>
                  <a:schemeClr val="tx1"/>
                </a:solidFill>
              </a:rPr>
              <a:t>aise your hand [and someone will come to you with the microphone</a:t>
            </a:r>
            <a:r>
              <a:rPr lang="en-AU" b="0" baseline="0" dirty="0">
                <a:solidFill>
                  <a:schemeClr val="tx1"/>
                </a:solidFill>
              </a:rPr>
              <a:t>]</a:t>
            </a:r>
            <a:endParaRPr lang="en-AU" b="0" dirty="0">
              <a:solidFill>
                <a:schemeClr val="tx1"/>
              </a:solidFill>
            </a:endParaRP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Please speak clearly and slowly. </a:t>
            </a:r>
            <a:endParaRPr lang="en-AU" b="1"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32</a:t>
            </a:fld>
            <a:endParaRPr lang="en-AU" dirty="0"/>
          </a:p>
        </p:txBody>
      </p:sp>
    </p:spTree>
    <p:extLst>
      <p:ext uri="{BB962C8B-B14F-4D97-AF65-F5344CB8AC3E}">
        <p14:creationId xmlns:p14="http://schemas.microsoft.com/office/powerpoint/2010/main" val="2643094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S120P  Pharmacists</a:t>
            </a:r>
            <a:r>
              <a:rPr lang="en-AU" b="1" baseline="0" dirty="0"/>
              <a:t> - </a:t>
            </a:r>
            <a:r>
              <a:rPr lang="en-AU" b="1" dirty="0"/>
              <a:t>6 key</a:t>
            </a:r>
            <a:r>
              <a:rPr lang="en-AU" b="1" baseline="0" dirty="0"/>
              <a:t> points:</a:t>
            </a:r>
          </a:p>
          <a:p>
            <a:r>
              <a:rPr lang="en-AU" b="1" baseline="0" dirty="0"/>
              <a:t>Suggested time: 1 minute</a:t>
            </a:r>
          </a:p>
          <a:p>
            <a:endParaRPr lang="en-AU" baseline="0" dirty="0"/>
          </a:p>
          <a:p>
            <a:r>
              <a:rPr lang="en-AU" i="0" u="sng" dirty="0"/>
              <a:t>Notes:</a:t>
            </a:r>
          </a:p>
          <a:p>
            <a:endParaRPr lang="en-AU" i="0" dirty="0"/>
          </a:p>
          <a:p>
            <a:pPr marL="171450" indent="-171450">
              <a:buFont typeface="Arial" panose="020B0604020202020204" pitchFamily="34" charset="0"/>
              <a:buChar char="•"/>
            </a:pPr>
            <a:r>
              <a:rPr lang="en-AU" i="0" dirty="0"/>
              <a:t>We</a:t>
            </a:r>
            <a:r>
              <a:rPr lang="en-AU" i="0" baseline="0" dirty="0"/>
              <a:t> suggest this is p</a:t>
            </a:r>
            <a:r>
              <a:rPr lang="en-AU" i="0" dirty="0"/>
              <a:t>resented by</a:t>
            </a:r>
            <a:r>
              <a:rPr lang="en-AU" i="0" baseline="0" dirty="0"/>
              <a:t> the co-facilitator with intellectual disability</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What you can say</a:t>
            </a:r>
            <a:r>
              <a:rPr lang="en-AU" b="1" baseline="0" dirty="0" smtClean="0"/>
              <a:t>:</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These are the 6 key points from this training.</a:t>
            </a:r>
          </a:p>
          <a:p>
            <a:endParaRPr lang="en-AU" dirty="0"/>
          </a:p>
          <a:p>
            <a:pPr marL="514350" indent="-514350">
              <a:buFont typeface="+mj-lt"/>
              <a:buAutoNum type="arabicPeriod"/>
            </a:pPr>
            <a:r>
              <a:rPr lang="en-AU" dirty="0">
                <a:solidFill>
                  <a:schemeClr val="tx1"/>
                </a:solidFill>
              </a:rPr>
              <a:t>Talk to</a:t>
            </a:r>
            <a:r>
              <a:rPr lang="en-AU" b="1" dirty="0">
                <a:solidFill>
                  <a:schemeClr val="tx1"/>
                </a:solidFill>
              </a:rPr>
              <a:t> me</a:t>
            </a:r>
            <a:endParaRPr lang="en-AU" dirty="0">
              <a:solidFill>
                <a:schemeClr val="tx1"/>
              </a:solidFill>
            </a:endParaRPr>
          </a:p>
          <a:p>
            <a:pPr marL="514350" indent="-514350">
              <a:buFont typeface="+mj-lt"/>
              <a:buAutoNum type="arabicPeriod"/>
            </a:pPr>
            <a:r>
              <a:rPr lang="en-AU" dirty="0">
                <a:solidFill>
                  <a:schemeClr val="tx1"/>
                </a:solidFill>
              </a:rPr>
              <a:t>Ask me what I need</a:t>
            </a:r>
          </a:p>
          <a:p>
            <a:pPr marL="514350" indent="-514350">
              <a:buFont typeface="+mj-lt"/>
              <a:buAutoNum type="arabicPeriod"/>
            </a:pPr>
            <a:r>
              <a:rPr lang="en-AU" dirty="0">
                <a:solidFill>
                  <a:schemeClr val="tx1"/>
                </a:solidFill>
              </a:rPr>
              <a:t>Look at my personal health record</a:t>
            </a:r>
          </a:p>
          <a:p>
            <a:pPr marL="514350" indent="-514350">
              <a:buFont typeface="+mj-lt"/>
              <a:buAutoNum type="arabicPeriod"/>
            </a:pPr>
            <a:r>
              <a:rPr lang="en-AU" dirty="0">
                <a:solidFill>
                  <a:schemeClr val="tx1"/>
                </a:solidFill>
              </a:rPr>
              <a:t>Don’t assume something is because of my disability</a:t>
            </a:r>
          </a:p>
          <a:p>
            <a:pPr marL="514350" indent="-514350">
              <a:buFont typeface="+mj-lt"/>
              <a:buAutoNum type="arabicPeriod"/>
            </a:pPr>
            <a:r>
              <a:rPr lang="en-AU" dirty="0">
                <a:solidFill>
                  <a:schemeClr val="tx1"/>
                </a:solidFill>
              </a:rPr>
              <a:t>Help me stay healthy </a:t>
            </a:r>
            <a:r>
              <a:rPr lang="en-AU" baseline="0" dirty="0">
                <a:solidFill>
                  <a:schemeClr val="tx1"/>
                </a:solidFill>
              </a:rPr>
              <a:t> by suggesting </a:t>
            </a:r>
            <a:r>
              <a:rPr lang="en-AU" dirty="0">
                <a:solidFill>
                  <a:schemeClr val="tx1"/>
                </a:solidFill>
              </a:rPr>
              <a:t>yearly assessments &amp; preventative health checks</a:t>
            </a:r>
          </a:p>
          <a:p>
            <a:pPr marL="514350" indent="-514350">
              <a:buFont typeface="+mj-lt"/>
              <a:buAutoNum type="arabicPeriod"/>
            </a:pPr>
            <a:r>
              <a:rPr lang="en-AU" dirty="0">
                <a:solidFill>
                  <a:schemeClr val="tx1"/>
                </a:solidFill>
              </a:rPr>
              <a:t>Keep</a:t>
            </a:r>
            <a:r>
              <a:rPr lang="en-AU" baseline="0" dirty="0">
                <a:solidFill>
                  <a:schemeClr val="tx1"/>
                </a:solidFill>
              </a:rPr>
              <a:t> in mind that </a:t>
            </a:r>
            <a:r>
              <a:rPr lang="en-AU" dirty="0">
                <a:solidFill>
                  <a:schemeClr val="tx1"/>
                </a:solidFill>
              </a:rPr>
              <a:t>ANY time there is a change in how I act or what I can do you should</a:t>
            </a:r>
            <a:r>
              <a:rPr lang="en-AU" baseline="0" dirty="0">
                <a:solidFill>
                  <a:schemeClr val="tx1"/>
                </a:solidFill>
              </a:rPr>
              <a:t> check things in this order.</a:t>
            </a:r>
          </a:p>
          <a:p>
            <a:pPr marL="971550" lvl="1" indent="-514350">
              <a:buFont typeface="Arial" panose="020B0604020202020204" pitchFamily="34" charset="0"/>
              <a:buChar char="•"/>
            </a:pPr>
            <a:r>
              <a:rPr lang="en-AU" baseline="0" dirty="0">
                <a:solidFill>
                  <a:schemeClr val="tx1"/>
                </a:solidFill>
              </a:rPr>
              <a:t>physical health </a:t>
            </a:r>
          </a:p>
          <a:p>
            <a:pPr marL="971550" lvl="1" indent="-514350">
              <a:buFont typeface="Arial" panose="020B0604020202020204" pitchFamily="34" charset="0"/>
              <a:buChar char="•"/>
            </a:pPr>
            <a:r>
              <a:rPr lang="en-AU" baseline="0" dirty="0">
                <a:solidFill>
                  <a:schemeClr val="tx1"/>
                </a:solidFill>
              </a:rPr>
              <a:t>Then mental health</a:t>
            </a:r>
          </a:p>
          <a:p>
            <a:pPr marL="971550" lvl="1" indent="-514350">
              <a:buFont typeface="Arial" panose="020B0604020202020204" pitchFamily="34" charset="0"/>
              <a:buChar char="•"/>
            </a:pPr>
            <a:r>
              <a:rPr lang="en-AU" baseline="0" dirty="0">
                <a:solidFill>
                  <a:schemeClr val="tx1"/>
                </a:solidFill>
              </a:rPr>
              <a:t>Then what else has been happening lately</a:t>
            </a:r>
          </a:p>
          <a:p>
            <a:pPr marL="971550" lvl="1" indent="-514350">
              <a:buFont typeface="Arial" panose="020B0604020202020204" pitchFamily="34" charset="0"/>
              <a:buChar char="•"/>
            </a:pPr>
            <a:r>
              <a:rPr lang="en-AU" baseline="0" dirty="0">
                <a:solidFill>
                  <a:schemeClr val="tx1"/>
                </a:solidFill>
              </a:rPr>
              <a:t>Only after all that is done, consider if it is a behaviour. </a:t>
            </a:r>
          </a:p>
        </p:txBody>
      </p:sp>
      <p:sp>
        <p:nvSpPr>
          <p:cNvPr id="4" name="Slide Number Placeholder 3"/>
          <p:cNvSpPr>
            <a:spLocks noGrp="1"/>
          </p:cNvSpPr>
          <p:nvPr>
            <p:ph type="sldNum" sz="quarter" idx="10"/>
          </p:nvPr>
        </p:nvSpPr>
        <p:spPr/>
        <p:txBody>
          <a:bodyPr/>
          <a:lstStyle/>
          <a:p>
            <a:fld id="{65FF620E-BD1C-4F16-AF7B-7849DBAB030F}" type="slidenum">
              <a:rPr lang="en-AU" smtClean="0"/>
              <a:t>33</a:t>
            </a:fld>
            <a:endParaRPr lang="en-AU" dirty="0"/>
          </a:p>
        </p:txBody>
      </p:sp>
    </p:spTree>
    <p:extLst>
      <p:ext uri="{BB962C8B-B14F-4D97-AF65-F5344CB8AC3E}">
        <p14:creationId xmlns:p14="http://schemas.microsoft.com/office/powerpoint/2010/main" val="597531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S121P Pharmacists - Thank you and</a:t>
            </a:r>
            <a:r>
              <a:rPr lang="en-AU" b="1" baseline="0" dirty="0"/>
              <a:t> wrap-up</a:t>
            </a:r>
          </a:p>
          <a:p>
            <a:endParaRPr lang="en-AU" b="1" dirty="0"/>
          </a:p>
          <a:p>
            <a:r>
              <a:rPr lang="en-AU" b="1" baseline="0" dirty="0"/>
              <a:t>Suggested time: </a:t>
            </a:r>
            <a:r>
              <a:rPr lang="en-AU" baseline="0" dirty="0"/>
              <a:t>1 – 2 minutes</a:t>
            </a:r>
          </a:p>
          <a:p>
            <a:endParaRPr lang="en-AU" baseline="0" dirty="0"/>
          </a:p>
          <a:p>
            <a:r>
              <a:rPr lang="en-AU" u="sng" baseline="0" dirty="0"/>
              <a:t>Notes</a:t>
            </a:r>
            <a:r>
              <a:rPr lang="en-AU" u="sng" baseline="0" dirty="0" smtClean="0"/>
              <a:t>:</a:t>
            </a:r>
          </a:p>
          <a:p>
            <a:endParaRPr lang="en-AU" u="sng" baseline="0" dirty="0" smtClean="0"/>
          </a:p>
          <a:p>
            <a:pPr marL="171450" indent="-171450">
              <a:buFont typeface="Arial" panose="020B0604020202020204" pitchFamily="34" charset="0"/>
              <a:buChar char="•"/>
            </a:pPr>
            <a:r>
              <a:rPr lang="en-AU" u="none" baseline="0" dirty="0" smtClean="0"/>
              <a:t>Either or both co-facilitators can present this slide. During preparation be sure to explain to the co-facilitator with intellectual disability what POMPIDA stands for and that it is mentioned in the case study section. </a:t>
            </a:r>
            <a:endParaRPr lang="en-AU" u="none" baseline="0" dirty="0"/>
          </a:p>
          <a:p>
            <a:endParaRPr lang="en-AU" baseline="0" dirty="0"/>
          </a:p>
          <a:p>
            <a:r>
              <a:rPr lang="en-AU" b="1" baseline="0" dirty="0" smtClean="0"/>
              <a:t>Key </a:t>
            </a:r>
            <a:r>
              <a:rPr lang="en-AU" b="1" baseline="0" dirty="0"/>
              <a:t>point:</a:t>
            </a:r>
          </a:p>
          <a:p>
            <a:endParaRPr lang="en-AU" baseline="0" dirty="0"/>
          </a:p>
          <a:p>
            <a:r>
              <a:rPr lang="en-AU" dirty="0"/>
              <a:t>Remind participants</a:t>
            </a:r>
            <a:r>
              <a:rPr lang="en-AU" baseline="0" dirty="0"/>
              <a:t> that links to the evaluation survey and helpful resources will be sent via email following the workshop. </a:t>
            </a:r>
          </a:p>
          <a:p>
            <a:endParaRPr lang="en-AU" baseline="0" dirty="0"/>
          </a:p>
          <a:p>
            <a:endParaRPr lang="en-AU" b="1" baseline="0" dirty="0"/>
          </a:p>
          <a:p>
            <a:r>
              <a:rPr lang="en-AU" b="1" baseline="0" dirty="0" smtClean="0"/>
              <a:t>What you can say:</a:t>
            </a:r>
          </a:p>
          <a:p>
            <a:endParaRPr lang="en-AU" b="1" baseline="0" dirty="0"/>
          </a:p>
          <a:p>
            <a:r>
              <a:rPr lang="en-AU" baseline="0" dirty="0"/>
              <a:t>Thank you for being part of this workshop.</a:t>
            </a:r>
          </a:p>
          <a:p>
            <a:endParaRPr lang="en-AU" baseline="0" dirty="0"/>
          </a:p>
          <a:p>
            <a:r>
              <a:rPr lang="en-AU" baseline="0" dirty="0"/>
              <a:t>Thank you for sharing your ideas.</a:t>
            </a:r>
          </a:p>
          <a:p>
            <a:endParaRPr lang="en-AU" baseline="0" dirty="0"/>
          </a:p>
          <a:p>
            <a:r>
              <a:rPr lang="en-AU" baseline="0" dirty="0"/>
              <a:t>We are trying to make these workshops as good as they can be.</a:t>
            </a:r>
          </a:p>
          <a:p>
            <a:endParaRPr lang="en-AU" baseline="0" dirty="0"/>
          </a:p>
          <a:p>
            <a:r>
              <a:rPr lang="en-AU" baseline="0" dirty="0"/>
              <a:t>So we will be emailing you a link to a survey.</a:t>
            </a:r>
          </a:p>
          <a:p>
            <a:endParaRPr lang="en-AU" baseline="0" dirty="0"/>
          </a:p>
          <a:p>
            <a:r>
              <a:rPr lang="en-AU" baseline="0" dirty="0"/>
              <a:t>Please do the survey.</a:t>
            </a:r>
          </a:p>
          <a:p>
            <a:endParaRPr lang="en-AU" baseline="0" dirty="0"/>
          </a:p>
          <a:p>
            <a:endParaRPr lang="en-AU" baseline="0" dirty="0"/>
          </a:p>
          <a:p>
            <a:r>
              <a:rPr lang="en-AU" baseline="0" dirty="0"/>
              <a:t>We will also email you a post-workshop pack.</a:t>
            </a:r>
          </a:p>
          <a:p>
            <a:endParaRPr lang="en-AU" baseline="0" dirty="0"/>
          </a:p>
          <a:p>
            <a:r>
              <a:rPr lang="en-AU" baseline="0" dirty="0"/>
              <a:t>It has helpful information for you. </a:t>
            </a:r>
          </a:p>
          <a:p>
            <a:endParaRPr lang="en-AU" baseline="0" dirty="0"/>
          </a:p>
          <a:p>
            <a:r>
              <a:rPr lang="en-AU" baseline="0" dirty="0"/>
              <a:t>It also has links to accessible resources that you can share with people with intellectual disability.</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34</a:t>
            </a:fld>
            <a:endParaRPr lang="en-AU" dirty="0"/>
          </a:p>
        </p:txBody>
      </p:sp>
    </p:spTree>
    <p:extLst>
      <p:ext uri="{BB962C8B-B14F-4D97-AF65-F5344CB8AC3E}">
        <p14:creationId xmlns:p14="http://schemas.microsoft.com/office/powerpoint/2010/main" val="301756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S4C  Co-facilitators introduce themselves </a:t>
            </a:r>
            <a:r>
              <a:rPr lang="en-AU" sz="1200" b="0" kern="1200" baseline="0" dirty="0">
                <a:solidFill>
                  <a:schemeClr val="tx1"/>
                </a:solidFill>
                <a:effectLst/>
                <a:latin typeface="+mn-lt"/>
                <a:ea typeface="+mn-ea"/>
                <a:cs typeface="+mn-cs"/>
              </a:rPr>
              <a:t> </a:t>
            </a:r>
            <a:r>
              <a:rPr lang="en-US" b="1" baseline="0" dirty="0"/>
              <a:t>(with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3-5 minutes</a:t>
            </a:r>
            <a:r>
              <a:rPr lang="en-US" b="0" baseline="0" dirty="0"/>
              <a:t> (if aiming for a 1 hour workshop with 3 case studies, keep this to 3 minutes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Notes</a:t>
            </a:r>
            <a:r>
              <a:rPr lang="en-US" b="0" u="sng"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Tailor the slide with your pictures and names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US" dirty="0"/>
              <a:t>It is </a:t>
            </a:r>
            <a:r>
              <a:rPr lang="en-US" dirty="0" smtClean="0"/>
              <a:t>best </a:t>
            </a:r>
            <a:r>
              <a:rPr lang="en-US" dirty="0"/>
              <a:t>if a co-facilitator</a:t>
            </a:r>
            <a:r>
              <a:rPr lang="en-US" baseline="0" dirty="0"/>
              <a:t> with intellectual disability introduces themselves first. </a:t>
            </a:r>
            <a:endParaRPr lang="en-US" baseline="0" dirty="0" smtClean="0"/>
          </a:p>
          <a:p>
            <a:endParaRPr lang="en-US" baseline="0" dirty="0" smtClean="0"/>
          </a:p>
          <a:p>
            <a:r>
              <a:rPr lang="en-US" b="1" baseline="0" dirty="0" smtClean="0"/>
              <a:t>Key points:</a:t>
            </a:r>
            <a:endParaRPr lang="en-US" b="1" baseline="0" dirty="0"/>
          </a:p>
          <a:p>
            <a:endParaRPr lang="en-US" baseline="0" dirty="0"/>
          </a:p>
          <a:p>
            <a:pPr marL="171450" indent="-171450">
              <a:buFont typeface="Arial" panose="020B0604020202020204" pitchFamily="34" charset="0"/>
              <a:buChar char="•"/>
            </a:pPr>
            <a:r>
              <a:rPr lang="en-US" baseline="0" dirty="0" smtClean="0"/>
              <a:t>Tell people why you are involved </a:t>
            </a:r>
            <a:r>
              <a:rPr lang="en-US" baseline="0" dirty="0"/>
              <a:t>in this training. </a:t>
            </a:r>
            <a:endParaRPr lang="en-US" baseline="0" dirty="0" smtClean="0"/>
          </a:p>
          <a:p>
            <a:pPr marL="171450" indent="-171450">
              <a:buFont typeface="Arial" panose="020B0604020202020204" pitchFamily="34" charset="0"/>
              <a:buChar char="•"/>
            </a:pPr>
            <a:r>
              <a:rPr lang="en-US" baseline="0" dirty="0" smtClean="0"/>
              <a:t>Tell them you have lived experience of intellectual disability </a:t>
            </a:r>
          </a:p>
          <a:p>
            <a:pPr marL="171450" indent="-171450">
              <a:buFont typeface="Arial" panose="020B0604020202020204" pitchFamily="34" charset="0"/>
              <a:buChar char="•"/>
            </a:pPr>
            <a:r>
              <a:rPr lang="en-US" baseline="0" dirty="0" smtClean="0"/>
              <a:t>Tell them you have experience using health care. </a:t>
            </a:r>
          </a:p>
          <a:p>
            <a:endParaRPr lang="en-US" baseline="0" dirty="0"/>
          </a:p>
          <a:p>
            <a:endParaRPr lang="en-US" baseline="0" dirty="0"/>
          </a:p>
          <a:p>
            <a:r>
              <a:rPr lang="en-US" baseline="0" dirty="0" smtClean="0"/>
              <a:t>The other co-facilitator </a:t>
            </a:r>
            <a:r>
              <a:rPr lang="en-US" baseline="0" dirty="0"/>
              <a:t>should introduce </a:t>
            </a:r>
            <a:r>
              <a:rPr lang="en-US" baseline="0" dirty="0" smtClean="0"/>
              <a:t>themselves too. </a:t>
            </a:r>
            <a:endParaRPr lang="en-US" baseline="0" dirty="0"/>
          </a:p>
          <a:p>
            <a:endParaRPr lang="en-US" baseline="0" dirty="0"/>
          </a:p>
          <a:p>
            <a:endParaRPr lang="en-US" b="1" baseline="0" dirty="0"/>
          </a:p>
          <a:p>
            <a:r>
              <a:rPr lang="en-US" b="1" baseline="0" dirty="0" smtClean="0"/>
              <a:t>What you could say:</a:t>
            </a:r>
            <a:endParaRPr lang="en-US" b="1" baseline="0" dirty="0"/>
          </a:p>
          <a:p>
            <a:endParaRPr lang="en-US" baseline="0" dirty="0"/>
          </a:p>
          <a:p>
            <a:r>
              <a:rPr lang="en-US" baseline="0" dirty="0"/>
              <a:t>We have not provided a script for this slide. </a:t>
            </a:r>
          </a:p>
        </p:txBody>
      </p:sp>
      <p:sp>
        <p:nvSpPr>
          <p:cNvPr id="4" name="Slide Number Placeholder 3"/>
          <p:cNvSpPr>
            <a:spLocks noGrp="1"/>
          </p:cNvSpPr>
          <p:nvPr>
            <p:ph type="sldNum" sz="quarter" idx="10"/>
          </p:nvPr>
        </p:nvSpPr>
        <p:spPr/>
        <p:txBody>
          <a:bodyPr/>
          <a:lstStyle/>
          <a:p>
            <a:fld id="{65FF620E-BD1C-4F16-AF7B-7849DBAB030F}" type="slidenum">
              <a:rPr lang="en-AU" smtClean="0"/>
              <a:t>4</a:t>
            </a:fld>
            <a:endParaRPr lang="en-AU" dirty="0"/>
          </a:p>
        </p:txBody>
      </p:sp>
    </p:spTree>
    <p:extLst>
      <p:ext uri="{BB962C8B-B14F-4D97-AF65-F5344CB8AC3E}">
        <p14:creationId xmlns:p14="http://schemas.microsoft.com/office/powerpoint/2010/main" val="286144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S5C  Co-facilitators introduce themselves </a:t>
            </a:r>
            <a:r>
              <a:rPr lang="en-US" b="1" baseline="0" dirty="0"/>
              <a:t>(with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3 -6 minutes </a:t>
            </a:r>
            <a:r>
              <a:rPr lang="en-US" b="0" baseline="0" dirty="0"/>
              <a:t>(if aiming for a 1 hour workshop with 3 case studies, keep this to 3 minutes or less)</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Tailor the slide with your pictures and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US" dirty="0" smtClean="0"/>
              <a:t>It is best if a co-facilitator</a:t>
            </a:r>
            <a:r>
              <a:rPr lang="en-US" baseline="0" dirty="0" smtClean="0"/>
              <a:t> with intellectual disability introduces themselves first. </a:t>
            </a:r>
          </a:p>
          <a:p>
            <a:endParaRPr lang="en-US" baseline="0" dirty="0" smtClean="0"/>
          </a:p>
          <a:p>
            <a:r>
              <a:rPr lang="en-US" b="1" baseline="0" dirty="0" smtClean="0"/>
              <a:t>Key points:</a:t>
            </a:r>
          </a:p>
          <a:p>
            <a:endParaRPr lang="en-US" baseline="0" dirty="0" smtClean="0"/>
          </a:p>
          <a:p>
            <a:pPr marL="171450" indent="-171450">
              <a:buFont typeface="Arial" panose="020B0604020202020204" pitchFamily="34" charset="0"/>
              <a:buChar char="•"/>
            </a:pPr>
            <a:r>
              <a:rPr lang="en-US" baseline="0" dirty="0" smtClean="0"/>
              <a:t>Tell people why you are involved in this training. </a:t>
            </a:r>
          </a:p>
          <a:p>
            <a:pPr marL="171450" indent="-171450">
              <a:buFont typeface="Arial" panose="020B0604020202020204" pitchFamily="34" charset="0"/>
              <a:buChar char="•"/>
            </a:pPr>
            <a:r>
              <a:rPr lang="en-US" baseline="0" dirty="0" smtClean="0"/>
              <a:t>Tell them you have lived experience of intellectual disability </a:t>
            </a:r>
          </a:p>
          <a:p>
            <a:pPr marL="171450" indent="-171450">
              <a:buFont typeface="Arial" panose="020B0604020202020204" pitchFamily="34" charset="0"/>
              <a:buChar char="•"/>
            </a:pPr>
            <a:r>
              <a:rPr lang="en-US" baseline="0" dirty="0" smtClean="0"/>
              <a:t>Tell them you have experience using health care. </a:t>
            </a:r>
          </a:p>
          <a:p>
            <a:endParaRPr lang="en-US" baseline="0" dirty="0" smtClean="0"/>
          </a:p>
          <a:p>
            <a:endParaRPr lang="en-US" baseline="0" dirty="0" smtClean="0"/>
          </a:p>
          <a:p>
            <a:r>
              <a:rPr lang="en-US" baseline="0" dirty="0" smtClean="0"/>
              <a:t>Other facilitators should introduce themselves too. </a:t>
            </a:r>
          </a:p>
          <a:p>
            <a:endParaRPr lang="en-US" baseline="0" dirty="0" smtClean="0"/>
          </a:p>
          <a:p>
            <a:endParaRPr lang="en-US" b="1" baseline="0" dirty="0" smtClean="0"/>
          </a:p>
          <a:p>
            <a:r>
              <a:rPr lang="en-US" b="1" baseline="0" dirty="0" smtClean="0"/>
              <a:t>What you could say:</a:t>
            </a:r>
          </a:p>
          <a:p>
            <a:endParaRPr lang="en-US" baseline="0" dirty="0" smtClean="0"/>
          </a:p>
          <a:p>
            <a:r>
              <a:rPr lang="en-US" baseline="0" dirty="0" smtClean="0"/>
              <a:t>We have not provided a script for this slide. </a:t>
            </a:r>
            <a:endParaRPr lang="en-US"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5</a:t>
            </a:fld>
            <a:endParaRPr lang="en-AU" dirty="0"/>
          </a:p>
        </p:txBody>
      </p:sp>
    </p:spTree>
    <p:extLst>
      <p:ext uri="{BB962C8B-B14F-4D97-AF65-F5344CB8AC3E}">
        <p14:creationId xmlns:p14="http://schemas.microsoft.com/office/powerpoint/2010/main" val="135686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S6C  Housekeeping - webinar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Suggested Time: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co-facilitator can present this slide. Adapt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Refer </a:t>
            </a:r>
            <a:r>
              <a:rPr kumimoji="0" lang="en-US" sz="1200" b="0" i="0" u="none" strike="noStrike" kern="1200" cap="none" spc="0" normalizeH="0" baseline="0" noProof="0" dirty="0">
                <a:ln>
                  <a:noFill/>
                </a:ln>
                <a:solidFill>
                  <a:prstClr val="black"/>
                </a:solidFill>
                <a:effectLst/>
                <a:uLnTx/>
                <a:uFillTx/>
                <a:latin typeface="+mn-lt"/>
                <a:ea typeface="+mn-ea"/>
                <a:cs typeface="+mn-cs"/>
              </a:rPr>
              <a:t>to 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Easy Read guide </a:t>
            </a:r>
            <a:r>
              <a:rPr kumimoji="0" lang="en-US" sz="1200" b="0" i="0" u="none" strike="noStrike" kern="1200" cap="none" spc="0" normalizeH="0" baseline="0" noProof="0" dirty="0">
                <a:ln>
                  <a:noFill/>
                </a:ln>
                <a:solidFill>
                  <a:prstClr val="black"/>
                </a:solidFill>
                <a:effectLst/>
                <a:uLnTx/>
                <a:uFillTx/>
                <a:latin typeface="+mn-lt"/>
                <a:ea typeface="+mn-ea"/>
                <a:cs typeface="+mn-cs"/>
              </a:rPr>
              <a:t>explanations of “jargon” and “acronyms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want, </a:t>
            </a:r>
            <a:r>
              <a:rPr kumimoji="0" lang="en-US" sz="1200" b="0" i="0" u="none" strike="noStrike" kern="1200" cap="none" spc="0" normalizeH="0" baseline="0" noProof="0" dirty="0">
                <a:ln>
                  <a:noFill/>
                </a:ln>
                <a:solidFill>
                  <a:prstClr val="black"/>
                </a:solidFill>
                <a:effectLst/>
                <a:uLnTx/>
                <a:uFillTx/>
                <a:latin typeface="+mn-lt"/>
                <a:ea typeface="+mn-ea"/>
                <a:cs typeface="+mn-cs"/>
              </a:rPr>
              <a:t>“jargon” can be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swapped </a:t>
            </a:r>
            <a:r>
              <a:rPr kumimoji="0" lang="en-US" sz="1200" b="0" i="0" u="none" strike="noStrike" kern="1200" cap="none" spc="0" normalizeH="0" baseline="0" noProof="0" dirty="0">
                <a:ln>
                  <a:noFill/>
                </a:ln>
                <a:solidFill>
                  <a:prstClr val="black"/>
                </a:solidFill>
                <a:effectLst/>
                <a:uLnTx/>
                <a:uFillTx/>
                <a:latin typeface="+mn-lt"/>
                <a:ea typeface="+mn-ea"/>
                <a:cs typeface="+mn-cs"/>
              </a:rPr>
              <a:t>with “hard words”.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a:t>
            </a:r>
            <a:r>
              <a:rPr kumimoji="0" lang="en-US" sz="1200" b="0" i="0" u="none" strike="noStrike" kern="1200" cap="none" spc="0" normalizeH="0" baseline="0" noProof="0" dirty="0">
                <a:ln>
                  <a:noFill/>
                </a:ln>
                <a:solidFill>
                  <a:prstClr val="black"/>
                </a:solidFill>
                <a:effectLst/>
                <a:uLnTx/>
                <a:uFillTx/>
                <a:latin typeface="+mn-lt"/>
                <a:ea typeface="+mn-ea"/>
                <a:cs typeface="+mn-cs"/>
              </a:rPr>
              <a:t>slide is for a webinar.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Even though “Housekeeping” is usually one word, 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Easy Read </a:t>
            </a:r>
            <a:r>
              <a:rPr kumimoji="0" lang="en-US" sz="1200" b="0" i="0" u="none" strike="noStrike" kern="1200" cap="none" spc="0" normalizeH="0" baseline="0" noProof="0" dirty="0">
                <a:ln>
                  <a:noFill/>
                </a:ln>
                <a:solidFill>
                  <a:prstClr val="black"/>
                </a:solidFill>
                <a:effectLst/>
                <a:uLnTx/>
                <a:uFillTx/>
                <a:latin typeface="+mn-lt"/>
                <a:ea typeface="+mn-ea"/>
                <a:cs typeface="+mn-cs"/>
              </a:rPr>
              <a:t>it works better as two.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Delete whichever “Optional script” part you are not using.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points: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Cameras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Mute unless talking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to raise your hand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Speak in an accessible way – explain the photo of the co-facilitator is a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OK to use medical terms to discuss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you can 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will be running some of this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an intellectual disability.] </a:t>
            </a:r>
            <a:r>
              <a:rPr kumimoji="0" lang="en-US" sz="1200" b="0" i="1" u="none" strike="noStrike" kern="1200" cap="none" spc="0" normalizeH="0" baseline="0" noProof="0" dirty="0">
                <a:ln>
                  <a:noFill/>
                </a:ln>
                <a:solidFill>
                  <a:prstClr val="black"/>
                </a:solidFill>
                <a:effectLst/>
                <a:uLnTx/>
                <a:uFillTx/>
                <a:latin typeface="+mn-lt"/>
                <a:ea typeface="+mn-ea"/>
                <a:cs typeface="+mn-cs"/>
              </a:rPr>
              <a:t>Modify as needed if the other facilitator presents this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that we can all understand, please do not use jargon or acronyms.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please speak slowly if you are sharing or asking a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 not be worried about making a mistake.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we might not understand each other.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OK for us all to ask each other to explain something.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remind you, my photo is in the corner of all the slides where I am involved in running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one part of the training where it is OK to use words I might not understand.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when you talk about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share your ideas with each other then.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why this is a workshop.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those parts it is OK to share your ideas in the way you would normally speak to your co-workers.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it is also OK if you want to ask someone to explain what they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B52928-20AB-4C7D-B62C-6E9250B4734E}" type="slidenum">
              <a:rPr lang="en-AU" smtClean="0"/>
              <a:t>6</a:t>
            </a:fld>
            <a:endParaRPr lang="en-AU" dirty="0"/>
          </a:p>
        </p:txBody>
      </p:sp>
    </p:spTree>
    <p:extLst>
      <p:ext uri="{BB962C8B-B14F-4D97-AF65-F5344CB8AC3E}">
        <p14:creationId xmlns:p14="http://schemas.microsoft.com/office/powerpoint/2010/main" val="256255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S7C  Housekeeping – Face to 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Suggested Time: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co-facilitator can present this slide. Adapt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Refer to the Easy Read guide explanations of “jargon” and “acronyms”.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want, “jargon” can be swapped with “hard words”.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slide is for a face to face session.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Even though “Housekeeping” is usually one word, in Easy Read it works better as two.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Delete whichever “Optional script” part you are not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a:t>
            </a:r>
            <a:r>
              <a:rPr kumimoji="0" lang="en-US" sz="1200" b="1" i="0" u="none" strike="noStrike" kern="1200" cap="none" spc="0" normalizeH="0" baseline="0" noProof="0" dirty="0">
                <a:ln>
                  <a:noFill/>
                </a:ln>
                <a:solidFill>
                  <a:prstClr val="black"/>
                </a:solidFill>
                <a:effectLst/>
                <a:uLnTx/>
                <a:uFillTx/>
                <a:latin typeface="+mn-lt"/>
                <a:ea typeface="+mn-ea"/>
                <a:cs typeface="+mn-cs"/>
              </a:rPr>
              <a:t>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Bathrooms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Car park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Fire escapes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Speak in an accessible way – explain the photo of the co-facilitator is a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OK to use medical terms to discuss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you can say:</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some things you need to know about the building we are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bathrooms are [describe location]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fire alarm goes off you have to leave through [point to exit]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[Insert any other information about the venue such as the carpark or refreshments here].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 </a:t>
            </a:r>
            <a:r>
              <a:rPr kumimoji="0" lang="en-US" sz="1200" b="0" i="0" u="none" strike="noStrike" kern="1200" cap="none" spc="0" normalizeH="0" baseline="0" noProof="0" dirty="0">
                <a:ln>
                  <a:noFill/>
                </a:ln>
                <a:solidFill>
                  <a:prstClr val="black"/>
                </a:solidFill>
                <a:effectLst/>
                <a:uLnTx/>
                <a:uFillTx/>
                <a:latin typeface="+mn-lt"/>
                <a:ea typeface="+mn-ea"/>
                <a:cs typeface="+mn-cs"/>
              </a:rPr>
              <a:t>will be running some of this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an intellectual disability.] </a:t>
            </a:r>
            <a:r>
              <a:rPr kumimoji="0" lang="en-US" sz="1200" b="0" i="1" u="none" strike="noStrike" kern="1200" cap="none" spc="0" normalizeH="0" baseline="0" noProof="0" dirty="0">
                <a:ln>
                  <a:noFill/>
                </a:ln>
                <a:solidFill>
                  <a:prstClr val="black"/>
                </a:solidFill>
                <a:effectLst/>
                <a:uLnTx/>
                <a:uFillTx/>
                <a:latin typeface="+mn-lt"/>
                <a:ea typeface="+mn-ea"/>
                <a:cs typeface="+mn-cs"/>
              </a:rPr>
              <a:t>Modify as needed if the other facilitator presents this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that we can all understand, please do not use jargon or acronyms.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please speak slowly if you are sharing or asking a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 not be worried about making a mistake.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we might not understand each other.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OK for us all to ask each other to explain something.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remind you, my photo is in the corner of all the slides where I am involved in running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one part of the training where it is OK to use words I might not understand.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when you talk about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share your ideas with each other then.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why this is a workshop.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those parts it is OK to share your ideas in the way you would normally speak to your co-workers.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it is also OK if you want to ask someone to explain what they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8B52928-20AB-4C7D-B62C-6E9250B4734E}" type="slidenum">
              <a:rPr lang="en-AU" smtClean="0"/>
              <a:t>7</a:t>
            </a:fld>
            <a:endParaRPr lang="en-AU" dirty="0"/>
          </a:p>
        </p:txBody>
      </p:sp>
    </p:spTree>
    <p:extLst>
      <p:ext uri="{BB962C8B-B14F-4D97-AF65-F5344CB8AC3E}">
        <p14:creationId xmlns:p14="http://schemas.microsoft.com/office/powerpoint/2010/main" val="93242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S8C</a:t>
            </a:r>
            <a:r>
              <a:rPr lang="en-US" b="1" baseline="0" dirty="0"/>
              <a:t>  </a:t>
            </a:r>
            <a:r>
              <a:rPr lang="en-US" b="1" dirty="0"/>
              <a:t>What do you hope to learn?</a:t>
            </a:r>
          </a:p>
          <a:p>
            <a:endParaRPr lang="en-US" b="1" dirty="0"/>
          </a:p>
          <a:p>
            <a:r>
              <a:rPr lang="en-US" b="1" dirty="0"/>
              <a:t>Suggested</a:t>
            </a:r>
            <a:r>
              <a:rPr lang="en-US" b="1" baseline="0" dirty="0"/>
              <a:t> time: 2 minutes</a:t>
            </a:r>
          </a:p>
          <a:p>
            <a:endParaRPr lang="en-US" b="1" baseline="0" dirty="0"/>
          </a:p>
          <a:p>
            <a:r>
              <a:rPr lang="en-US" b="0" u="sng" baseline="0" dirty="0"/>
              <a:t>Notes:</a:t>
            </a:r>
          </a:p>
          <a:p>
            <a:endParaRPr lang="en-US" b="0" u="none" baseline="0" dirty="0"/>
          </a:p>
          <a:p>
            <a:pPr marL="171450" indent="-171450">
              <a:buFont typeface="Arial" panose="020B0604020202020204" pitchFamily="34" charset="0"/>
              <a:buChar char="•"/>
            </a:pPr>
            <a:r>
              <a:rPr lang="en-US" b="0" u="none" baseline="0" dirty="0"/>
              <a:t>This is a hidden slide. Whether it is helpful to use it depends on the number of people in the workshop / webinar, and whether you have time and capacity to modify what you deliver based on the input you receive from people. </a:t>
            </a:r>
            <a:endParaRPr lang="en-US" b="0" u="none" baseline="0" dirty="0" smtClean="0"/>
          </a:p>
          <a:p>
            <a:pPr marL="171450" indent="-171450">
              <a:buFont typeface="Arial" panose="020B0604020202020204" pitchFamily="34" charset="0"/>
              <a:buChar char="•"/>
            </a:pPr>
            <a:endParaRPr lang="en-US" b="0" u="none" baseline="0" dirty="0"/>
          </a:p>
          <a:p>
            <a:pPr marL="171450" indent="-171450">
              <a:buFont typeface="Arial" panose="020B0604020202020204" pitchFamily="34" charset="0"/>
              <a:buChar char="•"/>
            </a:pPr>
            <a:r>
              <a:rPr lang="en-US" b="0" u="none" baseline="0" dirty="0"/>
              <a:t>If using it, it’s suggested that you tie the responses received to the outline in the next slide where possible, and again when reaching specific content that relates to what people have said here. </a:t>
            </a:r>
            <a:endParaRPr lang="en-US" b="0" u="none" baseline="0" dirty="0" smtClean="0"/>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Although the picture of the co-facilitator with intellectual disability is in the corner, this is just to remind participants to consider their language. We suggest the PHN co-facilitator present this slide, if using, </a:t>
            </a:r>
            <a:endParaRPr lang="en-US" b="0" u="none" baseline="0" dirty="0"/>
          </a:p>
          <a:p>
            <a:pPr marL="0" indent="0">
              <a:buFont typeface="Arial" panose="020B0604020202020204" pitchFamily="34" charset="0"/>
              <a:buNone/>
            </a:pPr>
            <a:endParaRPr lang="en-US" b="1" baseline="0" dirty="0"/>
          </a:p>
          <a:p>
            <a:r>
              <a:rPr lang="en-US" b="1" baseline="0" dirty="0" smtClean="0"/>
              <a:t>Key </a:t>
            </a:r>
            <a:r>
              <a:rPr lang="en-US" b="1" baseline="0" dirty="0"/>
              <a:t>points:</a:t>
            </a:r>
          </a:p>
          <a:p>
            <a:endParaRPr lang="en-US" dirty="0"/>
          </a:p>
          <a:p>
            <a:pPr marL="171450" indent="-171450">
              <a:buFont typeface="Arial" panose="020B0604020202020204" pitchFamily="34" charset="0"/>
              <a:buChar char="•"/>
            </a:pPr>
            <a:r>
              <a:rPr lang="en-US" baseline="0" dirty="0"/>
              <a:t>As this is early in the workshop, let people discuss with someone next to them first as an ice breaker.</a:t>
            </a:r>
          </a:p>
          <a:p>
            <a:pPr marL="171450" indent="-171450">
              <a:buFont typeface="Arial" panose="020B0604020202020204" pitchFamily="34" charset="0"/>
              <a:buChar char="•"/>
            </a:pPr>
            <a:r>
              <a:rPr lang="en-US" baseline="0" dirty="0"/>
              <a:t>Then ask them to share amongst the broader group.</a:t>
            </a:r>
          </a:p>
          <a:p>
            <a:pPr marL="171450" indent="-171450">
              <a:buFont typeface="Arial" panose="020B0604020202020204" pitchFamily="34" charset="0"/>
              <a:buChar char="•"/>
            </a:pPr>
            <a:r>
              <a:rPr lang="en-US" baseline="0" dirty="0"/>
              <a:t>You could also suggest people consider what they wrote in their pre-workshop reflection and activity and whether that gives clues as to what they hope to learn. </a:t>
            </a:r>
          </a:p>
          <a:p>
            <a:pPr marL="0" indent="0">
              <a:buFont typeface="Arial" panose="020B0604020202020204" pitchFamily="34" charset="0"/>
              <a:buNone/>
            </a:pPr>
            <a:endParaRPr lang="en-US"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8</a:t>
            </a:fld>
            <a:endParaRPr lang="en-AU" dirty="0"/>
          </a:p>
        </p:txBody>
      </p:sp>
    </p:spTree>
    <p:extLst>
      <p:ext uri="{BB962C8B-B14F-4D97-AF65-F5344CB8AC3E}">
        <p14:creationId xmlns:p14="http://schemas.microsoft.com/office/powerpoint/2010/main" val="84408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S9C  Workshop</a:t>
            </a:r>
            <a:r>
              <a:rPr lang="en-US" b="1" baseline="0" dirty="0"/>
              <a:t> o</a:t>
            </a:r>
            <a:r>
              <a:rPr lang="en-US" b="1" dirty="0"/>
              <a:t>utline</a:t>
            </a:r>
          </a:p>
          <a:p>
            <a:endParaRPr lang="en-US" b="1" dirty="0"/>
          </a:p>
          <a:p>
            <a:r>
              <a:rPr lang="en-US" b="1" dirty="0"/>
              <a:t>Suggested</a:t>
            </a:r>
            <a:r>
              <a:rPr lang="en-US" b="1" baseline="0" dirty="0"/>
              <a:t> time: 1 minute</a:t>
            </a:r>
          </a:p>
          <a:p>
            <a:endParaRPr lang="en-US" b="1" baseline="0" dirty="0"/>
          </a:p>
          <a:p>
            <a:r>
              <a:rPr lang="en-US" b="0" u="sng" baseline="0" dirty="0"/>
              <a:t>Notes:</a:t>
            </a:r>
          </a:p>
          <a:p>
            <a:endParaRPr lang="en-US" b="0" u="none" baseline="0" dirty="0"/>
          </a:p>
          <a:p>
            <a:pPr marL="171450" indent="-171450">
              <a:buFont typeface="Arial" panose="020B0604020202020204" pitchFamily="34" charset="0"/>
              <a:buChar char="•"/>
            </a:pPr>
            <a:r>
              <a:rPr lang="en-US" b="0" u="none" baseline="0" dirty="0"/>
              <a:t>See the words list for an easy read explanation of “case examples</a:t>
            </a:r>
            <a:r>
              <a:rPr lang="en-US" b="0" u="none" baseline="0" dirty="0" smtClean="0"/>
              <a:t>”.</a:t>
            </a:r>
          </a:p>
          <a:p>
            <a:pPr marL="0" indent="0">
              <a:buFont typeface="Arial" panose="020B0604020202020204" pitchFamily="34" charset="0"/>
              <a:buNone/>
            </a:pPr>
            <a:endParaRPr lang="en-US" b="0" u="none" baseline="0" dirty="0"/>
          </a:p>
          <a:p>
            <a:pPr marL="171450" indent="-171450">
              <a:buFont typeface="Arial" panose="020B0604020202020204" pitchFamily="34" charset="0"/>
              <a:buChar char="•"/>
            </a:pPr>
            <a:r>
              <a:rPr lang="en-US" b="0" u="none" baseline="0" dirty="0"/>
              <a:t>This can be presented by either </a:t>
            </a:r>
            <a:r>
              <a:rPr lang="en-US" b="0" u="none" baseline="0" dirty="0" smtClean="0"/>
              <a:t>co-facilitator</a:t>
            </a:r>
            <a:r>
              <a:rPr lang="en-US" b="0" u="none" baseline="0" dirty="0"/>
              <a:t>. </a:t>
            </a:r>
          </a:p>
          <a:p>
            <a:endParaRPr lang="en-US" b="0" u="sng" baseline="0" dirty="0"/>
          </a:p>
          <a:p>
            <a:endParaRPr lang="en-US" b="1" baseline="0" dirty="0"/>
          </a:p>
          <a:p>
            <a:r>
              <a:rPr lang="en-US" b="1" baseline="0" dirty="0" smtClean="0"/>
              <a:t>Key </a:t>
            </a:r>
            <a:r>
              <a:rPr lang="en-US" b="1" baseline="0" dirty="0"/>
              <a:t>points:</a:t>
            </a:r>
          </a:p>
          <a:p>
            <a:endParaRPr lang="en-US" dirty="0"/>
          </a:p>
          <a:p>
            <a:pPr marL="171450" indent="-171450">
              <a:buFont typeface="Arial" panose="020B0604020202020204" pitchFamily="34" charset="0"/>
              <a:buChar char="•"/>
            </a:pPr>
            <a:r>
              <a:rPr lang="en-US" baseline="0" dirty="0" smtClean="0"/>
              <a:t>Health care for people with intellectual disability</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Case examples (say how many)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we can learn from those case studies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smtClean="0"/>
              <a:t>What you can say:</a:t>
            </a:r>
            <a:endParaRPr lang="en-US" b="1"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AU" dirty="0"/>
              <a:t>I</a:t>
            </a:r>
            <a:r>
              <a:rPr lang="en-AU" baseline="0" dirty="0"/>
              <a:t> am going to tell you what we will cover today.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We will talk about health in people with intellectual disability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We will talk about some things that make it harder for people to get good health care.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Then you all will get a chance to talk about some case examples.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And then I am going to talk about what you can learn from those case examples.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 will talk about the things you can do with anyone you see.</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Things that will make their health care better. </a:t>
            </a:r>
          </a:p>
        </p:txBody>
      </p:sp>
      <p:sp>
        <p:nvSpPr>
          <p:cNvPr id="4" name="Slide Number Placeholder 3"/>
          <p:cNvSpPr>
            <a:spLocks noGrp="1"/>
          </p:cNvSpPr>
          <p:nvPr>
            <p:ph type="sldNum" sz="quarter" idx="10"/>
          </p:nvPr>
        </p:nvSpPr>
        <p:spPr/>
        <p:txBody>
          <a:bodyPr/>
          <a:lstStyle/>
          <a:p>
            <a:fld id="{65FF620E-BD1C-4F16-AF7B-7849DBAB030F}" type="slidenum">
              <a:rPr lang="en-AU" smtClean="0"/>
              <a:t>9</a:t>
            </a:fld>
            <a:endParaRPr lang="en-AU" dirty="0"/>
          </a:p>
        </p:txBody>
      </p:sp>
    </p:spTree>
    <p:extLst>
      <p:ext uri="{BB962C8B-B14F-4D97-AF65-F5344CB8AC3E}">
        <p14:creationId xmlns:p14="http://schemas.microsoft.com/office/powerpoint/2010/main" val="375489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69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8380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336765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48446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4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29421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338199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6559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dirty="0"/>
          </a:p>
        </p:txBody>
      </p:sp>
      <p:sp>
        <p:nvSpPr>
          <p:cNvPr id="9" name="Slide Number Placeholder 8"/>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105271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3575BE-E6D7-4D30-A572-F8D194D80913}" type="slidenum">
              <a:rPr lang="en-AU" smtClean="0"/>
              <a:t>‹#›</a:t>
            </a:fld>
            <a:endParaRPr lang="en-AU" dirty="0"/>
          </a:p>
        </p:txBody>
      </p:sp>
    </p:spTree>
    <p:extLst>
      <p:ext uri="{BB962C8B-B14F-4D97-AF65-F5344CB8AC3E}">
        <p14:creationId xmlns:p14="http://schemas.microsoft.com/office/powerpoint/2010/main" val="204780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134256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A80D71-AEC2-4703-B01D-316132F5B4DB}" type="datetimeFigureOut">
              <a:rPr lang="en-AU" smtClean="0"/>
              <a:t>18/03/2022</a:t>
            </a:fld>
            <a:endParaRPr lang="en-AU"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3575BE-E6D7-4D30-A572-F8D194D80913}" type="slidenum">
              <a:rPr lang="en-AU" smtClean="0"/>
              <a:t>‹#›</a:t>
            </a:fld>
            <a:endParaRPr lang="en-A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8129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gland.nhs.uk/learning-disabilities/improving-health/stom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Primary Care Enhancement Program</a:t>
            </a:r>
            <a:endParaRPr lang="en-AU" dirty="0"/>
          </a:p>
        </p:txBody>
      </p:sp>
      <p:sp>
        <p:nvSpPr>
          <p:cNvPr id="5" name="Subtitle 4"/>
          <p:cNvSpPr>
            <a:spLocks noGrp="1"/>
          </p:cNvSpPr>
          <p:nvPr>
            <p:ph type="subTitle" idx="1"/>
          </p:nvPr>
        </p:nvSpPr>
        <p:spPr/>
        <p:txBody>
          <a:bodyPr/>
          <a:lstStyle/>
          <a:p>
            <a:r>
              <a:rPr lang="en-AU" dirty="0"/>
              <a:t>How to use these slides</a:t>
            </a:r>
          </a:p>
        </p:txBody>
      </p:sp>
      <p:pic>
        <p:nvPicPr>
          <p:cNvPr id="6" name="Picture 5">
            <a:extLst>
              <a:ext uri="{FF2B5EF4-FFF2-40B4-BE49-F238E27FC236}">
                <a16:creationId xmlns:a16="http://schemas.microsoft.com/office/drawing/2014/main" id="{E1A90E79-6A07-764D-A70E-302CFCFFD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520228"/>
            <a:ext cx="2980704" cy="1490773"/>
          </a:xfrm>
          <a:prstGeom prst="rect">
            <a:avLst/>
          </a:prstGeom>
        </p:spPr>
      </p:pic>
    </p:spTree>
    <p:custDataLst>
      <p:tags r:id="rId1"/>
    </p:custDataLst>
    <p:extLst>
      <p:ext uri="{BB962C8B-B14F-4D97-AF65-F5344CB8AC3E}">
        <p14:creationId xmlns:p14="http://schemas.microsoft.com/office/powerpoint/2010/main" val="129253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for people with intellectual disability</a:t>
            </a:r>
            <a:endParaRPr lang="en-AU" dirty="0"/>
          </a:p>
        </p:txBody>
      </p:sp>
      <p:sp>
        <p:nvSpPr>
          <p:cNvPr id="3" name="Content Placeholder 2"/>
          <p:cNvSpPr>
            <a:spLocks noGrp="1"/>
          </p:cNvSpPr>
          <p:nvPr>
            <p:ph idx="1"/>
          </p:nvPr>
        </p:nvSpPr>
        <p:spPr/>
        <p:txBody>
          <a:bodyPr/>
          <a:lstStyle/>
          <a:p>
            <a:endParaRPr lang="en-AU" dirty="0" smtClean="0"/>
          </a:p>
          <a:p>
            <a:r>
              <a:rPr lang="en-AU" dirty="0" smtClean="0"/>
              <a:t>Complex</a:t>
            </a:r>
            <a:endParaRPr lang="en-AU" dirty="0"/>
          </a:p>
          <a:p>
            <a:endParaRPr lang="en-AU" dirty="0"/>
          </a:p>
          <a:p>
            <a:endParaRPr lang="en-AU" dirty="0"/>
          </a:p>
          <a:p>
            <a:r>
              <a:rPr lang="en-AU" dirty="0"/>
              <a:t>Harder to get good health care</a:t>
            </a:r>
          </a:p>
          <a:p>
            <a:endParaRPr lang="en-AU" dirty="0"/>
          </a:p>
          <a:p>
            <a:endParaRPr lang="en-AU" dirty="0"/>
          </a:p>
          <a:p>
            <a:r>
              <a:rPr lang="en-AU" dirty="0"/>
              <a:t>Health professionals are not confident</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23633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for people with intellectual </a:t>
            </a:r>
            <a:r>
              <a:rPr lang="en-US" dirty="0" smtClean="0"/>
              <a:t>disability</a:t>
            </a: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4"/>
          <p:cNvPicPr>
            <a:picLocks noChangeAspect="1"/>
          </p:cNvPicPr>
          <p:nvPr/>
        </p:nvPicPr>
        <p:blipFill rotWithShape="1">
          <a:blip r:embed="rId4"/>
          <a:srcRect l="990" t="2052" r="1368" b="2802"/>
          <a:stretch/>
        </p:blipFill>
        <p:spPr>
          <a:xfrm>
            <a:off x="1273628" y="1848999"/>
            <a:ext cx="7211316" cy="4016830"/>
          </a:xfrm>
          <a:prstGeom prst="rect">
            <a:avLst/>
          </a:prstGeom>
        </p:spPr>
      </p:pic>
      <p:sp>
        <p:nvSpPr>
          <p:cNvPr id="6" name="Content Placeholder 5"/>
          <p:cNvSpPr>
            <a:spLocks noGrp="1"/>
          </p:cNvSpPr>
          <p:nvPr>
            <p:ph idx="1"/>
          </p:nvPr>
        </p:nvSpPr>
        <p:spPr/>
        <p:txBody>
          <a:bodyPr/>
          <a:lstStyle/>
          <a:p>
            <a:endParaRPr lang="en-AU" dirty="0"/>
          </a:p>
        </p:txBody>
      </p:sp>
    </p:spTree>
    <p:custDataLst>
      <p:tags r:id="rId1"/>
    </p:custDataLst>
    <p:extLst>
      <p:ext uri="{BB962C8B-B14F-4D97-AF65-F5344CB8AC3E}">
        <p14:creationId xmlns:p14="http://schemas.microsoft.com/office/powerpoint/2010/main" val="336947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Good health care</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
        <p:nvSpPr>
          <p:cNvPr id="5" name="Rectangle 4"/>
          <p:cNvSpPr/>
          <p:nvPr/>
        </p:nvSpPr>
        <p:spPr>
          <a:xfrm>
            <a:off x="1097280" y="1928862"/>
            <a:ext cx="10058400" cy="4131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rPr>
              <a:t>Insert an image or video here</a:t>
            </a:r>
            <a:endParaRPr lang="en-AU" sz="2400" b="1" dirty="0">
              <a:solidFill>
                <a:schemeClr val="tx1"/>
              </a:solidFill>
            </a:endParaRPr>
          </a:p>
        </p:txBody>
      </p:sp>
      <p:sp>
        <p:nvSpPr>
          <p:cNvPr id="6" name="Content Placeholder 5"/>
          <p:cNvSpPr>
            <a:spLocks noGrp="1"/>
          </p:cNvSpPr>
          <p:nvPr>
            <p:ph idx="1"/>
          </p:nvPr>
        </p:nvSpPr>
        <p:spPr>
          <a:xfrm>
            <a:off x="1097280" y="2074336"/>
            <a:ext cx="10058400" cy="4023360"/>
          </a:xfrm>
        </p:spPr>
        <p:txBody>
          <a:bodyPr/>
          <a:lstStyle/>
          <a:p>
            <a:endParaRPr lang="en-AU" dirty="0"/>
          </a:p>
        </p:txBody>
      </p:sp>
    </p:spTree>
    <p:extLst>
      <p:ext uri="{BB962C8B-B14F-4D97-AF65-F5344CB8AC3E}">
        <p14:creationId xmlns:p14="http://schemas.microsoft.com/office/powerpoint/2010/main" val="98433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Studies</a:t>
            </a:r>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4591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Joe</a:t>
            </a:r>
          </a:p>
        </p:txBody>
      </p:sp>
      <p:sp>
        <p:nvSpPr>
          <p:cNvPr id="3" name="Content Placeholder 2"/>
          <p:cNvSpPr>
            <a:spLocks noGrp="1"/>
          </p:cNvSpPr>
          <p:nvPr>
            <p:ph idx="1"/>
          </p:nvPr>
        </p:nvSpPr>
        <p:spPr/>
        <p:txBody>
          <a:bodyPr vert="horz" lIns="0" tIns="45720" rIns="0" bIns="45720" rtlCol="0" anchor="t">
            <a:normAutofit fontScale="92500" lnSpcReduction="10000"/>
          </a:bodyPr>
          <a:lstStyle/>
          <a:p>
            <a:r>
              <a:rPr lang="en-AU" dirty="0"/>
              <a:t>Late 50’s</a:t>
            </a:r>
            <a:endParaRPr lang="en-AU" dirty="0">
              <a:cs typeface="Calibri"/>
            </a:endParaRPr>
          </a:p>
          <a:p>
            <a:r>
              <a:rPr lang="en-AU" dirty="0"/>
              <a:t>Lives alone; ? family ?</a:t>
            </a:r>
            <a:endParaRPr lang="en-AU" dirty="0">
              <a:cs typeface="Calibri"/>
            </a:endParaRPr>
          </a:p>
          <a:p>
            <a:r>
              <a:rPr lang="en-AU" dirty="0"/>
              <a:t>Mild intellectual disability.</a:t>
            </a:r>
            <a:endParaRPr lang="en-AU" dirty="0">
              <a:cs typeface="Calibri"/>
            </a:endParaRPr>
          </a:p>
          <a:p>
            <a:r>
              <a:rPr lang="en-AU" dirty="0"/>
              <a:t>Speaks. Can read some short words. </a:t>
            </a:r>
            <a:endParaRPr lang="en-AU" dirty="0">
              <a:cs typeface="Calibri"/>
            </a:endParaRPr>
          </a:p>
          <a:p>
            <a:pPr marL="0" indent="0">
              <a:buNone/>
            </a:pPr>
            <a:endParaRPr lang="en-AU" dirty="0"/>
          </a:p>
          <a:p>
            <a:r>
              <a:rPr lang="en-AU" dirty="0"/>
              <a:t>Epilepsy – 900 mg sodium valproate daily, 10+ years.</a:t>
            </a:r>
            <a:endParaRPr lang="en-AU" dirty="0">
              <a:cs typeface="Calibri"/>
            </a:endParaRPr>
          </a:p>
          <a:p>
            <a:r>
              <a:rPr lang="en-AU" dirty="0"/>
              <a:t>Recent injury - ? topical treatment ?</a:t>
            </a:r>
            <a:endParaRPr lang="en-AU" dirty="0">
              <a:cs typeface="Calibri"/>
            </a:endParaRPr>
          </a:p>
          <a:p>
            <a:r>
              <a:rPr lang="en-AU" dirty="0"/>
              <a:t>2 mg Diazepam 21 days.</a:t>
            </a:r>
            <a:endParaRPr lang="en-AU" dirty="0">
              <a:cs typeface="Calibri"/>
            </a:endParaRPr>
          </a:p>
          <a:p>
            <a:r>
              <a:rPr lang="en-AU" dirty="0"/>
              <a:t>Constipation - ? time frame.</a:t>
            </a:r>
            <a:endParaRPr lang="en-AU" dirty="0">
              <a:cs typeface="Calibri"/>
            </a:endParaRPr>
          </a:p>
          <a:p>
            <a:r>
              <a:rPr lang="en-AU" dirty="0"/>
              <a:t>Change to balance/slower.</a:t>
            </a:r>
            <a:endParaRPr lang="en-AU" dirty="0">
              <a:cs typeface="Calibri"/>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9368" r="10456"/>
          <a:stretch/>
        </p:blipFill>
        <p:spPr>
          <a:xfrm>
            <a:off x="8059597" y="393783"/>
            <a:ext cx="3879272" cy="4322064"/>
          </a:xfrm>
          <a:prstGeom prst="rect">
            <a:avLst/>
          </a:prstGeom>
        </p:spPr>
      </p:pic>
    </p:spTree>
    <p:extLst>
      <p:ext uri="{BB962C8B-B14F-4D97-AF65-F5344CB8AC3E}">
        <p14:creationId xmlns:p14="http://schemas.microsoft.com/office/powerpoint/2010/main" val="3442880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Joe – your turn</a:t>
            </a:r>
          </a:p>
        </p:txBody>
      </p:sp>
      <p:sp>
        <p:nvSpPr>
          <p:cNvPr id="3" name="Content Placeholder 2"/>
          <p:cNvSpPr>
            <a:spLocks noGrp="1"/>
          </p:cNvSpPr>
          <p:nvPr>
            <p:ph idx="1"/>
          </p:nvPr>
        </p:nvSpPr>
        <p:spPr>
          <a:xfrm>
            <a:off x="1097280" y="1862063"/>
            <a:ext cx="10058400" cy="4023360"/>
          </a:xfrm>
        </p:spPr>
        <p:txBody>
          <a:bodyPr>
            <a:normAutofit/>
          </a:bodyPr>
          <a:lstStyle/>
          <a:p>
            <a:endParaRPr lang="en-AU" dirty="0"/>
          </a:p>
          <a:p>
            <a:r>
              <a:rPr lang="en-AU" dirty="0"/>
              <a:t>What are your initial thoughts? </a:t>
            </a:r>
          </a:p>
          <a:p>
            <a:pPr lvl="1"/>
            <a:r>
              <a:rPr lang="en-AU" dirty="0"/>
              <a:t>Risks? </a:t>
            </a:r>
          </a:p>
          <a:p>
            <a:endParaRPr lang="en-AU" dirty="0"/>
          </a:p>
          <a:p>
            <a:endParaRPr lang="en-AU" dirty="0"/>
          </a:p>
          <a:p>
            <a:r>
              <a:rPr lang="en-AU" dirty="0"/>
              <a:t>What other information do you need at this stage?</a:t>
            </a:r>
          </a:p>
          <a:p>
            <a:endParaRPr lang="en-AU" dirty="0"/>
          </a:p>
          <a:p>
            <a:endParaRPr lang="en-AU" dirty="0"/>
          </a:p>
          <a:p>
            <a:r>
              <a:rPr lang="en-AU" dirty="0"/>
              <a:t>What should you communicate with Joe? How?</a:t>
            </a:r>
          </a:p>
          <a:p>
            <a:pPr lvl="1"/>
            <a:endParaRPr lang="en-AU" dirty="0"/>
          </a:p>
          <a:p>
            <a:endParaRPr lang="en-AU" dirty="0"/>
          </a:p>
          <a:p>
            <a:pPr marL="201168" lvl="1" indent="0">
              <a:buNone/>
            </a:pPr>
            <a:endParaRPr lang="en-AU"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9368" r="10456"/>
          <a:stretch/>
        </p:blipFill>
        <p:spPr>
          <a:xfrm>
            <a:off x="8059597" y="393783"/>
            <a:ext cx="3879272" cy="4322064"/>
          </a:xfrm>
          <a:prstGeom prst="rect">
            <a:avLst/>
          </a:prstGeom>
        </p:spPr>
      </p:pic>
    </p:spTree>
    <p:extLst>
      <p:ext uri="{BB962C8B-B14F-4D97-AF65-F5344CB8AC3E}">
        <p14:creationId xmlns:p14="http://schemas.microsoft.com/office/powerpoint/2010/main" val="53121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Joe – further considerations</a:t>
            </a:r>
          </a:p>
        </p:txBody>
      </p:sp>
      <p:sp>
        <p:nvSpPr>
          <p:cNvPr id="3" name="Content Placeholder 2"/>
          <p:cNvSpPr>
            <a:spLocks noGrp="1"/>
          </p:cNvSpPr>
          <p:nvPr>
            <p:ph idx="1"/>
          </p:nvPr>
        </p:nvSpPr>
        <p:spPr/>
        <p:txBody>
          <a:bodyPr>
            <a:normAutofit/>
          </a:bodyPr>
          <a:lstStyle/>
          <a:p>
            <a:r>
              <a:rPr lang="en-AU" dirty="0"/>
              <a:t>Clinical complexity:</a:t>
            </a:r>
          </a:p>
          <a:p>
            <a:pPr lvl="1"/>
            <a:r>
              <a:rPr lang="en-AU" dirty="0"/>
              <a:t>Frailty risk</a:t>
            </a:r>
          </a:p>
          <a:p>
            <a:pPr lvl="1"/>
            <a:r>
              <a:rPr lang="en-AU" dirty="0"/>
              <a:t>Missed conditions</a:t>
            </a:r>
          </a:p>
          <a:p>
            <a:endParaRPr lang="en-AU" dirty="0"/>
          </a:p>
          <a:p>
            <a:r>
              <a:rPr lang="en-AU" dirty="0"/>
              <a:t>Incomplete reports</a:t>
            </a:r>
          </a:p>
          <a:p>
            <a:pPr lvl="1"/>
            <a:r>
              <a:rPr lang="en-AU" dirty="0"/>
              <a:t>Scripts on file; check dates</a:t>
            </a:r>
          </a:p>
          <a:p>
            <a:pPr lvl="1"/>
            <a:r>
              <a:rPr lang="en-AU" dirty="0"/>
              <a:t>Touch base with the doctor</a:t>
            </a:r>
          </a:p>
          <a:p>
            <a:endParaRPr lang="en-AU" dirty="0"/>
          </a:p>
          <a:p>
            <a:r>
              <a:rPr lang="en-AU" dirty="0"/>
              <a:t>Home-based medication reviews</a:t>
            </a:r>
          </a:p>
          <a:p>
            <a:endParaRPr lang="en-AU" dirty="0"/>
          </a:p>
          <a:p>
            <a:endParaRPr lang="en-AU" dirty="0"/>
          </a:p>
          <a:p>
            <a:endParaRPr lang="en-AU" dirty="0"/>
          </a:p>
          <a:p>
            <a:endParaRPr lang="en-AU" dirty="0"/>
          </a:p>
        </p:txBody>
      </p:sp>
      <p:pic>
        <p:nvPicPr>
          <p:cNvPr id="5" name="Picture 4"/>
          <p:cNvPicPr>
            <a:picLocks noChangeAspect="1"/>
          </p:cNvPicPr>
          <p:nvPr/>
        </p:nvPicPr>
        <p:blipFill>
          <a:blip r:embed="rId3"/>
          <a:stretch>
            <a:fillRect/>
          </a:stretch>
        </p:blipFill>
        <p:spPr>
          <a:xfrm>
            <a:off x="6568837" y="1845734"/>
            <a:ext cx="4439887" cy="448571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4532772" y="1924192"/>
            <a:ext cx="7316664" cy="4176081"/>
          </a:xfrm>
          <a:prstGeom prst="rect">
            <a:avLst/>
          </a:prstGeom>
        </p:spPr>
      </p:pic>
      <p:sp>
        <p:nvSpPr>
          <p:cNvPr id="7" name="TextBox 6"/>
          <p:cNvSpPr txBox="1"/>
          <p:nvPr/>
        </p:nvSpPr>
        <p:spPr>
          <a:xfrm>
            <a:off x="10738401" y="5869787"/>
            <a:ext cx="1453599" cy="461665"/>
          </a:xfrm>
          <a:prstGeom prst="rect">
            <a:avLst/>
          </a:prstGeom>
          <a:noFill/>
        </p:spPr>
        <p:txBody>
          <a:bodyPr wrap="square" rtlCol="0">
            <a:spAutoFit/>
          </a:bodyPr>
          <a:lstStyle/>
          <a:p>
            <a:r>
              <a:rPr lang="en-AU" sz="2400" b="1" dirty="0">
                <a:solidFill>
                  <a:schemeClr val="accent2">
                    <a:lumMod val="75000"/>
                  </a:schemeClr>
                </a:solidFill>
              </a:rPr>
              <a:t>tg.org.au</a:t>
            </a:r>
          </a:p>
        </p:txBody>
      </p:sp>
    </p:spTree>
    <p:extLst>
      <p:ext uri="{BB962C8B-B14F-4D97-AF65-F5344CB8AC3E}">
        <p14:creationId xmlns:p14="http://schemas.microsoft.com/office/powerpoint/2010/main" val="103222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Joe – further considerations</a:t>
            </a:r>
          </a:p>
        </p:txBody>
      </p:sp>
      <p:sp>
        <p:nvSpPr>
          <p:cNvPr id="3" name="Content Placeholder 2"/>
          <p:cNvSpPr>
            <a:spLocks noGrp="1"/>
          </p:cNvSpPr>
          <p:nvPr>
            <p:ph idx="1"/>
          </p:nvPr>
        </p:nvSpPr>
        <p:spPr/>
        <p:txBody>
          <a:bodyPr>
            <a:normAutofit/>
          </a:bodyPr>
          <a:lstStyle/>
          <a:p>
            <a:r>
              <a:rPr lang="en-AU" dirty="0"/>
              <a:t>Clinical complexity:</a:t>
            </a:r>
          </a:p>
          <a:p>
            <a:pPr lvl="1"/>
            <a:r>
              <a:rPr lang="en-AU" dirty="0"/>
              <a:t>Frailty risk</a:t>
            </a:r>
          </a:p>
          <a:p>
            <a:pPr lvl="1"/>
            <a:r>
              <a:rPr lang="en-AU" dirty="0"/>
              <a:t>Missed conditions</a:t>
            </a:r>
          </a:p>
          <a:p>
            <a:endParaRPr lang="en-AU" dirty="0"/>
          </a:p>
          <a:p>
            <a:r>
              <a:rPr lang="en-AU" dirty="0"/>
              <a:t>Incomplete reports</a:t>
            </a:r>
          </a:p>
          <a:p>
            <a:pPr lvl="1"/>
            <a:r>
              <a:rPr lang="en-AU" dirty="0"/>
              <a:t>Scripts on file; check dates</a:t>
            </a:r>
          </a:p>
          <a:p>
            <a:pPr lvl="1"/>
            <a:r>
              <a:rPr lang="en-AU" dirty="0"/>
              <a:t>Touch base with the doctor</a:t>
            </a:r>
          </a:p>
          <a:p>
            <a:endParaRPr lang="en-AU" dirty="0"/>
          </a:p>
          <a:p>
            <a:r>
              <a:rPr lang="en-AU" dirty="0"/>
              <a:t>Home-based medication reviews</a:t>
            </a:r>
          </a:p>
          <a:p>
            <a:pPr lvl="1"/>
            <a:r>
              <a:rPr lang="en-AU" dirty="0"/>
              <a:t>See POMPIDA</a:t>
            </a:r>
          </a:p>
          <a:p>
            <a:endParaRPr lang="en-AU" dirty="0"/>
          </a:p>
          <a:p>
            <a:endParaRPr lang="en-AU" dirty="0"/>
          </a:p>
          <a:p>
            <a:endParaRPr lang="en-AU" dirty="0"/>
          </a:p>
          <a:p>
            <a:endParaRPr lang="en-AU" dirty="0"/>
          </a:p>
        </p:txBody>
      </p:sp>
      <p:pic>
        <p:nvPicPr>
          <p:cNvPr id="6" name="Picture 5"/>
          <p:cNvPicPr>
            <a:picLocks noChangeAspect="1"/>
          </p:cNvPicPr>
          <p:nvPr/>
        </p:nvPicPr>
        <p:blipFill>
          <a:blip r:embed="rId3"/>
          <a:stretch>
            <a:fillRect/>
          </a:stretch>
        </p:blipFill>
        <p:spPr>
          <a:xfrm>
            <a:off x="5531952" y="2234398"/>
            <a:ext cx="5498519" cy="3138351"/>
          </a:xfrm>
          <a:prstGeom prst="rect">
            <a:avLst/>
          </a:prstGeom>
        </p:spPr>
      </p:pic>
      <p:sp>
        <p:nvSpPr>
          <p:cNvPr id="7" name="TextBox 6"/>
          <p:cNvSpPr txBox="1"/>
          <p:nvPr/>
        </p:nvSpPr>
        <p:spPr>
          <a:xfrm>
            <a:off x="9702081" y="5709855"/>
            <a:ext cx="1453599" cy="461665"/>
          </a:xfrm>
          <a:prstGeom prst="rect">
            <a:avLst/>
          </a:prstGeom>
          <a:noFill/>
        </p:spPr>
        <p:txBody>
          <a:bodyPr wrap="square" rtlCol="0">
            <a:spAutoFit/>
          </a:bodyPr>
          <a:lstStyle/>
          <a:p>
            <a:r>
              <a:rPr lang="en-AU" sz="2400" b="1" dirty="0">
                <a:solidFill>
                  <a:schemeClr val="accent2">
                    <a:lumMod val="75000"/>
                  </a:schemeClr>
                </a:solidFill>
              </a:rPr>
              <a:t>tg.org.au</a:t>
            </a:r>
          </a:p>
        </p:txBody>
      </p:sp>
    </p:spTree>
    <p:extLst>
      <p:ext uri="{BB962C8B-B14F-4D97-AF65-F5344CB8AC3E}">
        <p14:creationId xmlns:p14="http://schemas.microsoft.com/office/powerpoint/2010/main" val="4165996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Resources - POMPIDA</a:t>
            </a:r>
          </a:p>
        </p:txBody>
      </p:sp>
      <p:pic>
        <p:nvPicPr>
          <p:cNvPr id="4" name="Picture 3"/>
          <p:cNvPicPr>
            <a:picLocks noChangeAspect="1"/>
          </p:cNvPicPr>
          <p:nvPr/>
        </p:nvPicPr>
        <p:blipFill>
          <a:blip r:embed="rId3"/>
          <a:stretch>
            <a:fillRect/>
          </a:stretch>
        </p:blipFill>
        <p:spPr>
          <a:xfrm>
            <a:off x="457200" y="1737360"/>
            <a:ext cx="7789653" cy="4389120"/>
          </a:xfrm>
          <a:prstGeom prst="rect">
            <a:avLst/>
          </a:prstGeom>
        </p:spPr>
      </p:pic>
      <p:pic>
        <p:nvPicPr>
          <p:cNvPr id="6" name="Picture 5"/>
          <p:cNvPicPr>
            <a:picLocks noChangeAspect="1"/>
          </p:cNvPicPr>
          <p:nvPr/>
        </p:nvPicPr>
        <p:blipFill>
          <a:blip r:embed="rId4"/>
          <a:stretch>
            <a:fillRect/>
          </a:stretch>
        </p:blipFill>
        <p:spPr>
          <a:xfrm>
            <a:off x="7976110" y="2493627"/>
            <a:ext cx="4054161" cy="43643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25848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Daryan</a:t>
            </a:r>
          </a:p>
        </p:txBody>
      </p:sp>
      <p:sp>
        <p:nvSpPr>
          <p:cNvPr id="3" name="Content Placeholder 2"/>
          <p:cNvSpPr>
            <a:spLocks noGrp="1"/>
          </p:cNvSpPr>
          <p:nvPr>
            <p:ph idx="1"/>
          </p:nvPr>
        </p:nvSpPr>
        <p:spPr/>
        <p:txBody>
          <a:bodyPr/>
          <a:lstStyle/>
          <a:p>
            <a:r>
              <a:rPr lang="en-AU" dirty="0"/>
              <a:t>- 25 years old</a:t>
            </a:r>
          </a:p>
          <a:p>
            <a:r>
              <a:rPr lang="en-AU" dirty="0"/>
              <a:t>- Loves being outdoors, music</a:t>
            </a:r>
          </a:p>
          <a:p>
            <a:r>
              <a:rPr lang="en-AU" dirty="0"/>
              <a:t>- Enjoys sensory stimulation</a:t>
            </a:r>
          </a:p>
          <a:p>
            <a:endParaRPr lang="en-AU" dirty="0"/>
          </a:p>
          <a:p>
            <a:r>
              <a:rPr lang="en-AU" dirty="0"/>
              <a:t>- Lives alone with 2:1 support in a regional town</a:t>
            </a:r>
          </a:p>
          <a:p>
            <a:endParaRPr lang="en-AU" dirty="0"/>
          </a:p>
          <a:p>
            <a:r>
              <a:rPr lang="en-US" dirty="0"/>
              <a:t>- intellectual disability, autism, bipolar disorder, challenging behaviours</a:t>
            </a:r>
          </a:p>
          <a:p>
            <a:r>
              <a:rPr lang="en-US" dirty="0"/>
              <a:t>- 11 medications including 2 antipsychotics daily and 1 PRN</a:t>
            </a:r>
          </a:p>
          <a:p>
            <a:endParaRPr lang="en-AU" dirty="0"/>
          </a:p>
          <a:p>
            <a:endParaRPr lang="en-AU" b="1" dirty="0"/>
          </a:p>
          <a:p>
            <a:endParaRPr lang="en-AU" dirty="0"/>
          </a:p>
          <a:p>
            <a:endParaRPr lang="en-AU"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054" y="226484"/>
            <a:ext cx="4709160" cy="3238500"/>
          </a:xfrm>
          <a:prstGeom prst="rect">
            <a:avLst/>
          </a:prstGeom>
        </p:spPr>
      </p:pic>
    </p:spTree>
    <p:extLst>
      <p:ext uri="{BB962C8B-B14F-4D97-AF65-F5344CB8AC3E}">
        <p14:creationId xmlns:p14="http://schemas.microsoft.com/office/powerpoint/2010/main" val="2904255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Primary Care Enhancement Program</a:t>
            </a:r>
            <a:endParaRPr lang="en-AU" dirty="0"/>
          </a:p>
        </p:txBody>
      </p:sp>
      <p:sp>
        <p:nvSpPr>
          <p:cNvPr id="5" name="Subtitle 4"/>
          <p:cNvSpPr>
            <a:spLocks noGrp="1"/>
          </p:cNvSpPr>
          <p:nvPr>
            <p:ph type="subTitle" idx="1"/>
          </p:nvPr>
        </p:nvSpPr>
        <p:spPr/>
        <p:txBody>
          <a:bodyPr/>
          <a:lstStyle/>
          <a:p>
            <a:r>
              <a:rPr lang="en-AU" dirty="0"/>
              <a:t>Welcome</a:t>
            </a:r>
          </a:p>
        </p:txBody>
      </p:sp>
      <p:pic>
        <p:nvPicPr>
          <p:cNvPr id="6" name="Picture 5">
            <a:extLst>
              <a:ext uri="{FF2B5EF4-FFF2-40B4-BE49-F238E27FC236}">
                <a16:creationId xmlns:a16="http://schemas.microsoft.com/office/drawing/2014/main" id="{E1A90E79-6A07-764D-A70E-302CFCFFD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520228"/>
            <a:ext cx="2980704" cy="1490773"/>
          </a:xfrm>
          <a:prstGeom prst="rect">
            <a:avLst/>
          </a:prstGeom>
        </p:spPr>
      </p:pic>
      <p:sp>
        <p:nvSpPr>
          <p:cNvPr id="2" name="Rectangle 1"/>
          <p:cNvSpPr/>
          <p:nvPr/>
        </p:nvSpPr>
        <p:spPr>
          <a:xfrm>
            <a:off x="8562951" y="520228"/>
            <a:ext cx="3150629" cy="149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tx1"/>
                </a:solidFill>
              </a:rPr>
              <a:t>PHN Logo</a:t>
            </a:r>
          </a:p>
        </p:txBody>
      </p:sp>
    </p:spTree>
    <p:custDataLst>
      <p:tags r:id="rId1"/>
    </p:custDataLst>
    <p:extLst>
      <p:ext uri="{BB962C8B-B14F-4D97-AF65-F5344CB8AC3E}">
        <p14:creationId xmlns:p14="http://schemas.microsoft.com/office/powerpoint/2010/main" val="33312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Daryan – your turn</a:t>
            </a:r>
          </a:p>
        </p:txBody>
      </p:sp>
      <p:sp>
        <p:nvSpPr>
          <p:cNvPr id="3" name="Content Placeholder 2"/>
          <p:cNvSpPr>
            <a:spLocks noGrp="1"/>
          </p:cNvSpPr>
          <p:nvPr>
            <p:ph idx="1"/>
          </p:nvPr>
        </p:nvSpPr>
        <p:spPr/>
        <p:txBody>
          <a:bodyPr>
            <a:normAutofit/>
          </a:bodyPr>
          <a:lstStyle/>
          <a:p>
            <a:endParaRPr lang="en-AU" dirty="0"/>
          </a:p>
          <a:p>
            <a:r>
              <a:rPr lang="en-AU" dirty="0"/>
              <a:t>What are the major risks for Daryan?</a:t>
            </a:r>
          </a:p>
          <a:p>
            <a:endParaRPr lang="en-AU" dirty="0"/>
          </a:p>
          <a:p>
            <a:endParaRPr lang="en-AU" dirty="0"/>
          </a:p>
          <a:p>
            <a:r>
              <a:rPr lang="en-AU" dirty="0"/>
              <a:t>What recommendations would you make?</a:t>
            </a:r>
          </a:p>
          <a:p>
            <a:r>
              <a:rPr lang="en-AU" dirty="0"/>
              <a:t>- to whom?</a:t>
            </a:r>
          </a:p>
          <a:p>
            <a:endParaRPr lang="en-AU" dirty="0"/>
          </a:p>
          <a:p>
            <a:r>
              <a:rPr lang="en-AU" dirty="0"/>
              <a:t>What else could you recommend?</a:t>
            </a:r>
          </a:p>
          <a:p>
            <a:r>
              <a:rPr lang="en-AU" dirty="0"/>
              <a:t>- Non-pharmacological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054" y="226484"/>
            <a:ext cx="4709160" cy="3238500"/>
          </a:xfrm>
          <a:prstGeom prst="rect">
            <a:avLst/>
          </a:prstGeom>
        </p:spPr>
      </p:pic>
    </p:spTree>
    <p:extLst>
      <p:ext uri="{BB962C8B-B14F-4D97-AF65-F5344CB8AC3E}">
        <p14:creationId xmlns:p14="http://schemas.microsoft.com/office/powerpoint/2010/main" val="91568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Polypharmacy and restrictive practices</a:t>
            </a:r>
          </a:p>
        </p:txBody>
      </p:sp>
      <p:sp>
        <p:nvSpPr>
          <p:cNvPr id="3" name="Content Placeholder 2"/>
          <p:cNvSpPr>
            <a:spLocks noGrp="1"/>
          </p:cNvSpPr>
          <p:nvPr>
            <p:ph idx="1"/>
          </p:nvPr>
        </p:nvSpPr>
        <p:spPr/>
        <p:txBody>
          <a:bodyPr>
            <a:normAutofit/>
          </a:bodyPr>
          <a:lstStyle/>
          <a:p>
            <a:r>
              <a:rPr lang="en-AU" dirty="0"/>
              <a:t>Common in people with intellectual disability</a:t>
            </a:r>
          </a:p>
          <a:p>
            <a:endParaRPr lang="en-AU" dirty="0"/>
          </a:p>
          <a:p>
            <a:r>
              <a:rPr lang="en-AU" dirty="0"/>
              <a:t>Consider anti-cholinergic burden:</a:t>
            </a:r>
          </a:p>
          <a:p>
            <a:pPr lvl="1"/>
            <a:r>
              <a:rPr lang="en-AU" dirty="0"/>
              <a:t>Especially people with Down syndrome</a:t>
            </a:r>
          </a:p>
          <a:p>
            <a:endParaRPr lang="en-AU" dirty="0"/>
          </a:p>
          <a:p>
            <a:endParaRPr lang="en-AU" dirty="0"/>
          </a:p>
          <a:p>
            <a:r>
              <a:rPr lang="en-AU" sz="4800" dirty="0"/>
              <a:t>What do you do?</a:t>
            </a:r>
          </a:p>
        </p:txBody>
      </p:sp>
      <p:sp>
        <p:nvSpPr>
          <p:cNvPr id="5" name="TextBox 4"/>
          <p:cNvSpPr txBox="1"/>
          <p:nvPr/>
        </p:nvSpPr>
        <p:spPr>
          <a:xfrm>
            <a:off x="620485" y="5337386"/>
            <a:ext cx="10956471" cy="400110"/>
          </a:xfrm>
          <a:prstGeom prst="rect">
            <a:avLst/>
          </a:prstGeom>
          <a:noFill/>
        </p:spPr>
        <p:txBody>
          <a:bodyPr wrap="square" rtlCol="0">
            <a:spAutoFit/>
          </a:bodyPr>
          <a:lstStyle/>
          <a:p>
            <a:r>
              <a:rPr lang="en-US" sz="2000" b="1" dirty="0">
                <a:solidFill>
                  <a:schemeClr val="accent2">
                    <a:lumMod val="75000"/>
                  </a:schemeClr>
                </a:solidFill>
                <a:hlinkClick r:id="rId3"/>
              </a:rPr>
              <a:t>NHS England » Stopping over medication of people with a learning disability, autism or both (STOMP)</a:t>
            </a:r>
            <a:r>
              <a:rPr lang="en-US" sz="2000" b="1" dirty="0">
                <a:solidFill>
                  <a:schemeClr val="accent2">
                    <a:lumMod val="75000"/>
                  </a:schemeClr>
                </a:solidFill>
              </a:rPr>
              <a:t> </a:t>
            </a:r>
            <a:endParaRPr lang="en-AU" sz="2000" b="1" dirty="0">
              <a:solidFill>
                <a:schemeClr val="accent2">
                  <a:lumMod val="75000"/>
                </a:schemeClr>
              </a:solidFill>
            </a:endParaRPr>
          </a:p>
        </p:txBody>
      </p:sp>
    </p:spTree>
    <p:extLst>
      <p:ext uri="{BB962C8B-B14F-4D97-AF65-F5344CB8AC3E}">
        <p14:creationId xmlns:p14="http://schemas.microsoft.com/office/powerpoint/2010/main" val="748176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adjustments</a:t>
            </a: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2" descr="Form hel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537" y="2650603"/>
            <a:ext cx="3593083" cy="35930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AU" dirty="0"/>
          </a:p>
          <a:p>
            <a:r>
              <a:rPr lang="en-AU" dirty="0"/>
              <a:t>Your ideas?</a:t>
            </a:r>
          </a:p>
        </p:txBody>
      </p:sp>
    </p:spTree>
    <p:custDataLst>
      <p:tags r:id="rId1"/>
    </p:custDataLst>
    <p:extLst>
      <p:ext uri="{BB962C8B-B14F-4D97-AF65-F5344CB8AC3E}">
        <p14:creationId xmlns:p14="http://schemas.microsoft.com/office/powerpoint/2010/main" val="3042860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adjustments</a:t>
            </a:r>
            <a:endParaRPr lang="en-AU" dirty="0"/>
          </a:p>
        </p:txBody>
      </p:sp>
      <p:sp>
        <p:nvSpPr>
          <p:cNvPr id="3" name="Content Placeholder 2"/>
          <p:cNvSpPr>
            <a:spLocks noGrp="1"/>
          </p:cNvSpPr>
          <p:nvPr>
            <p:ph idx="1"/>
          </p:nvPr>
        </p:nvSpPr>
        <p:spPr/>
        <p:txBody>
          <a:bodyPr/>
          <a:lstStyle/>
          <a:p>
            <a:endParaRPr lang="en-AU" dirty="0"/>
          </a:p>
          <a:p>
            <a:pPr marL="457200" lvl="1" indent="0">
              <a:buNone/>
            </a:pPr>
            <a:r>
              <a:rPr lang="en-US" i="1" dirty="0">
                <a:latin typeface="Arial" panose="020B0604020202020204" pitchFamily="34" charset="0"/>
                <a:cs typeface="Arial" panose="020B0604020202020204" pitchFamily="34" charset="0"/>
              </a:rPr>
              <a:t>Takes away barriers that would stop someone getting good health care </a:t>
            </a:r>
          </a:p>
          <a:p>
            <a:pPr marL="457200" lvl="1" indent="0">
              <a:buNone/>
            </a:pPr>
            <a:endParaRPr lang="en-US" i="1" dirty="0">
              <a:latin typeface="Arial" panose="020B0604020202020204" pitchFamily="34" charset="0"/>
              <a:cs typeface="Arial" panose="020B0604020202020204" pitchFamily="34" charset="0"/>
            </a:endParaRPr>
          </a:p>
          <a:p>
            <a:pPr marL="457200" lvl="1" indent="0">
              <a:buNone/>
            </a:pPr>
            <a:endParaRPr lang="en-US" i="1" dirty="0">
              <a:latin typeface="Arial" panose="020B0604020202020204" pitchFamily="34" charset="0"/>
              <a:cs typeface="Arial" panose="020B0604020202020204" pitchFamily="34" charset="0"/>
            </a:endParaRP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2" descr="Form hel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537" y="2650603"/>
            <a:ext cx="3593083" cy="35930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4996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Before I see you</a:t>
            </a:r>
            <a:endParaRPr lang="en-AU" dirty="0"/>
          </a:p>
        </p:txBody>
      </p:sp>
      <p:sp>
        <p:nvSpPr>
          <p:cNvPr id="3" name="Content Placeholder 2"/>
          <p:cNvSpPr>
            <a:spLocks noGrp="1"/>
          </p:cNvSpPr>
          <p:nvPr>
            <p:ph idx="1"/>
          </p:nvPr>
        </p:nvSpPr>
        <p:spPr/>
        <p:txBody>
          <a:bodyPr/>
          <a:lstStyle/>
          <a:p>
            <a:r>
              <a:rPr lang="en-AU" dirty="0"/>
              <a:t>Forms</a:t>
            </a:r>
          </a:p>
          <a:p>
            <a:endParaRPr lang="en-AU" dirty="0"/>
          </a:p>
          <a:p>
            <a:r>
              <a:rPr lang="en-AU" dirty="0"/>
              <a:t>Booking times - reminders</a:t>
            </a:r>
          </a:p>
          <a:p>
            <a:endParaRPr lang="en-AU" dirty="0"/>
          </a:p>
          <a:p>
            <a:r>
              <a:rPr lang="en-AU" dirty="0"/>
              <a:t>Ask me what I need</a:t>
            </a:r>
          </a:p>
          <a:p>
            <a:endParaRPr lang="en-AU" dirty="0"/>
          </a:p>
          <a:p>
            <a:endParaRPr lang="en-AU" dirty="0"/>
          </a:p>
          <a:p>
            <a:pPr marL="457200" lvl="1" indent="0">
              <a:buNone/>
            </a:pPr>
            <a:endParaRPr lang="en-US" i="1" dirty="0">
              <a:latin typeface="Arial" panose="020B0604020202020204" pitchFamily="34" charset="0"/>
              <a:cs typeface="Arial" panose="020B0604020202020204" pitchFamily="34" charset="0"/>
            </a:endParaRPr>
          </a:p>
          <a:p>
            <a:pPr marL="457200" lvl="1" indent="0">
              <a:buNone/>
            </a:pPr>
            <a:endParaRPr lang="en-US" i="1" dirty="0">
              <a:latin typeface="Arial" panose="020B0604020202020204" pitchFamily="34" charset="0"/>
              <a:cs typeface="Arial" panose="020B0604020202020204" pitchFamily="34" charset="0"/>
            </a:endParaRP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124" name="Picture 4" descr="GP Receptio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858"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8461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After I see you</a:t>
            </a:r>
          </a:p>
        </p:txBody>
      </p:sp>
      <p:sp>
        <p:nvSpPr>
          <p:cNvPr id="3" name="Content Placeholder 2"/>
          <p:cNvSpPr>
            <a:spLocks noGrp="1"/>
          </p:cNvSpPr>
          <p:nvPr>
            <p:ph idx="1"/>
          </p:nvPr>
        </p:nvSpPr>
        <p:spPr>
          <a:xfrm>
            <a:off x="1097280" y="1737360"/>
            <a:ext cx="10132490" cy="4023360"/>
          </a:xfrm>
        </p:spPr>
        <p:txBody>
          <a:bodyPr/>
          <a:lstStyle/>
          <a:p>
            <a:pPr marL="2963863" indent="-90488"/>
            <a:endParaRPr lang="en-AU" dirty="0"/>
          </a:p>
          <a:p>
            <a:pPr marL="90488" indent="-90488"/>
            <a:r>
              <a:rPr lang="en-AU" dirty="0"/>
              <a:t>What I need to do</a:t>
            </a:r>
          </a:p>
          <a:p>
            <a:endParaRPr lang="en-AU" dirty="0"/>
          </a:p>
          <a:p>
            <a:endParaRPr lang="en-AU" dirty="0"/>
          </a:p>
          <a:p>
            <a:endParaRPr lang="en-AU" dirty="0"/>
          </a:p>
          <a:p>
            <a:endParaRPr lang="en-AU" dirty="0"/>
          </a:p>
          <a:p>
            <a:endParaRPr lang="en-AU" dirty="0"/>
          </a:p>
          <a:p>
            <a:pPr marL="5648325" indent="-90488"/>
            <a:r>
              <a:rPr lang="en-AU" dirty="0"/>
              <a:t>Send Referrals</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7170" name="Picture 2" descr="Fax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747" y="3611301"/>
            <a:ext cx="2692933" cy="269293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P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78" y="1938442"/>
            <a:ext cx="3073396" cy="307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5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I see you</a:t>
            </a:r>
          </a:p>
        </p:txBody>
      </p:sp>
      <p:sp>
        <p:nvSpPr>
          <p:cNvPr id="3" name="Content Placeholder 2"/>
          <p:cNvSpPr>
            <a:spLocks noGrp="1"/>
          </p:cNvSpPr>
          <p:nvPr>
            <p:ph idx="1"/>
          </p:nvPr>
        </p:nvSpPr>
        <p:spPr/>
        <p:txBody>
          <a:bodyPr/>
          <a:lstStyle/>
          <a:p>
            <a:endParaRPr lang="en-AU" dirty="0"/>
          </a:p>
          <a:p>
            <a:r>
              <a:rPr lang="en-AU" dirty="0"/>
              <a:t>Quiet waiting space</a:t>
            </a:r>
          </a:p>
          <a:p>
            <a:endParaRPr lang="en-AU" dirty="0"/>
          </a:p>
          <a:p>
            <a:endParaRPr lang="en-AU" dirty="0" smtClean="0"/>
          </a:p>
          <a:p>
            <a:r>
              <a:rPr lang="en-AU" dirty="0" smtClean="0"/>
              <a:t>Health </a:t>
            </a:r>
            <a:r>
              <a:rPr lang="en-AU" dirty="0"/>
              <a:t>record</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8196" name="Picture 4" descr="https://www.thecentrehki.com.au/wp-content/uploads/2020/08/My-Health-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185" y="2739445"/>
            <a:ext cx="2584812" cy="31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 to </a:t>
            </a:r>
            <a:r>
              <a:rPr lang="en-US" sz="8900" b="1" dirty="0"/>
              <a:t>me</a:t>
            </a:r>
            <a:endParaRPr lang="en-AU" sz="4800" b="1" dirty="0"/>
          </a:p>
        </p:txBody>
      </p:sp>
      <p:sp>
        <p:nvSpPr>
          <p:cNvPr id="3" name="Content Placeholder 2"/>
          <p:cNvSpPr>
            <a:spLocks noGrp="1"/>
          </p:cNvSpPr>
          <p:nvPr>
            <p:ph idx="1"/>
          </p:nvPr>
        </p:nvSpPr>
        <p:spPr/>
        <p:txBody>
          <a:bodyPr>
            <a:normAutofit/>
          </a:bodyPr>
          <a:lstStyle/>
          <a:p>
            <a:pPr marL="0" indent="0">
              <a:buNone/>
            </a:pPr>
            <a:endParaRPr lang="en-AU" dirty="0"/>
          </a:p>
          <a:p>
            <a:r>
              <a:rPr lang="en-AU" dirty="0"/>
              <a:t>Break down info</a:t>
            </a:r>
          </a:p>
          <a:p>
            <a:endParaRPr lang="en-AU" dirty="0"/>
          </a:p>
          <a:p>
            <a:r>
              <a:rPr lang="en-AU" dirty="0"/>
              <a:t>Use easy words</a:t>
            </a:r>
          </a:p>
          <a:p>
            <a:endParaRPr lang="en-AU" dirty="0"/>
          </a:p>
          <a:p>
            <a:r>
              <a:rPr lang="en-AU" dirty="0"/>
              <a:t>Listen carefully</a:t>
            </a:r>
          </a:p>
          <a:p>
            <a:endParaRPr lang="en-AU" dirty="0"/>
          </a:p>
          <a:p>
            <a:r>
              <a:rPr lang="en-AU" dirty="0"/>
              <a:t>Check we understand each other</a:t>
            </a:r>
          </a:p>
          <a:p>
            <a:pPr marL="0" indent="0">
              <a:buNone/>
            </a:pPr>
            <a:endParaRPr lang="en-AU" dirty="0"/>
          </a:p>
          <a:p>
            <a:pPr marL="0" indent="0">
              <a:buNone/>
            </a:pP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9222" name="Picture 6" descr="GP Friend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618" y="559524"/>
            <a:ext cx="5994513" cy="599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119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213070" y="640212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Visual aids</a:t>
            </a: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4196443" y="1859678"/>
            <a:ext cx="5734635" cy="41075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Body charts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Show on your own body</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AU" sz="2400" dirty="0">
              <a:latin typeface="Arial" panose="020B0604020202020204" pitchFamily="34" charset="0"/>
              <a:cs typeface="Arial" panose="020B0604020202020204" pitchFamily="34" charset="0"/>
            </a:endParaRPr>
          </a:p>
          <a:p>
            <a:pPr lvl="0"/>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4" descr="Typical Body Chart&amp;#39;&amp;#39;, in Bernard Knight, Simpon&amp;#39;s Forensic Medicine... |  Download Scientific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40" y="1859678"/>
            <a:ext cx="3347356" cy="33473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extLst>
      <p:ext uri="{BB962C8B-B14F-4D97-AF65-F5344CB8AC3E}">
        <p14:creationId xmlns:p14="http://schemas.microsoft.com/office/powerpoint/2010/main" val="227882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213070" y="640212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Communication aids</a:t>
            </a: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427031" y="1859678"/>
            <a:ext cx="9504048" cy="41075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Easy read</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Social stories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AU" sz="2400" dirty="0">
              <a:latin typeface="Arial" panose="020B0604020202020204" pitchFamily="34" charset="0"/>
              <a:cs typeface="Arial" panose="020B0604020202020204" pitchFamily="34" charset="0"/>
            </a:endParaRPr>
          </a:p>
          <a:p>
            <a:pPr lvl="0"/>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8" name="Content Placeholder 4"/>
          <p:cNvPicPr>
            <a:picLocks noChangeAspect="1"/>
          </p:cNvPicPr>
          <p:nvPr/>
        </p:nvPicPr>
        <p:blipFill>
          <a:blip r:embed="rId3"/>
          <a:stretch>
            <a:fillRect/>
          </a:stretch>
        </p:blipFill>
        <p:spPr>
          <a:xfrm>
            <a:off x="5427506" y="672499"/>
            <a:ext cx="5207417" cy="56044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736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B661496-9BCE-7B41-9243-672120597F4D}"/>
              </a:ext>
            </a:extLst>
          </p:cNvPr>
          <p:cNvSpPr txBox="1">
            <a:spLocks/>
          </p:cNvSpPr>
          <p:nvPr/>
        </p:nvSpPr>
        <p:spPr>
          <a:xfrm>
            <a:off x="462720" y="5230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Acknowledgement of Country</a:t>
            </a:r>
          </a:p>
        </p:txBody>
      </p:sp>
      <p:pic>
        <p:nvPicPr>
          <p:cNvPr id="1030" name="Picture 6" descr="Acknowledgement of country | Breast Cancer Network Austr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291" y="2575939"/>
            <a:ext cx="6226225" cy="22130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96607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0" y="596725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smtClean="0">
                <a:latin typeface="Arial" panose="020B0604020202020204" pitchFamily="34" charset="0"/>
                <a:cs typeface="Arial" panose="020B0604020202020204" pitchFamily="34" charset="0"/>
              </a:rPr>
              <a:t>Eamon’s</a:t>
            </a:r>
            <a:r>
              <a:rPr lang="en-US" sz="4000" dirty="0" smtClean="0">
                <a:latin typeface="Arial" panose="020B0604020202020204" pitchFamily="34" charset="0"/>
                <a:cs typeface="Arial" panose="020B0604020202020204" pitchFamily="34" charset="0"/>
              </a:rPr>
              <a:t> story</a:t>
            </a:r>
            <a:endParaRPr lang="en-US" sz="4000"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5023945" y="2600652"/>
            <a:ext cx="6989380" cy="231071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r="8000"/>
          <a:stretch/>
        </p:blipFill>
        <p:spPr>
          <a:xfrm>
            <a:off x="4136104" y="1335280"/>
            <a:ext cx="7522496" cy="4569594"/>
          </a:xfrm>
          <a:prstGeom prst="rect">
            <a:avLst/>
          </a:prstGeom>
        </p:spPr>
      </p:pic>
    </p:spTree>
    <p:extLst>
      <p:ext uri="{BB962C8B-B14F-4D97-AF65-F5344CB8AC3E}">
        <p14:creationId xmlns:p14="http://schemas.microsoft.com/office/powerpoint/2010/main" val="205565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9112" indent="-342900">
              <a:buFont typeface="Arial" panose="020B0604020202020204" pitchFamily="34" charset="0"/>
              <a:buChar char="•"/>
            </a:pPr>
            <a:r>
              <a:rPr lang="en-AU" dirty="0">
                <a:solidFill>
                  <a:schemeClr val="tx1"/>
                </a:solidFill>
              </a:rPr>
              <a:t>Raise your hand</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Speak clearly and slowly</a:t>
            </a:r>
          </a:p>
        </p:txBody>
      </p:sp>
      <p:sp>
        <p:nvSpPr>
          <p:cNvPr id="6" name="Rectangle 5"/>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413730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Speak clearly and slowly</a:t>
            </a:r>
          </a:p>
        </p:txBody>
      </p:sp>
      <p:sp>
        <p:nvSpPr>
          <p:cNvPr id="6" name="Rectangle 5"/>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2619694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Key points</a:t>
            </a:r>
            <a:endParaRPr lang="en-AU" dirty="0"/>
          </a:p>
        </p:txBody>
      </p:sp>
      <p:sp>
        <p:nvSpPr>
          <p:cNvPr id="3" name="Content Placeholder 2"/>
          <p:cNvSpPr>
            <a:spLocks noGrp="1"/>
          </p:cNvSpPr>
          <p:nvPr>
            <p:ph idx="1"/>
          </p:nvPr>
        </p:nvSpPr>
        <p:spPr>
          <a:xfrm>
            <a:off x="838200" y="1875098"/>
            <a:ext cx="10515600" cy="4010461"/>
          </a:xfrm>
        </p:spPr>
        <p:txBody>
          <a:bodyPr>
            <a:normAutofit/>
          </a:bodyPr>
          <a:lstStyle/>
          <a:p>
            <a:pPr marL="514350" indent="-514350">
              <a:buFont typeface="+mj-lt"/>
              <a:buAutoNum type="arabicPeriod"/>
            </a:pPr>
            <a:r>
              <a:rPr lang="en-AU" dirty="0">
                <a:solidFill>
                  <a:schemeClr val="tx1"/>
                </a:solidFill>
              </a:rPr>
              <a:t>Talk to</a:t>
            </a:r>
            <a:r>
              <a:rPr lang="en-AU" b="1" dirty="0">
                <a:solidFill>
                  <a:schemeClr val="tx1"/>
                </a:solidFill>
              </a:rPr>
              <a:t> me</a:t>
            </a:r>
            <a:endParaRPr lang="en-AU" dirty="0">
              <a:solidFill>
                <a:schemeClr val="tx1"/>
              </a:solidFill>
            </a:endParaRPr>
          </a:p>
          <a:p>
            <a:pPr marL="514350" indent="-514350">
              <a:buFont typeface="+mj-lt"/>
              <a:buAutoNum type="arabicPeriod"/>
            </a:pPr>
            <a:r>
              <a:rPr lang="en-AU" dirty="0">
                <a:solidFill>
                  <a:schemeClr val="tx1"/>
                </a:solidFill>
              </a:rPr>
              <a:t>Ask me what I need</a:t>
            </a:r>
          </a:p>
          <a:p>
            <a:pPr marL="514350" indent="-514350">
              <a:buFont typeface="+mj-lt"/>
              <a:buAutoNum type="arabicPeriod"/>
            </a:pPr>
            <a:r>
              <a:rPr lang="en-AU" dirty="0">
                <a:solidFill>
                  <a:schemeClr val="tx1"/>
                </a:solidFill>
              </a:rPr>
              <a:t>Look at my personal health record</a:t>
            </a:r>
          </a:p>
          <a:p>
            <a:pPr marL="514350" indent="-514350">
              <a:buFont typeface="+mj-lt"/>
              <a:buAutoNum type="arabicPeriod"/>
            </a:pPr>
            <a:r>
              <a:rPr lang="en-AU" dirty="0">
                <a:solidFill>
                  <a:schemeClr val="tx1"/>
                </a:solidFill>
              </a:rPr>
              <a:t>Check dates, offer Webster pack</a:t>
            </a:r>
          </a:p>
          <a:p>
            <a:pPr marL="514350" indent="-514350">
              <a:buFont typeface="+mj-lt"/>
              <a:buAutoNum type="arabicPeriod"/>
            </a:pPr>
            <a:r>
              <a:rPr lang="en-AU" dirty="0">
                <a:solidFill>
                  <a:schemeClr val="tx1"/>
                </a:solidFill>
              </a:rPr>
              <a:t>Suggest home-based medicine reviews</a:t>
            </a:r>
          </a:p>
          <a:p>
            <a:pPr marL="514350" indent="-514350">
              <a:buFont typeface="+mj-lt"/>
              <a:buAutoNum type="arabicPeriod"/>
            </a:pPr>
            <a:r>
              <a:rPr lang="en-AU" dirty="0">
                <a:solidFill>
                  <a:schemeClr val="tx1"/>
                </a:solidFill>
              </a:rPr>
              <a:t>Talk to my doctor</a:t>
            </a:r>
          </a:p>
        </p:txBody>
      </p:sp>
      <p:sp>
        <p:nvSpPr>
          <p:cNvPr id="5" name="Rectangle 4"/>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2892186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AU" dirty="0"/>
          </a:p>
        </p:txBody>
      </p:sp>
      <p:sp>
        <p:nvSpPr>
          <p:cNvPr id="3" name="Content Placeholder 2"/>
          <p:cNvSpPr>
            <a:spLocks noGrp="1"/>
          </p:cNvSpPr>
          <p:nvPr>
            <p:ph idx="1"/>
          </p:nvPr>
        </p:nvSpPr>
        <p:spPr/>
        <p:txBody>
          <a:bodyPr/>
          <a:lstStyle/>
          <a:p>
            <a:r>
              <a:rPr lang="en-AU" dirty="0"/>
              <a:t>Evaluation survey</a:t>
            </a:r>
          </a:p>
          <a:p>
            <a:endParaRPr lang="en-AU" dirty="0"/>
          </a:p>
          <a:p>
            <a:r>
              <a:rPr lang="en-AU" dirty="0"/>
              <a:t>Links coming via email:</a:t>
            </a:r>
          </a:p>
          <a:p>
            <a:pPr lvl="1"/>
            <a:r>
              <a:rPr lang="en-AU" dirty="0"/>
              <a:t>POMPIDA links</a:t>
            </a:r>
          </a:p>
          <a:p>
            <a:pPr lvl="1"/>
            <a:r>
              <a:rPr lang="en-AU" dirty="0"/>
              <a:t>Post-workshop reading – </a:t>
            </a:r>
            <a:r>
              <a:rPr lang="en-AU" i="1" dirty="0"/>
              <a:t>What not to miss</a:t>
            </a:r>
          </a:p>
          <a:p>
            <a:pPr lvl="1"/>
            <a:r>
              <a:rPr lang="en-AU" dirty="0"/>
              <a:t>Links to Easy Read health fact sheets and other resources. </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01998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endParaRPr lang="en-AU" dirty="0"/>
          </a:p>
        </p:txBody>
      </p:sp>
      <p:sp>
        <p:nvSpPr>
          <p:cNvPr id="5" name="Content Placeholder 4"/>
          <p:cNvSpPr>
            <a:spLocks noGrp="1"/>
          </p:cNvSpPr>
          <p:nvPr>
            <p:ph sz="half" idx="1"/>
          </p:nvPr>
        </p:nvSpPr>
        <p:spPr>
          <a:xfrm>
            <a:off x="6107961" y="1903610"/>
            <a:ext cx="4937760" cy="4497193"/>
          </a:xfrm>
        </p:spPr>
        <p:txBody>
          <a:bodyPr>
            <a:normAutofit/>
          </a:bodyPr>
          <a:lstStyle/>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This is [person’s name]</a:t>
            </a:r>
          </a:p>
        </p:txBody>
      </p:sp>
      <p:sp>
        <p:nvSpPr>
          <p:cNvPr id="7" name="Rectangle 6"/>
          <p:cNvSpPr/>
          <p:nvPr/>
        </p:nvSpPr>
        <p:spPr>
          <a:xfrm>
            <a:off x="1765852" y="2230739"/>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9" name="Rectangle 8"/>
          <p:cNvSpPr/>
          <p:nvPr/>
        </p:nvSpPr>
        <p:spPr>
          <a:xfrm>
            <a:off x="7099852" y="2230739"/>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8" name="Content Placeholder 4"/>
          <p:cNvSpPr txBox="1">
            <a:spLocks/>
          </p:cNvSpPr>
          <p:nvPr/>
        </p:nvSpPr>
        <p:spPr>
          <a:xfrm>
            <a:off x="1249680" y="1905534"/>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3" name="Content Placeholder 2"/>
          <p:cNvSpPr>
            <a:spLocks noGrp="1"/>
          </p:cNvSpPr>
          <p:nvPr>
            <p:ph sz="half" idx="2"/>
          </p:nvPr>
        </p:nvSpPr>
        <p:spPr/>
        <p:txBody>
          <a:bodyPr/>
          <a:lstStyle/>
          <a:p>
            <a:endParaRPr lang="en-AU" dirty="0"/>
          </a:p>
        </p:txBody>
      </p:sp>
    </p:spTree>
    <p:custDataLst>
      <p:tags r:id="rId1"/>
    </p:custDataLst>
    <p:extLst>
      <p:ext uri="{BB962C8B-B14F-4D97-AF65-F5344CB8AC3E}">
        <p14:creationId xmlns:p14="http://schemas.microsoft.com/office/powerpoint/2010/main" val="3413253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endParaRPr lang="en-AU" dirty="0"/>
          </a:p>
        </p:txBody>
      </p:sp>
      <p:sp>
        <p:nvSpPr>
          <p:cNvPr id="7" name="Rectangle 6"/>
          <p:cNvSpPr/>
          <p:nvPr/>
        </p:nvSpPr>
        <p:spPr>
          <a:xfrm>
            <a:off x="1111866"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9" name="Rectangle 8"/>
          <p:cNvSpPr/>
          <p:nvPr/>
        </p:nvSpPr>
        <p:spPr>
          <a:xfrm>
            <a:off x="8100822"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8" name="Rectangle 7"/>
          <p:cNvSpPr/>
          <p:nvPr/>
        </p:nvSpPr>
        <p:spPr>
          <a:xfrm>
            <a:off x="4591646"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10" name="Content Placeholder 4"/>
          <p:cNvSpPr txBox="1">
            <a:spLocks/>
          </p:cNvSpPr>
          <p:nvPr/>
        </p:nvSpPr>
        <p:spPr>
          <a:xfrm>
            <a:off x="306134" y="1731917"/>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11" name="Content Placeholder 4"/>
          <p:cNvSpPr txBox="1">
            <a:spLocks/>
          </p:cNvSpPr>
          <p:nvPr/>
        </p:nvSpPr>
        <p:spPr>
          <a:xfrm>
            <a:off x="3749040" y="1727240"/>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12" name="Content Placeholder 4"/>
          <p:cNvSpPr txBox="1">
            <a:spLocks/>
          </p:cNvSpPr>
          <p:nvPr/>
        </p:nvSpPr>
        <p:spPr>
          <a:xfrm>
            <a:off x="7295090" y="1731917"/>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Tree>
    <p:custDataLst>
      <p:tags r:id="rId1"/>
    </p:custDataLst>
    <p:extLst>
      <p:ext uri="{BB962C8B-B14F-4D97-AF65-F5344CB8AC3E}">
        <p14:creationId xmlns:p14="http://schemas.microsoft.com/office/powerpoint/2010/main" val="835183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5641" y="64313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4000" b="1" dirty="0">
              <a:latin typeface="Arial" panose="020B0604020202020204" pitchFamily="34" charset="0"/>
              <a:cs typeface="Arial" panose="020B0604020202020204" pitchFamily="34" charset="0"/>
            </a:endParaRPr>
          </a:p>
        </p:txBody>
      </p:sp>
      <p:sp>
        <p:nvSpPr>
          <p:cNvPr id="3" name="Rectangle 2"/>
          <p:cNvSpPr/>
          <p:nvPr/>
        </p:nvSpPr>
        <p:spPr>
          <a:xfrm>
            <a:off x="494363" y="76917"/>
            <a:ext cx="3951723" cy="1236429"/>
          </a:xfrm>
          <a:prstGeom prst="rect">
            <a:avLst/>
          </a:prstGeom>
        </p:spPr>
        <p:txBody>
          <a:bodyPr wrap="none">
            <a:spAutoFit/>
          </a:bodyPr>
          <a:lstStyle/>
          <a:p>
            <a:pPr>
              <a:lnSpc>
                <a:spcPct val="200000"/>
              </a:lnSpc>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House keeping</a:t>
            </a:r>
          </a:p>
        </p:txBody>
      </p:sp>
      <p:sp>
        <p:nvSpPr>
          <p:cNvPr id="5" name="Rectangle 4"/>
          <p:cNvSpPr/>
          <p:nvPr/>
        </p:nvSpPr>
        <p:spPr>
          <a:xfrm>
            <a:off x="4142975" y="1972188"/>
            <a:ext cx="7870934" cy="2369880"/>
          </a:xfrm>
          <a:prstGeom prst="rect">
            <a:avLst/>
          </a:prstGeom>
        </p:spPr>
        <p:txBody>
          <a:bodyPr wrap="square">
            <a:spAutoFit/>
          </a:bodyPr>
          <a:lstStyle/>
          <a:p>
            <a:pPr marL="457200" indent="-457200">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Please </a:t>
            </a:r>
            <a:r>
              <a:rPr lang="en-US" sz="3200" dirty="0">
                <a:latin typeface="Arial" panose="020B0604020202020204" pitchFamily="34" charset="0"/>
                <a:ea typeface="Calibri" panose="020F0502020204030204" pitchFamily="34" charset="0"/>
                <a:cs typeface="Arial" panose="020B0604020202020204" pitchFamily="34" charset="0"/>
              </a:rPr>
              <a:t>do not use</a:t>
            </a:r>
            <a:r>
              <a:rPr lang="en-US" sz="3200" dirty="0">
                <a:effectLst/>
                <a:latin typeface="Arial" panose="020B0604020202020204" pitchFamily="34" charset="0"/>
                <a:ea typeface="Calibri" panose="020F0502020204030204" pitchFamily="34" charset="0"/>
                <a:cs typeface="Arial" panose="020B0604020202020204" pitchFamily="34" charset="0"/>
              </a:rPr>
              <a:t> jargon or acronyms</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80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Speak slowly</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Every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63" y="1710968"/>
            <a:ext cx="3377334" cy="337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34146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765641" y="64313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4000" b="1" dirty="0">
              <a:latin typeface="Arial" panose="020B0604020202020204" pitchFamily="34" charset="0"/>
              <a:cs typeface="Arial" panose="020B0604020202020204" pitchFamily="34" charset="0"/>
            </a:endParaRPr>
          </a:p>
        </p:txBody>
      </p:sp>
      <p:sp>
        <p:nvSpPr>
          <p:cNvPr id="3" name="Rectangle 2"/>
          <p:cNvSpPr/>
          <p:nvPr/>
        </p:nvSpPr>
        <p:spPr>
          <a:xfrm>
            <a:off x="494363" y="76917"/>
            <a:ext cx="3951723" cy="1236429"/>
          </a:xfrm>
          <a:prstGeom prst="rect">
            <a:avLst/>
          </a:prstGeom>
        </p:spPr>
        <p:txBody>
          <a:bodyPr wrap="none">
            <a:spAutoFit/>
          </a:bodyPr>
          <a:lstStyle/>
          <a:p>
            <a:pPr>
              <a:lnSpc>
                <a:spcPct val="200000"/>
              </a:lnSpc>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House keeping</a:t>
            </a:r>
          </a:p>
        </p:txBody>
      </p:sp>
      <p:sp>
        <p:nvSpPr>
          <p:cNvPr id="5" name="Rectangle 4"/>
          <p:cNvSpPr/>
          <p:nvPr/>
        </p:nvSpPr>
        <p:spPr>
          <a:xfrm>
            <a:off x="4142975" y="1972188"/>
            <a:ext cx="7870934" cy="2369880"/>
          </a:xfrm>
          <a:prstGeom prst="rect">
            <a:avLst/>
          </a:prstGeom>
        </p:spPr>
        <p:txBody>
          <a:bodyPr wrap="square">
            <a:spAutoFit/>
          </a:bodyPr>
          <a:lstStyle/>
          <a:p>
            <a:pPr marL="457200" indent="-457200">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Please </a:t>
            </a:r>
            <a:r>
              <a:rPr lang="en-US" sz="3200" dirty="0">
                <a:latin typeface="Arial" panose="020B0604020202020204" pitchFamily="34" charset="0"/>
                <a:ea typeface="Calibri" panose="020F0502020204030204" pitchFamily="34" charset="0"/>
                <a:cs typeface="Arial" panose="020B0604020202020204" pitchFamily="34" charset="0"/>
              </a:rPr>
              <a:t>do not use</a:t>
            </a:r>
            <a:r>
              <a:rPr lang="en-US" sz="3200" dirty="0">
                <a:effectLst/>
                <a:latin typeface="Arial" panose="020B0604020202020204" pitchFamily="34" charset="0"/>
                <a:ea typeface="Calibri" panose="020F0502020204030204" pitchFamily="34" charset="0"/>
                <a:cs typeface="Arial" panose="020B0604020202020204" pitchFamily="34" charset="0"/>
              </a:rPr>
              <a:t> jargon or acronyms</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80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Speak slowly</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Every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63" y="1710968"/>
            <a:ext cx="3377334" cy="337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8950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you hope to learn?</a:t>
            </a:r>
          </a:p>
        </p:txBody>
      </p:sp>
      <p:sp>
        <p:nvSpPr>
          <p:cNvPr id="3" name="Content Placeholder 2"/>
          <p:cNvSpPr>
            <a:spLocks noGrp="1"/>
          </p:cNvSpPr>
          <p:nvPr>
            <p:ph idx="1"/>
          </p:nvPr>
        </p:nvSpPr>
        <p:spPr/>
        <p:txBody>
          <a:bodyPr/>
          <a:lstStyle/>
          <a:p>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extLst>
      <p:ext uri="{BB962C8B-B14F-4D97-AF65-F5344CB8AC3E}">
        <p14:creationId xmlns:p14="http://schemas.microsoft.com/office/powerpoint/2010/main" val="225157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outline</a:t>
            </a:r>
            <a:endParaRPr lang="en-AU" dirty="0"/>
          </a:p>
        </p:txBody>
      </p:sp>
      <p:sp>
        <p:nvSpPr>
          <p:cNvPr id="3" name="Content Placeholder 2"/>
          <p:cNvSpPr>
            <a:spLocks noGrp="1"/>
          </p:cNvSpPr>
          <p:nvPr>
            <p:ph idx="1"/>
          </p:nvPr>
        </p:nvSpPr>
        <p:spPr>
          <a:xfrm>
            <a:off x="2582426" y="2002419"/>
            <a:ext cx="8771374" cy="4149397"/>
          </a:xfrm>
        </p:spPr>
        <p:txBody>
          <a:bodyPr>
            <a:normAutofit/>
          </a:bodyPr>
          <a:lstStyle/>
          <a:p>
            <a:pPr marL="0" indent="0">
              <a:buNone/>
            </a:pPr>
            <a:r>
              <a:rPr lang="en-AU" sz="2800" dirty="0"/>
              <a:t>Health care for people with intellectual disability</a:t>
            </a:r>
          </a:p>
          <a:p>
            <a:endParaRPr lang="en-AU" sz="2800" dirty="0"/>
          </a:p>
          <a:p>
            <a:pPr marL="0" indent="0">
              <a:buNone/>
            </a:pPr>
            <a:endParaRPr lang="en-AU" sz="2800" dirty="0"/>
          </a:p>
          <a:p>
            <a:pPr marL="0" indent="0">
              <a:buNone/>
            </a:pPr>
            <a:r>
              <a:rPr lang="en-AU" sz="2800" dirty="0"/>
              <a:t>Case examples</a:t>
            </a:r>
          </a:p>
          <a:p>
            <a:endParaRPr lang="en-AU" sz="2800" dirty="0"/>
          </a:p>
          <a:p>
            <a:endParaRPr lang="en-AU" sz="2800" dirty="0"/>
          </a:p>
          <a:p>
            <a:r>
              <a:rPr lang="en-AU" sz="2800" dirty="0"/>
              <a:t>What we can learn</a:t>
            </a:r>
          </a:p>
          <a:p>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
        <p:nvSpPr>
          <p:cNvPr id="5" name="Rectangle 4"/>
          <p:cNvSpPr/>
          <p:nvPr/>
        </p:nvSpPr>
        <p:spPr>
          <a:xfrm>
            <a:off x="1398396" y="1990843"/>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Photo of co-facilitator</a:t>
            </a:r>
          </a:p>
        </p:txBody>
      </p:sp>
      <p:sp>
        <p:nvSpPr>
          <p:cNvPr id="6" name="Rectangle 5"/>
          <p:cNvSpPr/>
          <p:nvPr/>
        </p:nvSpPr>
        <p:spPr>
          <a:xfrm>
            <a:off x="1398396" y="3586497"/>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Photo of physician or facilitator</a:t>
            </a:r>
          </a:p>
        </p:txBody>
      </p:sp>
      <p:sp>
        <p:nvSpPr>
          <p:cNvPr id="21" name="Rectangle 20"/>
          <p:cNvSpPr/>
          <p:nvPr/>
        </p:nvSpPr>
        <p:spPr>
          <a:xfrm>
            <a:off x="1398396" y="5182151"/>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Photo of co</a:t>
            </a:r>
            <a:r>
              <a:rPr lang="en-AU" sz="1400" dirty="0"/>
              <a:t>-</a:t>
            </a:r>
            <a:r>
              <a:rPr lang="en-AU" sz="1200" dirty="0"/>
              <a:t>facilitator</a:t>
            </a:r>
          </a:p>
        </p:txBody>
      </p:sp>
    </p:spTree>
    <p:custDataLst>
      <p:tags r:id="rId1"/>
    </p:custDataLst>
    <p:extLst>
      <p:ext uri="{BB962C8B-B14F-4D97-AF65-F5344CB8AC3E}">
        <p14:creationId xmlns:p14="http://schemas.microsoft.com/office/powerpoint/2010/main" val="4084327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rbIvX6Rm"/>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A3CEED"/>
      </a:accent1>
      <a:accent2>
        <a:srgbClr val="1C6294"/>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0c623bd-c7a5-4087-ae65-09bd40da8911">
      <UserInfo>
        <DisplayName>Karen Akehurst</DisplayName>
        <AccountId>69</AccountId>
        <AccountType/>
      </UserInfo>
      <UserInfo>
        <DisplayName>Pablo Garcia</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61EBE68C6DBB45A40B506E4745860C" ma:contentTypeVersion="13" ma:contentTypeDescription="Create a new document." ma:contentTypeScope="" ma:versionID="21edbc32e59be3335c63b592df0d7da9">
  <xsd:schema xmlns:xsd="http://www.w3.org/2001/XMLSchema" xmlns:xs="http://www.w3.org/2001/XMLSchema" xmlns:p="http://schemas.microsoft.com/office/2006/metadata/properties" xmlns:ns2="e763d6ad-9d94-4d72-8839-6b731ecd4f31" xmlns:ns3="e0c623bd-c7a5-4087-ae65-09bd40da8911" targetNamespace="http://schemas.microsoft.com/office/2006/metadata/properties" ma:root="true" ma:fieldsID="cc58415726f7a1a378fb983f8ca7c748" ns2:_="" ns3:_="">
    <xsd:import namespace="e763d6ad-9d94-4d72-8839-6b731ecd4f31"/>
    <xsd:import namespace="e0c623bd-c7a5-4087-ae65-09bd40da89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3d6ad-9d94-4d72-8839-6b731ecd4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c623bd-c7a5-4087-ae65-09bd40da89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F1C28-352C-41AF-8E33-8A6B8DE6585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763d6ad-9d94-4d72-8839-6b731ecd4f31"/>
    <ds:schemaRef ds:uri="e0c623bd-c7a5-4087-ae65-09bd40da8911"/>
    <ds:schemaRef ds:uri="http://www.w3.org/XML/1998/namespace"/>
  </ds:schemaRefs>
</ds:datastoreItem>
</file>

<file path=customXml/itemProps2.xml><?xml version="1.0" encoding="utf-8"?>
<ds:datastoreItem xmlns:ds="http://schemas.openxmlformats.org/officeDocument/2006/customXml" ds:itemID="{1968F1CC-0ECF-40BF-B175-4846AC036E2E}">
  <ds:schemaRefs>
    <ds:schemaRef ds:uri="http://schemas.microsoft.com/sharepoint/v3/contenttype/forms"/>
  </ds:schemaRefs>
</ds:datastoreItem>
</file>

<file path=customXml/itemProps3.xml><?xml version="1.0" encoding="utf-8"?>
<ds:datastoreItem xmlns:ds="http://schemas.openxmlformats.org/officeDocument/2006/customXml" ds:itemID="{47A55615-CCC5-49D3-A78D-8CF14B52C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3d6ad-9d94-4d72-8839-6b731ecd4f31"/>
    <ds:schemaRef ds:uri="e0c623bd-c7a5-4087-ae65-09bd40da8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28645</TotalTime>
  <Words>10215</Words>
  <Application>Microsoft Office PowerPoint</Application>
  <PresentationFormat>Widescreen</PresentationFormat>
  <Paragraphs>1666</Paragraphs>
  <Slides>34</Slides>
  <Notes>34</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Times New Roman</vt:lpstr>
      <vt:lpstr>Retrospect</vt:lpstr>
      <vt:lpstr>Primary Care Enhancement Program</vt:lpstr>
      <vt:lpstr>Primary Care Enhancement Program</vt:lpstr>
      <vt:lpstr>PowerPoint Presentation</vt:lpstr>
      <vt:lpstr>Who we are</vt:lpstr>
      <vt:lpstr>Who we are</vt:lpstr>
      <vt:lpstr>PowerPoint Presentation</vt:lpstr>
      <vt:lpstr>PowerPoint Presentation</vt:lpstr>
      <vt:lpstr>What do you hope to learn?</vt:lpstr>
      <vt:lpstr>Workshop outline</vt:lpstr>
      <vt:lpstr>Health care for people with intellectual disability</vt:lpstr>
      <vt:lpstr>Health care for people with intellectual disability</vt:lpstr>
      <vt:lpstr>Good health care</vt:lpstr>
      <vt:lpstr>Case Studies</vt:lpstr>
      <vt:lpstr>Joe</vt:lpstr>
      <vt:lpstr>Joe – your turn</vt:lpstr>
      <vt:lpstr>Joe – further considerations</vt:lpstr>
      <vt:lpstr>Joe – further considerations</vt:lpstr>
      <vt:lpstr>Resources - POMPIDA</vt:lpstr>
      <vt:lpstr>Daryan</vt:lpstr>
      <vt:lpstr>Daryan – your turn</vt:lpstr>
      <vt:lpstr>Polypharmacy and restrictive practices</vt:lpstr>
      <vt:lpstr>Reasonable adjustments</vt:lpstr>
      <vt:lpstr>Reasonable adjustments</vt:lpstr>
      <vt:lpstr>Before I see you</vt:lpstr>
      <vt:lpstr>After I see you</vt:lpstr>
      <vt:lpstr>When I see you</vt:lpstr>
      <vt:lpstr>Talk to me</vt:lpstr>
      <vt:lpstr>PowerPoint Presentation</vt:lpstr>
      <vt:lpstr>PowerPoint Presentation</vt:lpstr>
      <vt:lpstr>PowerPoint Presentation</vt:lpstr>
      <vt:lpstr>Panel discussion</vt:lpstr>
      <vt:lpstr>Questions?</vt:lpstr>
      <vt:lpstr>6 Key points</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Evans</dc:creator>
  <cp:lastModifiedBy>Liz Evans</cp:lastModifiedBy>
  <cp:revision>696</cp:revision>
  <dcterms:created xsi:type="dcterms:W3CDTF">2021-08-24T01:22:25Z</dcterms:created>
  <dcterms:modified xsi:type="dcterms:W3CDTF">2022-03-18T02:32:50Z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3CEFCE00-CFAE-40FA-B267-1C4091B085C4</vt:lpwstr>
  </property>
  <property fmtid="{D5CDD505-2E9C-101B-9397-08002B2CF9AE}" pid="3" name="ArticulatePath">
    <vt:lpwstr>https://nswcid-my.sharepoint.com/personal/liz_evans_cid_org_au/Documents/Presentation</vt:lpwstr>
  </property>
  <property fmtid="{D5CDD505-2E9C-101B-9397-08002B2CF9AE}" pid="4" name="ContentTypeId">
    <vt:lpwstr>0x0101006761EBE68C6DBB45A40B506E4745860C</vt:lpwstr>
  </property>
</Properties>
</file>