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9.xml" ContentType="application/vnd.openxmlformats-officedocument.presentationml.tags+xml"/>
  <Override PartName="/ppt/notesSlides/notesSlide28.xml" ContentType="application/vnd.openxmlformats-officedocument.presentationml.notesSlide+xml"/>
  <Override PartName="/ppt/tags/tag2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2.xml" ContentType="application/vnd.openxmlformats-officedocument.presentationml.tags+xml"/>
  <Override PartName="/ppt/notesSlides/notesSlide45.xml" ContentType="application/vnd.openxmlformats-officedocument.presentationml.notesSlide+xml"/>
  <Override PartName="/ppt/tags/tag23.xml" ContentType="application/vnd.openxmlformats-officedocument.presentationml.tags+xml"/>
  <Override PartName="/ppt/notesSlides/notesSlide46.xml" ContentType="application/vnd.openxmlformats-officedocument.presentationml.notesSlide+xml"/>
  <Override PartName="/ppt/tags/tag24.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25.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26.xml" ContentType="application/vnd.openxmlformats-officedocument.presentationml.tags+xml"/>
  <Override PartName="/ppt/notesSlides/notesSlide66.xml" ContentType="application/vnd.openxmlformats-officedocument.presentationml.notesSlide+xml"/>
  <Override PartName="/ppt/tags/tag27.xml" ContentType="application/vnd.openxmlformats-officedocument.presentationml.tags+xml"/>
  <Override PartName="/ppt/notesSlides/notesSlide6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8.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29.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30.xml" ContentType="application/vnd.openxmlformats-officedocument.presentationml.tags+xml"/>
  <Override PartName="/ppt/notesSlides/notesSlide80.xml" ContentType="application/vnd.openxmlformats-officedocument.presentationml.notesSlide+xml"/>
  <Override PartName="/ppt/tags/tag31.xml" ContentType="application/vnd.openxmlformats-officedocument.presentationml.tags+xml"/>
  <Override PartName="/ppt/notesSlides/notesSlide8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ags/tag32.xml" ContentType="application/vnd.openxmlformats-officedocument.presentationml.tags+xml"/>
  <Override PartName="/ppt/notesSlides/notesSlide106.xml" ContentType="application/vnd.openxmlformats-officedocument.presentationml.notesSlide+xml"/>
  <Override PartName="/ppt/tags/tag33.xml" ContentType="application/vnd.openxmlformats-officedocument.presentationml.tags+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tags/tag34.xml" ContentType="application/vnd.openxmlformats-officedocument.presentationml.tags+xml"/>
  <Override PartName="/ppt/notesSlides/notesSlide120.xml" ContentType="application/vnd.openxmlformats-officedocument.presentationml.notesSlide+xml"/>
  <Override PartName="/ppt/tags/tag35.xml" ContentType="application/vnd.openxmlformats-officedocument.presentationml.tags+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1" r:id="rId4"/>
  </p:sldMasterIdLst>
  <p:notesMasterIdLst>
    <p:notesMasterId r:id="rId126"/>
  </p:notesMasterIdLst>
  <p:sldIdLst>
    <p:sldId id="256" r:id="rId5"/>
    <p:sldId id="435" r:id="rId6"/>
    <p:sldId id="436" r:id="rId7"/>
    <p:sldId id="437" r:id="rId8"/>
    <p:sldId id="438" r:id="rId9"/>
    <p:sldId id="439" r:id="rId10"/>
    <p:sldId id="440" r:id="rId11"/>
    <p:sldId id="441" r:id="rId12"/>
    <p:sldId id="442" r:id="rId13"/>
    <p:sldId id="443" r:id="rId14"/>
    <p:sldId id="444" r:id="rId15"/>
    <p:sldId id="445" r:id="rId16"/>
    <p:sldId id="294" r:id="rId17"/>
    <p:sldId id="446" r:id="rId18"/>
    <p:sldId id="447" r:id="rId19"/>
    <p:sldId id="448" r:id="rId20"/>
    <p:sldId id="449" r:id="rId21"/>
    <p:sldId id="450" r:id="rId22"/>
    <p:sldId id="451" r:id="rId23"/>
    <p:sldId id="452" r:id="rId24"/>
    <p:sldId id="453" r:id="rId25"/>
    <p:sldId id="303" r:id="rId26"/>
    <p:sldId id="429" r:id="rId27"/>
    <p:sldId id="357" r:id="rId28"/>
    <p:sldId id="454" r:id="rId29"/>
    <p:sldId id="455" r:id="rId30"/>
    <p:sldId id="456" r:id="rId31"/>
    <p:sldId id="457" r:id="rId32"/>
    <p:sldId id="458" r:id="rId33"/>
    <p:sldId id="476" r:id="rId34"/>
    <p:sldId id="477" r:id="rId35"/>
    <p:sldId id="478" r:id="rId36"/>
    <p:sldId id="479" r:id="rId37"/>
    <p:sldId id="493" r:id="rId38"/>
    <p:sldId id="481" r:id="rId39"/>
    <p:sldId id="482" r:id="rId40"/>
    <p:sldId id="483" r:id="rId41"/>
    <p:sldId id="484" r:id="rId42"/>
    <p:sldId id="485" r:id="rId43"/>
    <p:sldId id="486" r:id="rId44"/>
    <p:sldId id="434" r:id="rId45"/>
    <p:sldId id="487" r:id="rId46"/>
    <p:sldId id="292" r:id="rId47"/>
    <p:sldId id="293" r:id="rId48"/>
    <p:sldId id="346" r:id="rId49"/>
    <p:sldId id="265" r:id="rId50"/>
    <p:sldId id="267" r:id="rId51"/>
    <p:sldId id="417" r:id="rId52"/>
    <p:sldId id="426" r:id="rId53"/>
    <p:sldId id="488" r:id="rId54"/>
    <p:sldId id="336" r:id="rId55"/>
    <p:sldId id="337" r:id="rId56"/>
    <p:sldId id="338" r:id="rId57"/>
    <p:sldId id="287" r:id="rId58"/>
    <p:sldId id="489" r:id="rId59"/>
    <p:sldId id="290" r:id="rId60"/>
    <p:sldId id="496" r:id="rId61"/>
    <p:sldId id="431" r:id="rId62"/>
    <p:sldId id="275" r:id="rId63"/>
    <p:sldId id="430" r:id="rId64"/>
    <p:sldId id="398" r:id="rId65"/>
    <p:sldId id="490" r:id="rId66"/>
    <p:sldId id="409" r:id="rId67"/>
    <p:sldId id="410" r:id="rId68"/>
    <p:sldId id="411" r:id="rId69"/>
    <p:sldId id="428" r:id="rId70"/>
    <p:sldId id="408" r:id="rId71"/>
    <p:sldId id="419" r:id="rId72"/>
    <p:sldId id="420" r:id="rId73"/>
    <p:sldId id="427" r:id="rId74"/>
    <p:sldId id="491" r:id="rId75"/>
    <p:sldId id="459" r:id="rId76"/>
    <p:sldId id="495" r:id="rId77"/>
    <p:sldId id="462" r:id="rId78"/>
    <p:sldId id="461" r:id="rId79"/>
    <p:sldId id="423" r:id="rId80"/>
    <p:sldId id="334" r:id="rId81"/>
    <p:sldId id="319" r:id="rId82"/>
    <p:sldId id="320" r:id="rId83"/>
    <p:sldId id="321" r:id="rId84"/>
    <p:sldId id="360" r:id="rId85"/>
    <p:sldId id="332" r:id="rId86"/>
    <p:sldId id="324" r:id="rId87"/>
    <p:sldId id="335" r:id="rId88"/>
    <p:sldId id="339" r:id="rId89"/>
    <p:sldId id="327" r:id="rId90"/>
    <p:sldId id="333" r:id="rId91"/>
    <p:sldId id="329" r:id="rId92"/>
    <p:sldId id="494" r:id="rId93"/>
    <p:sldId id="396" r:id="rId94"/>
    <p:sldId id="421" r:id="rId95"/>
    <p:sldId id="362" r:id="rId96"/>
    <p:sldId id="363" r:id="rId97"/>
    <p:sldId id="368" r:id="rId98"/>
    <p:sldId id="371" r:id="rId99"/>
    <p:sldId id="369" r:id="rId100"/>
    <p:sldId id="370" r:id="rId101"/>
    <p:sldId id="372" r:id="rId102"/>
    <p:sldId id="373" r:id="rId103"/>
    <p:sldId id="425" r:id="rId104"/>
    <p:sldId id="492" r:id="rId105"/>
    <p:sldId id="471" r:id="rId106"/>
    <p:sldId id="469" r:id="rId107"/>
    <p:sldId id="470" r:id="rId108"/>
    <p:sldId id="467" r:id="rId109"/>
    <p:sldId id="465" r:id="rId110"/>
    <p:sldId id="466" r:id="rId111"/>
    <p:sldId id="422" r:id="rId112"/>
    <p:sldId id="374" r:id="rId113"/>
    <p:sldId id="375" r:id="rId114"/>
    <p:sldId id="376" r:id="rId115"/>
    <p:sldId id="377" r:id="rId116"/>
    <p:sldId id="395" r:id="rId117"/>
    <p:sldId id="424" r:id="rId118"/>
    <p:sldId id="379" r:id="rId119"/>
    <p:sldId id="380" r:id="rId120"/>
    <p:sldId id="381" r:id="rId121"/>
    <p:sldId id="432" r:id="rId122"/>
    <p:sldId id="475" r:id="rId123"/>
    <p:sldId id="473" r:id="rId124"/>
    <p:sldId id="474" r:id="rId125"/>
  </p:sldIdLst>
  <p:sldSz cx="12192000" cy="6858000"/>
  <p:notesSz cx="6858000" cy="9144000"/>
  <p:custDataLst>
    <p:tags r:id="rId1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NOX, Nick" initials="LN" lastIdx="6" clrIdx="0">
    <p:extLst>
      <p:ext uri="{19B8F6BF-5375-455C-9EA6-DF929625EA0E}">
        <p15:presenceInfo xmlns:p15="http://schemas.microsoft.com/office/powerpoint/2012/main" userId="S-1-5-21-6776287-205683911-1939875897-487062" providerId="AD"/>
      </p:ext>
    </p:extLst>
  </p:cmAuthor>
  <p:cmAuthor id="2" name="Liz Evans" initials="LE" lastIdx="52" clrIdx="1">
    <p:extLst>
      <p:ext uri="{19B8F6BF-5375-455C-9EA6-DF929625EA0E}">
        <p15:presenceInfo xmlns:p15="http://schemas.microsoft.com/office/powerpoint/2012/main" userId="Liz Evans" providerId="None"/>
      </p:ext>
    </p:extLst>
  </p:cmAuthor>
  <p:cmAuthor id="3" name="Karen Akehurst" initials="KA" lastIdx="6" clrIdx="2">
    <p:extLst>
      <p:ext uri="{19B8F6BF-5375-455C-9EA6-DF929625EA0E}">
        <p15:presenceInfo xmlns:p15="http://schemas.microsoft.com/office/powerpoint/2012/main" userId="S::karen@cid.org.au::38be9f75-b97a-4521-bc3e-7e76084e91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62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67" autoAdjust="0"/>
    <p:restoredTop sz="34779" autoAdjust="0"/>
  </p:normalViewPr>
  <p:slideViewPr>
    <p:cSldViewPr snapToGrid="0">
      <p:cViewPr varScale="1">
        <p:scale>
          <a:sx n="27" d="100"/>
          <a:sy n="27" d="100"/>
        </p:scale>
        <p:origin x="1752" y="29"/>
      </p:cViewPr>
      <p:guideLst/>
    </p:cSldViewPr>
  </p:slideViewPr>
  <p:notesTextViewPr>
    <p:cViewPr>
      <p:scale>
        <a:sx n="1" d="1"/>
        <a:sy n="1" d="1"/>
      </p:scale>
      <p:origin x="0" y="-205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commentAuthors" Target="commen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tags" Target="tags/tag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12-15T19:39:25.234" idx="52">
    <p:pos x="10" y="10"/>
    <p:text>Tailor this for the non-master sets!</p:text>
    <p:extLst>
      <p:ext uri="{C676402C-5697-4E1C-873F-D02D1690AC5C}">
        <p15:threadingInfo xmlns:p15="http://schemas.microsoft.com/office/powerpoint/2012/main" timeZoneBias="-6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5D5103-06F1-4B99-8C69-4F7C131ADB20}"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B3C0283F-3291-48BE-856E-39BAD7300153}">
      <dgm:prSet phldrT="[Text]"/>
      <dgm:spPr/>
      <dgm:t>
        <a:bodyPr/>
        <a:lstStyle/>
        <a:p>
          <a:r>
            <a:rPr lang="en-AU" dirty="0"/>
            <a:t>Physical health</a:t>
          </a:r>
          <a:endParaRPr lang="en-US" dirty="0"/>
        </a:p>
      </dgm:t>
    </dgm:pt>
    <dgm:pt modelId="{252100A1-C014-454E-A340-0A53C6E5E0AE}" type="parTrans" cxnId="{DF8EE81A-0011-4544-B907-28707434B32F}">
      <dgm:prSet/>
      <dgm:spPr/>
      <dgm:t>
        <a:bodyPr/>
        <a:lstStyle/>
        <a:p>
          <a:endParaRPr lang="en-US"/>
        </a:p>
      </dgm:t>
    </dgm:pt>
    <dgm:pt modelId="{6081A4F9-256F-4D0D-AB49-6CD5BA8271F2}" type="sibTrans" cxnId="{DF8EE81A-0011-4544-B907-28707434B32F}">
      <dgm:prSet/>
      <dgm:spPr/>
      <dgm:t>
        <a:bodyPr/>
        <a:lstStyle/>
        <a:p>
          <a:endParaRPr lang="en-US"/>
        </a:p>
      </dgm:t>
    </dgm:pt>
    <dgm:pt modelId="{21703672-2F47-4624-BCEE-10B573ACDAC0}">
      <dgm:prSet/>
      <dgm:spPr/>
      <dgm:t>
        <a:bodyPr/>
        <a:lstStyle/>
        <a:p>
          <a:r>
            <a:rPr lang="en-AU" dirty="0"/>
            <a:t>Mental health</a:t>
          </a:r>
        </a:p>
      </dgm:t>
    </dgm:pt>
    <dgm:pt modelId="{24783FD4-A304-45CF-B43B-06D16CBC1DE7}" type="parTrans" cxnId="{D0041138-CD1E-4F1B-BE7F-4609DE57B292}">
      <dgm:prSet/>
      <dgm:spPr/>
      <dgm:t>
        <a:bodyPr/>
        <a:lstStyle/>
        <a:p>
          <a:endParaRPr lang="en-US"/>
        </a:p>
      </dgm:t>
    </dgm:pt>
    <dgm:pt modelId="{3D93EC9B-9F7B-400C-B7AE-1309F32875E6}" type="sibTrans" cxnId="{D0041138-CD1E-4F1B-BE7F-4609DE57B292}">
      <dgm:prSet/>
      <dgm:spPr/>
      <dgm:t>
        <a:bodyPr/>
        <a:lstStyle/>
        <a:p>
          <a:endParaRPr lang="en-US"/>
        </a:p>
      </dgm:t>
    </dgm:pt>
    <dgm:pt modelId="{7477339A-A495-40AE-B2D7-735D0BD2B952}">
      <dgm:prSet/>
      <dgm:spPr/>
      <dgm:t>
        <a:bodyPr/>
        <a:lstStyle/>
        <a:p>
          <a:r>
            <a:rPr lang="en-AU" dirty="0"/>
            <a:t>Social / trauma / environment</a:t>
          </a:r>
        </a:p>
      </dgm:t>
    </dgm:pt>
    <dgm:pt modelId="{B77D42E9-7578-4B9C-8CCC-C1648FEDB14E}" type="parTrans" cxnId="{16ED99A0-6864-4D75-9DB8-9302B8CC74A8}">
      <dgm:prSet/>
      <dgm:spPr/>
      <dgm:t>
        <a:bodyPr/>
        <a:lstStyle/>
        <a:p>
          <a:endParaRPr lang="en-US"/>
        </a:p>
      </dgm:t>
    </dgm:pt>
    <dgm:pt modelId="{890BF574-0911-411C-9DB6-CD4DA7961ED8}" type="sibTrans" cxnId="{16ED99A0-6864-4D75-9DB8-9302B8CC74A8}">
      <dgm:prSet/>
      <dgm:spPr/>
      <dgm:t>
        <a:bodyPr/>
        <a:lstStyle/>
        <a:p>
          <a:endParaRPr lang="en-US"/>
        </a:p>
      </dgm:t>
    </dgm:pt>
    <dgm:pt modelId="{156134C2-C03C-447B-B43B-B04BB798B863}">
      <dgm:prSet/>
      <dgm:spPr/>
      <dgm:t>
        <a:bodyPr/>
        <a:lstStyle/>
        <a:p>
          <a:r>
            <a:rPr lang="en-AU" dirty="0"/>
            <a:t>Behaviour</a:t>
          </a:r>
        </a:p>
      </dgm:t>
    </dgm:pt>
    <dgm:pt modelId="{66C8DF8E-0573-4734-9A5C-E967B14E8F2E}" type="parTrans" cxnId="{951E6BBD-1ACC-4CF7-AA25-196E391F16D6}">
      <dgm:prSet/>
      <dgm:spPr/>
      <dgm:t>
        <a:bodyPr/>
        <a:lstStyle/>
        <a:p>
          <a:endParaRPr lang="en-US"/>
        </a:p>
      </dgm:t>
    </dgm:pt>
    <dgm:pt modelId="{065A964D-72F0-49CF-A640-42F8C89061E1}" type="sibTrans" cxnId="{951E6BBD-1ACC-4CF7-AA25-196E391F16D6}">
      <dgm:prSet/>
      <dgm:spPr/>
      <dgm:t>
        <a:bodyPr/>
        <a:lstStyle/>
        <a:p>
          <a:endParaRPr lang="en-US"/>
        </a:p>
      </dgm:t>
    </dgm:pt>
    <dgm:pt modelId="{30FED20F-FB25-4506-87D8-7B7FBADB7851}" type="pres">
      <dgm:prSet presAssocID="{655D5103-06F1-4B99-8C69-4F7C131ADB20}" presName="Name0" presStyleCnt="0">
        <dgm:presLayoutVars>
          <dgm:dir/>
          <dgm:resizeHandles val="exact"/>
        </dgm:presLayoutVars>
      </dgm:prSet>
      <dgm:spPr/>
    </dgm:pt>
    <dgm:pt modelId="{CD590716-49A5-498A-8000-C1EBFCB1DC1A}" type="pres">
      <dgm:prSet presAssocID="{B3C0283F-3291-48BE-856E-39BAD7300153}" presName="composite" presStyleCnt="0"/>
      <dgm:spPr/>
    </dgm:pt>
    <dgm:pt modelId="{08507137-BAB1-46C3-A31F-87F76B0CF152}" type="pres">
      <dgm:prSet presAssocID="{B3C0283F-3291-48BE-856E-39BAD7300153}" presName="bgChev" presStyleLbl="node1" presStyleIdx="0" presStyleCnt="4"/>
      <dgm:spPr/>
    </dgm:pt>
    <dgm:pt modelId="{83DA2590-E683-4B3B-A3DD-5ED4054C5D9D}" type="pres">
      <dgm:prSet presAssocID="{B3C0283F-3291-48BE-856E-39BAD7300153}" presName="txNode" presStyleLbl="fgAcc1" presStyleIdx="0" presStyleCnt="4">
        <dgm:presLayoutVars>
          <dgm:bulletEnabled val="1"/>
        </dgm:presLayoutVars>
      </dgm:prSet>
      <dgm:spPr/>
      <dgm:t>
        <a:bodyPr/>
        <a:lstStyle/>
        <a:p>
          <a:endParaRPr lang="en-US"/>
        </a:p>
      </dgm:t>
    </dgm:pt>
    <dgm:pt modelId="{9862B903-0FB1-4E08-9303-80D151F0B196}" type="pres">
      <dgm:prSet presAssocID="{6081A4F9-256F-4D0D-AB49-6CD5BA8271F2}" presName="compositeSpace" presStyleCnt="0"/>
      <dgm:spPr/>
    </dgm:pt>
    <dgm:pt modelId="{3DEF851C-DB78-4D89-B9E9-5175C8F66DCF}" type="pres">
      <dgm:prSet presAssocID="{21703672-2F47-4624-BCEE-10B573ACDAC0}" presName="composite" presStyleCnt="0"/>
      <dgm:spPr/>
    </dgm:pt>
    <dgm:pt modelId="{2F97D08A-7D95-4C04-A16B-1D7CABE1C455}" type="pres">
      <dgm:prSet presAssocID="{21703672-2F47-4624-BCEE-10B573ACDAC0}" presName="bgChev" presStyleLbl="node1" presStyleIdx="1" presStyleCnt="4"/>
      <dgm:spPr/>
    </dgm:pt>
    <dgm:pt modelId="{B7AE1992-261E-441A-BCEE-4FF2C3A6F9C6}" type="pres">
      <dgm:prSet presAssocID="{21703672-2F47-4624-BCEE-10B573ACDAC0}" presName="txNode" presStyleLbl="fgAcc1" presStyleIdx="1" presStyleCnt="4">
        <dgm:presLayoutVars>
          <dgm:bulletEnabled val="1"/>
        </dgm:presLayoutVars>
      </dgm:prSet>
      <dgm:spPr/>
      <dgm:t>
        <a:bodyPr/>
        <a:lstStyle/>
        <a:p>
          <a:endParaRPr lang="en-US"/>
        </a:p>
      </dgm:t>
    </dgm:pt>
    <dgm:pt modelId="{023C9F10-20BE-43E5-B27B-E563ED8C0378}" type="pres">
      <dgm:prSet presAssocID="{3D93EC9B-9F7B-400C-B7AE-1309F32875E6}" presName="compositeSpace" presStyleCnt="0"/>
      <dgm:spPr/>
    </dgm:pt>
    <dgm:pt modelId="{5E8D8C86-7D91-4425-8343-9D51CB52F4C7}" type="pres">
      <dgm:prSet presAssocID="{7477339A-A495-40AE-B2D7-735D0BD2B952}" presName="composite" presStyleCnt="0"/>
      <dgm:spPr/>
    </dgm:pt>
    <dgm:pt modelId="{6FD8FB0C-8589-42AF-B6EF-0B977819DA90}" type="pres">
      <dgm:prSet presAssocID="{7477339A-A495-40AE-B2D7-735D0BD2B952}" presName="bgChev" presStyleLbl="node1" presStyleIdx="2" presStyleCnt="4"/>
      <dgm:spPr/>
    </dgm:pt>
    <dgm:pt modelId="{BCAEA6BB-1642-436F-A838-06ED76A9050C}" type="pres">
      <dgm:prSet presAssocID="{7477339A-A495-40AE-B2D7-735D0BD2B952}" presName="txNode" presStyleLbl="fgAcc1" presStyleIdx="2" presStyleCnt="4">
        <dgm:presLayoutVars>
          <dgm:bulletEnabled val="1"/>
        </dgm:presLayoutVars>
      </dgm:prSet>
      <dgm:spPr/>
      <dgm:t>
        <a:bodyPr/>
        <a:lstStyle/>
        <a:p>
          <a:endParaRPr lang="en-US"/>
        </a:p>
      </dgm:t>
    </dgm:pt>
    <dgm:pt modelId="{7F382D9B-3B4F-402B-B266-E59D48E354E9}" type="pres">
      <dgm:prSet presAssocID="{890BF574-0911-411C-9DB6-CD4DA7961ED8}" presName="compositeSpace" presStyleCnt="0"/>
      <dgm:spPr/>
    </dgm:pt>
    <dgm:pt modelId="{8EC61D1D-7BA7-453C-A7AF-FFC88B36FC64}" type="pres">
      <dgm:prSet presAssocID="{156134C2-C03C-447B-B43B-B04BB798B863}" presName="composite" presStyleCnt="0"/>
      <dgm:spPr/>
    </dgm:pt>
    <dgm:pt modelId="{BEF4E0FD-2AFC-4360-8FB2-2ABF88E5FAB2}" type="pres">
      <dgm:prSet presAssocID="{156134C2-C03C-447B-B43B-B04BB798B863}" presName="bgChev" presStyleLbl="node1" presStyleIdx="3" presStyleCnt="4"/>
      <dgm:spPr/>
    </dgm:pt>
    <dgm:pt modelId="{322891F7-E35A-4DB8-8A4F-5DA34FA4D1E7}" type="pres">
      <dgm:prSet presAssocID="{156134C2-C03C-447B-B43B-B04BB798B863}" presName="txNode" presStyleLbl="fgAcc1" presStyleIdx="3" presStyleCnt="4">
        <dgm:presLayoutVars>
          <dgm:bulletEnabled val="1"/>
        </dgm:presLayoutVars>
      </dgm:prSet>
      <dgm:spPr/>
      <dgm:t>
        <a:bodyPr/>
        <a:lstStyle/>
        <a:p>
          <a:endParaRPr lang="en-US"/>
        </a:p>
      </dgm:t>
    </dgm:pt>
  </dgm:ptLst>
  <dgm:cxnLst>
    <dgm:cxn modelId="{E49D0252-01D1-4955-AD4A-0F6B5F062073}" type="presOf" srcId="{655D5103-06F1-4B99-8C69-4F7C131ADB20}" destId="{30FED20F-FB25-4506-87D8-7B7FBADB7851}" srcOrd="0" destOrd="0" presId="urn:microsoft.com/office/officeart/2005/8/layout/chevronAccent+Icon"/>
    <dgm:cxn modelId="{117C7D60-E3EB-4B28-9FF9-23CE6DDAF24D}" type="presOf" srcId="{21703672-2F47-4624-BCEE-10B573ACDAC0}" destId="{B7AE1992-261E-441A-BCEE-4FF2C3A6F9C6}" srcOrd="0" destOrd="0" presId="urn:microsoft.com/office/officeart/2005/8/layout/chevronAccent+Icon"/>
    <dgm:cxn modelId="{D0041138-CD1E-4F1B-BE7F-4609DE57B292}" srcId="{655D5103-06F1-4B99-8C69-4F7C131ADB20}" destId="{21703672-2F47-4624-BCEE-10B573ACDAC0}" srcOrd="1" destOrd="0" parTransId="{24783FD4-A304-45CF-B43B-06D16CBC1DE7}" sibTransId="{3D93EC9B-9F7B-400C-B7AE-1309F32875E6}"/>
    <dgm:cxn modelId="{0AB8AFF2-C5BF-4E1D-9107-C070D0D2603E}" type="presOf" srcId="{156134C2-C03C-447B-B43B-B04BB798B863}" destId="{322891F7-E35A-4DB8-8A4F-5DA34FA4D1E7}" srcOrd="0" destOrd="0" presId="urn:microsoft.com/office/officeart/2005/8/layout/chevronAccent+Icon"/>
    <dgm:cxn modelId="{16ED99A0-6864-4D75-9DB8-9302B8CC74A8}" srcId="{655D5103-06F1-4B99-8C69-4F7C131ADB20}" destId="{7477339A-A495-40AE-B2D7-735D0BD2B952}" srcOrd="2" destOrd="0" parTransId="{B77D42E9-7578-4B9C-8CCC-C1648FEDB14E}" sibTransId="{890BF574-0911-411C-9DB6-CD4DA7961ED8}"/>
    <dgm:cxn modelId="{1188507A-CD72-4EF8-9C8E-C4BEB24689F6}" type="presOf" srcId="{B3C0283F-3291-48BE-856E-39BAD7300153}" destId="{83DA2590-E683-4B3B-A3DD-5ED4054C5D9D}" srcOrd="0" destOrd="0" presId="urn:microsoft.com/office/officeart/2005/8/layout/chevronAccent+Icon"/>
    <dgm:cxn modelId="{951E6BBD-1ACC-4CF7-AA25-196E391F16D6}" srcId="{655D5103-06F1-4B99-8C69-4F7C131ADB20}" destId="{156134C2-C03C-447B-B43B-B04BB798B863}" srcOrd="3" destOrd="0" parTransId="{66C8DF8E-0573-4734-9A5C-E967B14E8F2E}" sibTransId="{065A964D-72F0-49CF-A640-42F8C89061E1}"/>
    <dgm:cxn modelId="{DF8EE81A-0011-4544-B907-28707434B32F}" srcId="{655D5103-06F1-4B99-8C69-4F7C131ADB20}" destId="{B3C0283F-3291-48BE-856E-39BAD7300153}" srcOrd="0" destOrd="0" parTransId="{252100A1-C014-454E-A340-0A53C6E5E0AE}" sibTransId="{6081A4F9-256F-4D0D-AB49-6CD5BA8271F2}"/>
    <dgm:cxn modelId="{5353DEB6-5BC8-466C-AF29-2505DAC7BEE5}" type="presOf" srcId="{7477339A-A495-40AE-B2D7-735D0BD2B952}" destId="{BCAEA6BB-1642-436F-A838-06ED76A9050C}" srcOrd="0" destOrd="0" presId="urn:microsoft.com/office/officeart/2005/8/layout/chevronAccent+Icon"/>
    <dgm:cxn modelId="{854B85DE-76F1-4315-8DF8-79A33136C28A}" type="presParOf" srcId="{30FED20F-FB25-4506-87D8-7B7FBADB7851}" destId="{CD590716-49A5-498A-8000-C1EBFCB1DC1A}" srcOrd="0" destOrd="0" presId="urn:microsoft.com/office/officeart/2005/8/layout/chevronAccent+Icon"/>
    <dgm:cxn modelId="{E8B078CB-0DE7-4B57-B1CC-6995BD8B5008}" type="presParOf" srcId="{CD590716-49A5-498A-8000-C1EBFCB1DC1A}" destId="{08507137-BAB1-46C3-A31F-87F76B0CF152}" srcOrd="0" destOrd="0" presId="urn:microsoft.com/office/officeart/2005/8/layout/chevronAccent+Icon"/>
    <dgm:cxn modelId="{571639EC-177F-42B2-B21F-78ED147D46CC}" type="presParOf" srcId="{CD590716-49A5-498A-8000-C1EBFCB1DC1A}" destId="{83DA2590-E683-4B3B-A3DD-5ED4054C5D9D}" srcOrd="1" destOrd="0" presId="urn:microsoft.com/office/officeart/2005/8/layout/chevronAccent+Icon"/>
    <dgm:cxn modelId="{1E672E7E-1713-48B6-9059-313D2533F4B5}" type="presParOf" srcId="{30FED20F-FB25-4506-87D8-7B7FBADB7851}" destId="{9862B903-0FB1-4E08-9303-80D151F0B196}" srcOrd="1" destOrd="0" presId="urn:microsoft.com/office/officeart/2005/8/layout/chevronAccent+Icon"/>
    <dgm:cxn modelId="{6D3EA00C-311B-461D-A116-F021F965FB97}" type="presParOf" srcId="{30FED20F-FB25-4506-87D8-7B7FBADB7851}" destId="{3DEF851C-DB78-4D89-B9E9-5175C8F66DCF}" srcOrd="2" destOrd="0" presId="urn:microsoft.com/office/officeart/2005/8/layout/chevronAccent+Icon"/>
    <dgm:cxn modelId="{27391AA0-CDCB-41BB-9A82-83D5E6B601CD}" type="presParOf" srcId="{3DEF851C-DB78-4D89-B9E9-5175C8F66DCF}" destId="{2F97D08A-7D95-4C04-A16B-1D7CABE1C455}" srcOrd="0" destOrd="0" presId="urn:microsoft.com/office/officeart/2005/8/layout/chevronAccent+Icon"/>
    <dgm:cxn modelId="{E46386C5-A5A0-49E8-BAEB-F3F6BE3ED7B1}" type="presParOf" srcId="{3DEF851C-DB78-4D89-B9E9-5175C8F66DCF}" destId="{B7AE1992-261E-441A-BCEE-4FF2C3A6F9C6}" srcOrd="1" destOrd="0" presId="urn:microsoft.com/office/officeart/2005/8/layout/chevronAccent+Icon"/>
    <dgm:cxn modelId="{E3CDFC5D-19A9-49DE-BDB4-BE80E2A72F34}" type="presParOf" srcId="{30FED20F-FB25-4506-87D8-7B7FBADB7851}" destId="{023C9F10-20BE-43E5-B27B-E563ED8C0378}" srcOrd="3" destOrd="0" presId="urn:microsoft.com/office/officeart/2005/8/layout/chevronAccent+Icon"/>
    <dgm:cxn modelId="{DFD7ABF6-91B1-4430-AF3C-7A4446809462}" type="presParOf" srcId="{30FED20F-FB25-4506-87D8-7B7FBADB7851}" destId="{5E8D8C86-7D91-4425-8343-9D51CB52F4C7}" srcOrd="4" destOrd="0" presId="urn:microsoft.com/office/officeart/2005/8/layout/chevronAccent+Icon"/>
    <dgm:cxn modelId="{2E72832C-AC85-42C1-8BD4-ED89EACF8A29}" type="presParOf" srcId="{5E8D8C86-7D91-4425-8343-9D51CB52F4C7}" destId="{6FD8FB0C-8589-42AF-B6EF-0B977819DA90}" srcOrd="0" destOrd="0" presId="urn:microsoft.com/office/officeart/2005/8/layout/chevronAccent+Icon"/>
    <dgm:cxn modelId="{18D8AC2C-5E41-4108-822B-7B6B8A66613F}" type="presParOf" srcId="{5E8D8C86-7D91-4425-8343-9D51CB52F4C7}" destId="{BCAEA6BB-1642-436F-A838-06ED76A9050C}" srcOrd="1" destOrd="0" presId="urn:microsoft.com/office/officeart/2005/8/layout/chevronAccent+Icon"/>
    <dgm:cxn modelId="{EF700D45-F06C-426E-A7A3-C7872C395985}" type="presParOf" srcId="{30FED20F-FB25-4506-87D8-7B7FBADB7851}" destId="{7F382D9B-3B4F-402B-B266-E59D48E354E9}" srcOrd="5" destOrd="0" presId="urn:microsoft.com/office/officeart/2005/8/layout/chevronAccent+Icon"/>
    <dgm:cxn modelId="{7A9FA54B-518D-4899-9431-0F2DC588CD43}" type="presParOf" srcId="{30FED20F-FB25-4506-87D8-7B7FBADB7851}" destId="{8EC61D1D-7BA7-453C-A7AF-FFC88B36FC64}" srcOrd="6" destOrd="0" presId="urn:microsoft.com/office/officeart/2005/8/layout/chevronAccent+Icon"/>
    <dgm:cxn modelId="{F34A198F-22AC-4ED3-8EA2-B0D8C1C38D69}" type="presParOf" srcId="{8EC61D1D-7BA7-453C-A7AF-FFC88B36FC64}" destId="{BEF4E0FD-2AFC-4360-8FB2-2ABF88E5FAB2}" srcOrd="0" destOrd="0" presId="urn:microsoft.com/office/officeart/2005/8/layout/chevronAccent+Icon"/>
    <dgm:cxn modelId="{82815E13-7630-40AF-9B00-7C8E54A0B449}" type="presParOf" srcId="{8EC61D1D-7BA7-453C-A7AF-FFC88B36FC64}" destId="{322891F7-E35A-4DB8-8A4F-5DA34FA4D1E7}"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5D5103-06F1-4B99-8C69-4F7C131ADB20}"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B3C0283F-3291-48BE-856E-39BAD7300153}">
      <dgm:prSet phldrT="[Text]"/>
      <dgm:spPr/>
      <dgm:t>
        <a:bodyPr/>
        <a:lstStyle/>
        <a:p>
          <a:r>
            <a:rPr lang="en-AU" dirty="0"/>
            <a:t>Physical health</a:t>
          </a:r>
          <a:endParaRPr lang="en-US" dirty="0"/>
        </a:p>
      </dgm:t>
    </dgm:pt>
    <dgm:pt modelId="{252100A1-C014-454E-A340-0A53C6E5E0AE}" type="parTrans" cxnId="{DF8EE81A-0011-4544-B907-28707434B32F}">
      <dgm:prSet/>
      <dgm:spPr/>
      <dgm:t>
        <a:bodyPr/>
        <a:lstStyle/>
        <a:p>
          <a:endParaRPr lang="en-US"/>
        </a:p>
      </dgm:t>
    </dgm:pt>
    <dgm:pt modelId="{6081A4F9-256F-4D0D-AB49-6CD5BA8271F2}" type="sibTrans" cxnId="{DF8EE81A-0011-4544-B907-28707434B32F}">
      <dgm:prSet/>
      <dgm:spPr/>
      <dgm:t>
        <a:bodyPr/>
        <a:lstStyle/>
        <a:p>
          <a:endParaRPr lang="en-US"/>
        </a:p>
      </dgm:t>
    </dgm:pt>
    <dgm:pt modelId="{21703672-2F47-4624-BCEE-10B573ACDAC0}">
      <dgm:prSet/>
      <dgm:spPr/>
      <dgm:t>
        <a:bodyPr/>
        <a:lstStyle/>
        <a:p>
          <a:r>
            <a:rPr lang="en-AU" dirty="0"/>
            <a:t>Mental health</a:t>
          </a:r>
        </a:p>
      </dgm:t>
    </dgm:pt>
    <dgm:pt modelId="{24783FD4-A304-45CF-B43B-06D16CBC1DE7}" type="parTrans" cxnId="{D0041138-CD1E-4F1B-BE7F-4609DE57B292}">
      <dgm:prSet/>
      <dgm:spPr/>
      <dgm:t>
        <a:bodyPr/>
        <a:lstStyle/>
        <a:p>
          <a:endParaRPr lang="en-US"/>
        </a:p>
      </dgm:t>
    </dgm:pt>
    <dgm:pt modelId="{3D93EC9B-9F7B-400C-B7AE-1309F32875E6}" type="sibTrans" cxnId="{D0041138-CD1E-4F1B-BE7F-4609DE57B292}">
      <dgm:prSet/>
      <dgm:spPr/>
      <dgm:t>
        <a:bodyPr/>
        <a:lstStyle/>
        <a:p>
          <a:endParaRPr lang="en-US"/>
        </a:p>
      </dgm:t>
    </dgm:pt>
    <dgm:pt modelId="{7477339A-A495-40AE-B2D7-735D0BD2B952}">
      <dgm:prSet/>
      <dgm:spPr/>
      <dgm:t>
        <a:bodyPr/>
        <a:lstStyle/>
        <a:p>
          <a:r>
            <a:rPr lang="en-AU" dirty="0"/>
            <a:t>Social / trauma / environment</a:t>
          </a:r>
        </a:p>
      </dgm:t>
    </dgm:pt>
    <dgm:pt modelId="{B77D42E9-7578-4B9C-8CCC-C1648FEDB14E}" type="parTrans" cxnId="{16ED99A0-6864-4D75-9DB8-9302B8CC74A8}">
      <dgm:prSet/>
      <dgm:spPr/>
      <dgm:t>
        <a:bodyPr/>
        <a:lstStyle/>
        <a:p>
          <a:endParaRPr lang="en-US"/>
        </a:p>
      </dgm:t>
    </dgm:pt>
    <dgm:pt modelId="{890BF574-0911-411C-9DB6-CD4DA7961ED8}" type="sibTrans" cxnId="{16ED99A0-6864-4D75-9DB8-9302B8CC74A8}">
      <dgm:prSet/>
      <dgm:spPr/>
      <dgm:t>
        <a:bodyPr/>
        <a:lstStyle/>
        <a:p>
          <a:endParaRPr lang="en-US"/>
        </a:p>
      </dgm:t>
    </dgm:pt>
    <dgm:pt modelId="{156134C2-C03C-447B-B43B-B04BB798B863}">
      <dgm:prSet/>
      <dgm:spPr/>
      <dgm:t>
        <a:bodyPr/>
        <a:lstStyle/>
        <a:p>
          <a:r>
            <a:rPr lang="en-AU" dirty="0"/>
            <a:t>Behaviour</a:t>
          </a:r>
        </a:p>
      </dgm:t>
    </dgm:pt>
    <dgm:pt modelId="{66C8DF8E-0573-4734-9A5C-E967B14E8F2E}" type="parTrans" cxnId="{951E6BBD-1ACC-4CF7-AA25-196E391F16D6}">
      <dgm:prSet/>
      <dgm:spPr/>
      <dgm:t>
        <a:bodyPr/>
        <a:lstStyle/>
        <a:p>
          <a:endParaRPr lang="en-US"/>
        </a:p>
      </dgm:t>
    </dgm:pt>
    <dgm:pt modelId="{065A964D-72F0-49CF-A640-42F8C89061E1}" type="sibTrans" cxnId="{951E6BBD-1ACC-4CF7-AA25-196E391F16D6}">
      <dgm:prSet/>
      <dgm:spPr/>
      <dgm:t>
        <a:bodyPr/>
        <a:lstStyle/>
        <a:p>
          <a:endParaRPr lang="en-US"/>
        </a:p>
      </dgm:t>
    </dgm:pt>
    <dgm:pt modelId="{30FED20F-FB25-4506-87D8-7B7FBADB7851}" type="pres">
      <dgm:prSet presAssocID="{655D5103-06F1-4B99-8C69-4F7C131ADB20}" presName="Name0" presStyleCnt="0">
        <dgm:presLayoutVars>
          <dgm:dir/>
          <dgm:resizeHandles val="exact"/>
        </dgm:presLayoutVars>
      </dgm:prSet>
      <dgm:spPr/>
    </dgm:pt>
    <dgm:pt modelId="{CD590716-49A5-498A-8000-C1EBFCB1DC1A}" type="pres">
      <dgm:prSet presAssocID="{B3C0283F-3291-48BE-856E-39BAD7300153}" presName="composite" presStyleCnt="0"/>
      <dgm:spPr/>
    </dgm:pt>
    <dgm:pt modelId="{08507137-BAB1-46C3-A31F-87F76B0CF152}" type="pres">
      <dgm:prSet presAssocID="{B3C0283F-3291-48BE-856E-39BAD7300153}" presName="bgChev" presStyleLbl="node1" presStyleIdx="0" presStyleCnt="4"/>
      <dgm:spPr/>
    </dgm:pt>
    <dgm:pt modelId="{83DA2590-E683-4B3B-A3DD-5ED4054C5D9D}" type="pres">
      <dgm:prSet presAssocID="{B3C0283F-3291-48BE-856E-39BAD7300153}" presName="txNode" presStyleLbl="fgAcc1" presStyleIdx="0" presStyleCnt="4">
        <dgm:presLayoutVars>
          <dgm:bulletEnabled val="1"/>
        </dgm:presLayoutVars>
      </dgm:prSet>
      <dgm:spPr/>
      <dgm:t>
        <a:bodyPr/>
        <a:lstStyle/>
        <a:p>
          <a:endParaRPr lang="en-US"/>
        </a:p>
      </dgm:t>
    </dgm:pt>
    <dgm:pt modelId="{9862B903-0FB1-4E08-9303-80D151F0B196}" type="pres">
      <dgm:prSet presAssocID="{6081A4F9-256F-4D0D-AB49-6CD5BA8271F2}" presName="compositeSpace" presStyleCnt="0"/>
      <dgm:spPr/>
    </dgm:pt>
    <dgm:pt modelId="{3DEF851C-DB78-4D89-B9E9-5175C8F66DCF}" type="pres">
      <dgm:prSet presAssocID="{21703672-2F47-4624-BCEE-10B573ACDAC0}" presName="composite" presStyleCnt="0"/>
      <dgm:spPr/>
    </dgm:pt>
    <dgm:pt modelId="{2F97D08A-7D95-4C04-A16B-1D7CABE1C455}" type="pres">
      <dgm:prSet presAssocID="{21703672-2F47-4624-BCEE-10B573ACDAC0}" presName="bgChev" presStyleLbl="node1" presStyleIdx="1" presStyleCnt="4"/>
      <dgm:spPr/>
    </dgm:pt>
    <dgm:pt modelId="{B7AE1992-261E-441A-BCEE-4FF2C3A6F9C6}" type="pres">
      <dgm:prSet presAssocID="{21703672-2F47-4624-BCEE-10B573ACDAC0}" presName="txNode" presStyleLbl="fgAcc1" presStyleIdx="1" presStyleCnt="4">
        <dgm:presLayoutVars>
          <dgm:bulletEnabled val="1"/>
        </dgm:presLayoutVars>
      </dgm:prSet>
      <dgm:spPr/>
      <dgm:t>
        <a:bodyPr/>
        <a:lstStyle/>
        <a:p>
          <a:endParaRPr lang="en-US"/>
        </a:p>
      </dgm:t>
    </dgm:pt>
    <dgm:pt modelId="{023C9F10-20BE-43E5-B27B-E563ED8C0378}" type="pres">
      <dgm:prSet presAssocID="{3D93EC9B-9F7B-400C-B7AE-1309F32875E6}" presName="compositeSpace" presStyleCnt="0"/>
      <dgm:spPr/>
    </dgm:pt>
    <dgm:pt modelId="{5E8D8C86-7D91-4425-8343-9D51CB52F4C7}" type="pres">
      <dgm:prSet presAssocID="{7477339A-A495-40AE-B2D7-735D0BD2B952}" presName="composite" presStyleCnt="0"/>
      <dgm:spPr/>
    </dgm:pt>
    <dgm:pt modelId="{6FD8FB0C-8589-42AF-B6EF-0B977819DA90}" type="pres">
      <dgm:prSet presAssocID="{7477339A-A495-40AE-B2D7-735D0BD2B952}" presName="bgChev" presStyleLbl="node1" presStyleIdx="2" presStyleCnt="4"/>
      <dgm:spPr/>
    </dgm:pt>
    <dgm:pt modelId="{BCAEA6BB-1642-436F-A838-06ED76A9050C}" type="pres">
      <dgm:prSet presAssocID="{7477339A-A495-40AE-B2D7-735D0BD2B952}" presName="txNode" presStyleLbl="fgAcc1" presStyleIdx="2" presStyleCnt="4">
        <dgm:presLayoutVars>
          <dgm:bulletEnabled val="1"/>
        </dgm:presLayoutVars>
      </dgm:prSet>
      <dgm:spPr/>
      <dgm:t>
        <a:bodyPr/>
        <a:lstStyle/>
        <a:p>
          <a:endParaRPr lang="en-US"/>
        </a:p>
      </dgm:t>
    </dgm:pt>
    <dgm:pt modelId="{7F382D9B-3B4F-402B-B266-E59D48E354E9}" type="pres">
      <dgm:prSet presAssocID="{890BF574-0911-411C-9DB6-CD4DA7961ED8}" presName="compositeSpace" presStyleCnt="0"/>
      <dgm:spPr/>
    </dgm:pt>
    <dgm:pt modelId="{8EC61D1D-7BA7-453C-A7AF-FFC88B36FC64}" type="pres">
      <dgm:prSet presAssocID="{156134C2-C03C-447B-B43B-B04BB798B863}" presName="composite" presStyleCnt="0"/>
      <dgm:spPr/>
    </dgm:pt>
    <dgm:pt modelId="{BEF4E0FD-2AFC-4360-8FB2-2ABF88E5FAB2}" type="pres">
      <dgm:prSet presAssocID="{156134C2-C03C-447B-B43B-B04BB798B863}" presName="bgChev" presStyleLbl="node1" presStyleIdx="3" presStyleCnt="4"/>
      <dgm:spPr/>
    </dgm:pt>
    <dgm:pt modelId="{322891F7-E35A-4DB8-8A4F-5DA34FA4D1E7}" type="pres">
      <dgm:prSet presAssocID="{156134C2-C03C-447B-B43B-B04BB798B863}" presName="txNode" presStyleLbl="fgAcc1" presStyleIdx="3" presStyleCnt="4">
        <dgm:presLayoutVars>
          <dgm:bulletEnabled val="1"/>
        </dgm:presLayoutVars>
      </dgm:prSet>
      <dgm:spPr/>
      <dgm:t>
        <a:bodyPr/>
        <a:lstStyle/>
        <a:p>
          <a:endParaRPr lang="en-US"/>
        </a:p>
      </dgm:t>
    </dgm:pt>
  </dgm:ptLst>
  <dgm:cxnLst>
    <dgm:cxn modelId="{E49D0252-01D1-4955-AD4A-0F6B5F062073}" type="presOf" srcId="{655D5103-06F1-4B99-8C69-4F7C131ADB20}" destId="{30FED20F-FB25-4506-87D8-7B7FBADB7851}" srcOrd="0" destOrd="0" presId="urn:microsoft.com/office/officeart/2005/8/layout/chevronAccent+Icon"/>
    <dgm:cxn modelId="{117C7D60-E3EB-4B28-9FF9-23CE6DDAF24D}" type="presOf" srcId="{21703672-2F47-4624-BCEE-10B573ACDAC0}" destId="{B7AE1992-261E-441A-BCEE-4FF2C3A6F9C6}" srcOrd="0" destOrd="0" presId="urn:microsoft.com/office/officeart/2005/8/layout/chevronAccent+Icon"/>
    <dgm:cxn modelId="{D0041138-CD1E-4F1B-BE7F-4609DE57B292}" srcId="{655D5103-06F1-4B99-8C69-4F7C131ADB20}" destId="{21703672-2F47-4624-BCEE-10B573ACDAC0}" srcOrd="1" destOrd="0" parTransId="{24783FD4-A304-45CF-B43B-06D16CBC1DE7}" sibTransId="{3D93EC9B-9F7B-400C-B7AE-1309F32875E6}"/>
    <dgm:cxn modelId="{0AB8AFF2-C5BF-4E1D-9107-C070D0D2603E}" type="presOf" srcId="{156134C2-C03C-447B-B43B-B04BB798B863}" destId="{322891F7-E35A-4DB8-8A4F-5DA34FA4D1E7}" srcOrd="0" destOrd="0" presId="urn:microsoft.com/office/officeart/2005/8/layout/chevronAccent+Icon"/>
    <dgm:cxn modelId="{16ED99A0-6864-4D75-9DB8-9302B8CC74A8}" srcId="{655D5103-06F1-4B99-8C69-4F7C131ADB20}" destId="{7477339A-A495-40AE-B2D7-735D0BD2B952}" srcOrd="2" destOrd="0" parTransId="{B77D42E9-7578-4B9C-8CCC-C1648FEDB14E}" sibTransId="{890BF574-0911-411C-9DB6-CD4DA7961ED8}"/>
    <dgm:cxn modelId="{1188507A-CD72-4EF8-9C8E-C4BEB24689F6}" type="presOf" srcId="{B3C0283F-3291-48BE-856E-39BAD7300153}" destId="{83DA2590-E683-4B3B-A3DD-5ED4054C5D9D}" srcOrd="0" destOrd="0" presId="urn:microsoft.com/office/officeart/2005/8/layout/chevronAccent+Icon"/>
    <dgm:cxn modelId="{951E6BBD-1ACC-4CF7-AA25-196E391F16D6}" srcId="{655D5103-06F1-4B99-8C69-4F7C131ADB20}" destId="{156134C2-C03C-447B-B43B-B04BB798B863}" srcOrd="3" destOrd="0" parTransId="{66C8DF8E-0573-4734-9A5C-E967B14E8F2E}" sibTransId="{065A964D-72F0-49CF-A640-42F8C89061E1}"/>
    <dgm:cxn modelId="{DF8EE81A-0011-4544-B907-28707434B32F}" srcId="{655D5103-06F1-4B99-8C69-4F7C131ADB20}" destId="{B3C0283F-3291-48BE-856E-39BAD7300153}" srcOrd="0" destOrd="0" parTransId="{252100A1-C014-454E-A340-0A53C6E5E0AE}" sibTransId="{6081A4F9-256F-4D0D-AB49-6CD5BA8271F2}"/>
    <dgm:cxn modelId="{5353DEB6-5BC8-466C-AF29-2505DAC7BEE5}" type="presOf" srcId="{7477339A-A495-40AE-B2D7-735D0BD2B952}" destId="{BCAEA6BB-1642-436F-A838-06ED76A9050C}" srcOrd="0" destOrd="0" presId="urn:microsoft.com/office/officeart/2005/8/layout/chevronAccent+Icon"/>
    <dgm:cxn modelId="{854B85DE-76F1-4315-8DF8-79A33136C28A}" type="presParOf" srcId="{30FED20F-FB25-4506-87D8-7B7FBADB7851}" destId="{CD590716-49A5-498A-8000-C1EBFCB1DC1A}" srcOrd="0" destOrd="0" presId="urn:microsoft.com/office/officeart/2005/8/layout/chevronAccent+Icon"/>
    <dgm:cxn modelId="{E8B078CB-0DE7-4B57-B1CC-6995BD8B5008}" type="presParOf" srcId="{CD590716-49A5-498A-8000-C1EBFCB1DC1A}" destId="{08507137-BAB1-46C3-A31F-87F76B0CF152}" srcOrd="0" destOrd="0" presId="urn:microsoft.com/office/officeart/2005/8/layout/chevronAccent+Icon"/>
    <dgm:cxn modelId="{571639EC-177F-42B2-B21F-78ED147D46CC}" type="presParOf" srcId="{CD590716-49A5-498A-8000-C1EBFCB1DC1A}" destId="{83DA2590-E683-4B3B-A3DD-5ED4054C5D9D}" srcOrd="1" destOrd="0" presId="urn:microsoft.com/office/officeart/2005/8/layout/chevronAccent+Icon"/>
    <dgm:cxn modelId="{1E672E7E-1713-48B6-9059-313D2533F4B5}" type="presParOf" srcId="{30FED20F-FB25-4506-87D8-7B7FBADB7851}" destId="{9862B903-0FB1-4E08-9303-80D151F0B196}" srcOrd="1" destOrd="0" presId="urn:microsoft.com/office/officeart/2005/8/layout/chevronAccent+Icon"/>
    <dgm:cxn modelId="{6D3EA00C-311B-461D-A116-F021F965FB97}" type="presParOf" srcId="{30FED20F-FB25-4506-87D8-7B7FBADB7851}" destId="{3DEF851C-DB78-4D89-B9E9-5175C8F66DCF}" srcOrd="2" destOrd="0" presId="urn:microsoft.com/office/officeart/2005/8/layout/chevronAccent+Icon"/>
    <dgm:cxn modelId="{27391AA0-CDCB-41BB-9A82-83D5E6B601CD}" type="presParOf" srcId="{3DEF851C-DB78-4D89-B9E9-5175C8F66DCF}" destId="{2F97D08A-7D95-4C04-A16B-1D7CABE1C455}" srcOrd="0" destOrd="0" presId="urn:microsoft.com/office/officeart/2005/8/layout/chevronAccent+Icon"/>
    <dgm:cxn modelId="{E46386C5-A5A0-49E8-BAEB-F3F6BE3ED7B1}" type="presParOf" srcId="{3DEF851C-DB78-4D89-B9E9-5175C8F66DCF}" destId="{B7AE1992-261E-441A-BCEE-4FF2C3A6F9C6}" srcOrd="1" destOrd="0" presId="urn:microsoft.com/office/officeart/2005/8/layout/chevronAccent+Icon"/>
    <dgm:cxn modelId="{E3CDFC5D-19A9-49DE-BDB4-BE80E2A72F34}" type="presParOf" srcId="{30FED20F-FB25-4506-87D8-7B7FBADB7851}" destId="{023C9F10-20BE-43E5-B27B-E563ED8C0378}" srcOrd="3" destOrd="0" presId="urn:microsoft.com/office/officeart/2005/8/layout/chevronAccent+Icon"/>
    <dgm:cxn modelId="{DFD7ABF6-91B1-4430-AF3C-7A4446809462}" type="presParOf" srcId="{30FED20F-FB25-4506-87D8-7B7FBADB7851}" destId="{5E8D8C86-7D91-4425-8343-9D51CB52F4C7}" srcOrd="4" destOrd="0" presId="urn:microsoft.com/office/officeart/2005/8/layout/chevronAccent+Icon"/>
    <dgm:cxn modelId="{2E72832C-AC85-42C1-8BD4-ED89EACF8A29}" type="presParOf" srcId="{5E8D8C86-7D91-4425-8343-9D51CB52F4C7}" destId="{6FD8FB0C-8589-42AF-B6EF-0B977819DA90}" srcOrd="0" destOrd="0" presId="urn:microsoft.com/office/officeart/2005/8/layout/chevronAccent+Icon"/>
    <dgm:cxn modelId="{18D8AC2C-5E41-4108-822B-7B6B8A66613F}" type="presParOf" srcId="{5E8D8C86-7D91-4425-8343-9D51CB52F4C7}" destId="{BCAEA6BB-1642-436F-A838-06ED76A9050C}" srcOrd="1" destOrd="0" presId="urn:microsoft.com/office/officeart/2005/8/layout/chevronAccent+Icon"/>
    <dgm:cxn modelId="{EF700D45-F06C-426E-A7A3-C7872C395985}" type="presParOf" srcId="{30FED20F-FB25-4506-87D8-7B7FBADB7851}" destId="{7F382D9B-3B4F-402B-B266-E59D48E354E9}" srcOrd="5" destOrd="0" presId="urn:microsoft.com/office/officeart/2005/8/layout/chevronAccent+Icon"/>
    <dgm:cxn modelId="{7A9FA54B-518D-4899-9431-0F2DC588CD43}" type="presParOf" srcId="{30FED20F-FB25-4506-87D8-7B7FBADB7851}" destId="{8EC61D1D-7BA7-453C-A7AF-FFC88B36FC64}" srcOrd="6" destOrd="0" presId="urn:microsoft.com/office/officeart/2005/8/layout/chevronAccent+Icon"/>
    <dgm:cxn modelId="{F34A198F-22AC-4ED3-8EA2-B0D8C1C38D69}" type="presParOf" srcId="{8EC61D1D-7BA7-453C-A7AF-FFC88B36FC64}" destId="{BEF4E0FD-2AFC-4360-8FB2-2ABF88E5FAB2}" srcOrd="0" destOrd="0" presId="urn:microsoft.com/office/officeart/2005/8/layout/chevronAccent+Icon"/>
    <dgm:cxn modelId="{82815E13-7630-40AF-9B00-7C8E54A0B449}" type="presParOf" srcId="{8EC61D1D-7BA7-453C-A7AF-FFC88B36FC64}" destId="{322891F7-E35A-4DB8-8A4F-5DA34FA4D1E7}"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5D5103-06F1-4B99-8C69-4F7C131ADB20}"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B3C0283F-3291-48BE-856E-39BAD7300153}">
      <dgm:prSet phldrT="[Text]"/>
      <dgm:spPr/>
      <dgm:t>
        <a:bodyPr/>
        <a:lstStyle/>
        <a:p>
          <a:r>
            <a:rPr lang="en-AU" dirty="0"/>
            <a:t>Physical health</a:t>
          </a:r>
          <a:endParaRPr lang="en-US" dirty="0"/>
        </a:p>
      </dgm:t>
    </dgm:pt>
    <dgm:pt modelId="{252100A1-C014-454E-A340-0A53C6E5E0AE}" type="parTrans" cxnId="{DF8EE81A-0011-4544-B907-28707434B32F}">
      <dgm:prSet/>
      <dgm:spPr/>
      <dgm:t>
        <a:bodyPr/>
        <a:lstStyle/>
        <a:p>
          <a:endParaRPr lang="en-US"/>
        </a:p>
      </dgm:t>
    </dgm:pt>
    <dgm:pt modelId="{6081A4F9-256F-4D0D-AB49-6CD5BA8271F2}" type="sibTrans" cxnId="{DF8EE81A-0011-4544-B907-28707434B32F}">
      <dgm:prSet/>
      <dgm:spPr/>
      <dgm:t>
        <a:bodyPr/>
        <a:lstStyle/>
        <a:p>
          <a:endParaRPr lang="en-US"/>
        </a:p>
      </dgm:t>
    </dgm:pt>
    <dgm:pt modelId="{21703672-2F47-4624-BCEE-10B573ACDAC0}">
      <dgm:prSet/>
      <dgm:spPr/>
      <dgm:t>
        <a:bodyPr/>
        <a:lstStyle/>
        <a:p>
          <a:r>
            <a:rPr lang="en-AU" dirty="0"/>
            <a:t>Mental health</a:t>
          </a:r>
        </a:p>
      </dgm:t>
    </dgm:pt>
    <dgm:pt modelId="{24783FD4-A304-45CF-B43B-06D16CBC1DE7}" type="parTrans" cxnId="{D0041138-CD1E-4F1B-BE7F-4609DE57B292}">
      <dgm:prSet/>
      <dgm:spPr/>
      <dgm:t>
        <a:bodyPr/>
        <a:lstStyle/>
        <a:p>
          <a:endParaRPr lang="en-US"/>
        </a:p>
      </dgm:t>
    </dgm:pt>
    <dgm:pt modelId="{3D93EC9B-9F7B-400C-B7AE-1309F32875E6}" type="sibTrans" cxnId="{D0041138-CD1E-4F1B-BE7F-4609DE57B292}">
      <dgm:prSet/>
      <dgm:spPr/>
      <dgm:t>
        <a:bodyPr/>
        <a:lstStyle/>
        <a:p>
          <a:endParaRPr lang="en-US"/>
        </a:p>
      </dgm:t>
    </dgm:pt>
    <dgm:pt modelId="{7477339A-A495-40AE-B2D7-735D0BD2B952}">
      <dgm:prSet/>
      <dgm:spPr/>
      <dgm:t>
        <a:bodyPr/>
        <a:lstStyle/>
        <a:p>
          <a:r>
            <a:rPr lang="en-AU" dirty="0"/>
            <a:t>Social / trauma / environment</a:t>
          </a:r>
        </a:p>
      </dgm:t>
    </dgm:pt>
    <dgm:pt modelId="{B77D42E9-7578-4B9C-8CCC-C1648FEDB14E}" type="parTrans" cxnId="{16ED99A0-6864-4D75-9DB8-9302B8CC74A8}">
      <dgm:prSet/>
      <dgm:spPr/>
      <dgm:t>
        <a:bodyPr/>
        <a:lstStyle/>
        <a:p>
          <a:endParaRPr lang="en-US"/>
        </a:p>
      </dgm:t>
    </dgm:pt>
    <dgm:pt modelId="{890BF574-0911-411C-9DB6-CD4DA7961ED8}" type="sibTrans" cxnId="{16ED99A0-6864-4D75-9DB8-9302B8CC74A8}">
      <dgm:prSet/>
      <dgm:spPr/>
      <dgm:t>
        <a:bodyPr/>
        <a:lstStyle/>
        <a:p>
          <a:endParaRPr lang="en-US"/>
        </a:p>
      </dgm:t>
    </dgm:pt>
    <dgm:pt modelId="{156134C2-C03C-447B-B43B-B04BB798B863}">
      <dgm:prSet/>
      <dgm:spPr/>
      <dgm:t>
        <a:bodyPr/>
        <a:lstStyle/>
        <a:p>
          <a:r>
            <a:rPr lang="en-AU" dirty="0"/>
            <a:t>Behaviour</a:t>
          </a:r>
        </a:p>
      </dgm:t>
    </dgm:pt>
    <dgm:pt modelId="{66C8DF8E-0573-4734-9A5C-E967B14E8F2E}" type="parTrans" cxnId="{951E6BBD-1ACC-4CF7-AA25-196E391F16D6}">
      <dgm:prSet/>
      <dgm:spPr/>
      <dgm:t>
        <a:bodyPr/>
        <a:lstStyle/>
        <a:p>
          <a:endParaRPr lang="en-US"/>
        </a:p>
      </dgm:t>
    </dgm:pt>
    <dgm:pt modelId="{065A964D-72F0-49CF-A640-42F8C89061E1}" type="sibTrans" cxnId="{951E6BBD-1ACC-4CF7-AA25-196E391F16D6}">
      <dgm:prSet/>
      <dgm:spPr/>
      <dgm:t>
        <a:bodyPr/>
        <a:lstStyle/>
        <a:p>
          <a:endParaRPr lang="en-US"/>
        </a:p>
      </dgm:t>
    </dgm:pt>
    <dgm:pt modelId="{30FED20F-FB25-4506-87D8-7B7FBADB7851}" type="pres">
      <dgm:prSet presAssocID="{655D5103-06F1-4B99-8C69-4F7C131ADB20}" presName="Name0" presStyleCnt="0">
        <dgm:presLayoutVars>
          <dgm:dir/>
          <dgm:resizeHandles val="exact"/>
        </dgm:presLayoutVars>
      </dgm:prSet>
      <dgm:spPr/>
    </dgm:pt>
    <dgm:pt modelId="{CD590716-49A5-498A-8000-C1EBFCB1DC1A}" type="pres">
      <dgm:prSet presAssocID="{B3C0283F-3291-48BE-856E-39BAD7300153}" presName="composite" presStyleCnt="0"/>
      <dgm:spPr/>
    </dgm:pt>
    <dgm:pt modelId="{08507137-BAB1-46C3-A31F-87F76B0CF152}" type="pres">
      <dgm:prSet presAssocID="{B3C0283F-3291-48BE-856E-39BAD7300153}" presName="bgChev" presStyleLbl="node1" presStyleIdx="0" presStyleCnt="4"/>
      <dgm:spPr/>
    </dgm:pt>
    <dgm:pt modelId="{83DA2590-E683-4B3B-A3DD-5ED4054C5D9D}" type="pres">
      <dgm:prSet presAssocID="{B3C0283F-3291-48BE-856E-39BAD7300153}" presName="txNode" presStyleLbl="fgAcc1" presStyleIdx="0" presStyleCnt="4">
        <dgm:presLayoutVars>
          <dgm:bulletEnabled val="1"/>
        </dgm:presLayoutVars>
      </dgm:prSet>
      <dgm:spPr/>
      <dgm:t>
        <a:bodyPr/>
        <a:lstStyle/>
        <a:p>
          <a:endParaRPr lang="en-US"/>
        </a:p>
      </dgm:t>
    </dgm:pt>
    <dgm:pt modelId="{9862B903-0FB1-4E08-9303-80D151F0B196}" type="pres">
      <dgm:prSet presAssocID="{6081A4F9-256F-4D0D-AB49-6CD5BA8271F2}" presName="compositeSpace" presStyleCnt="0"/>
      <dgm:spPr/>
    </dgm:pt>
    <dgm:pt modelId="{3DEF851C-DB78-4D89-B9E9-5175C8F66DCF}" type="pres">
      <dgm:prSet presAssocID="{21703672-2F47-4624-BCEE-10B573ACDAC0}" presName="composite" presStyleCnt="0"/>
      <dgm:spPr/>
    </dgm:pt>
    <dgm:pt modelId="{2F97D08A-7D95-4C04-A16B-1D7CABE1C455}" type="pres">
      <dgm:prSet presAssocID="{21703672-2F47-4624-BCEE-10B573ACDAC0}" presName="bgChev" presStyleLbl="node1" presStyleIdx="1" presStyleCnt="4"/>
      <dgm:spPr/>
    </dgm:pt>
    <dgm:pt modelId="{B7AE1992-261E-441A-BCEE-4FF2C3A6F9C6}" type="pres">
      <dgm:prSet presAssocID="{21703672-2F47-4624-BCEE-10B573ACDAC0}" presName="txNode" presStyleLbl="fgAcc1" presStyleIdx="1" presStyleCnt="4">
        <dgm:presLayoutVars>
          <dgm:bulletEnabled val="1"/>
        </dgm:presLayoutVars>
      </dgm:prSet>
      <dgm:spPr/>
      <dgm:t>
        <a:bodyPr/>
        <a:lstStyle/>
        <a:p>
          <a:endParaRPr lang="en-US"/>
        </a:p>
      </dgm:t>
    </dgm:pt>
    <dgm:pt modelId="{023C9F10-20BE-43E5-B27B-E563ED8C0378}" type="pres">
      <dgm:prSet presAssocID="{3D93EC9B-9F7B-400C-B7AE-1309F32875E6}" presName="compositeSpace" presStyleCnt="0"/>
      <dgm:spPr/>
    </dgm:pt>
    <dgm:pt modelId="{5E8D8C86-7D91-4425-8343-9D51CB52F4C7}" type="pres">
      <dgm:prSet presAssocID="{7477339A-A495-40AE-B2D7-735D0BD2B952}" presName="composite" presStyleCnt="0"/>
      <dgm:spPr/>
    </dgm:pt>
    <dgm:pt modelId="{6FD8FB0C-8589-42AF-B6EF-0B977819DA90}" type="pres">
      <dgm:prSet presAssocID="{7477339A-A495-40AE-B2D7-735D0BD2B952}" presName="bgChev" presStyleLbl="node1" presStyleIdx="2" presStyleCnt="4"/>
      <dgm:spPr/>
    </dgm:pt>
    <dgm:pt modelId="{BCAEA6BB-1642-436F-A838-06ED76A9050C}" type="pres">
      <dgm:prSet presAssocID="{7477339A-A495-40AE-B2D7-735D0BD2B952}" presName="txNode" presStyleLbl="fgAcc1" presStyleIdx="2" presStyleCnt="4">
        <dgm:presLayoutVars>
          <dgm:bulletEnabled val="1"/>
        </dgm:presLayoutVars>
      </dgm:prSet>
      <dgm:spPr/>
      <dgm:t>
        <a:bodyPr/>
        <a:lstStyle/>
        <a:p>
          <a:endParaRPr lang="en-US"/>
        </a:p>
      </dgm:t>
    </dgm:pt>
    <dgm:pt modelId="{7F382D9B-3B4F-402B-B266-E59D48E354E9}" type="pres">
      <dgm:prSet presAssocID="{890BF574-0911-411C-9DB6-CD4DA7961ED8}" presName="compositeSpace" presStyleCnt="0"/>
      <dgm:spPr/>
    </dgm:pt>
    <dgm:pt modelId="{8EC61D1D-7BA7-453C-A7AF-FFC88B36FC64}" type="pres">
      <dgm:prSet presAssocID="{156134C2-C03C-447B-B43B-B04BB798B863}" presName="composite" presStyleCnt="0"/>
      <dgm:spPr/>
    </dgm:pt>
    <dgm:pt modelId="{BEF4E0FD-2AFC-4360-8FB2-2ABF88E5FAB2}" type="pres">
      <dgm:prSet presAssocID="{156134C2-C03C-447B-B43B-B04BB798B863}" presName="bgChev" presStyleLbl="node1" presStyleIdx="3" presStyleCnt="4"/>
      <dgm:spPr/>
    </dgm:pt>
    <dgm:pt modelId="{322891F7-E35A-4DB8-8A4F-5DA34FA4D1E7}" type="pres">
      <dgm:prSet presAssocID="{156134C2-C03C-447B-B43B-B04BB798B863}" presName="txNode" presStyleLbl="fgAcc1" presStyleIdx="3" presStyleCnt="4">
        <dgm:presLayoutVars>
          <dgm:bulletEnabled val="1"/>
        </dgm:presLayoutVars>
      </dgm:prSet>
      <dgm:spPr/>
      <dgm:t>
        <a:bodyPr/>
        <a:lstStyle/>
        <a:p>
          <a:endParaRPr lang="en-US"/>
        </a:p>
      </dgm:t>
    </dgm:pt>
  </dgm:ptLst>
  <dgm:cxnLst>
    <dgm:cxn modelId="{E49D0252-01D1-4955-AD4A-0F6B5F062073}" type="presOf" srcId="{655D5103-06F1-4B99-8C69-4F7C131ADB20}" destId="{30FED20F-FB25-4506-87D8-7B7FBADB7851}" srcOrd="0" destOrd="0" presId="urn:microsoft.com/office/officeart/2005/8/layout/chevronAccent+Icon"/>
    <dgm:cxn modelId="{117C7D60-E3EB-4B28-9FF9-23CE6DDAF24D}" type="presOf" srcId="{21703672-2F47-4624-BCEE-10B573ACDAC0}" destId="{B7AE1992-261E-441A-BCEE-4FF2C3A6F9C6}" srcOrd="0" destOrd="0" presId="urn:microsoft.com/office/officeart/2005/8/layout/chevronAccent+Icon"/>
    <dgm:cxn modelId="{D0041138-CD1E-4F1B-BE7F-4609DE57B292}" srcId="{655D5103-06F1-4B99-8C69-4F7C131ADB20}" destId="{21703672-2F47-4624-BCEE-10B573ACDAC0}" srcOrd="1" destOrd="0" parTransId="{24783FD4-A304-45CF-B43B-06D16CBC1DE7}" sibTransId="{3D93EC9B-9F7B-400C-B7AE-1309F32875E6}"/>
    <dgm:cxn modelId="{0AB8AFF2-C5BF-4E1D-9107-C070D0D2603E}" type="presOf" srcId="{156134C2-C03C-447B-B43B-B04BB798B863}" destId="{322891F7-E35A-4DB8-8A4F-5DA34FA4D1E7}" srcOrd="0" destOrd="0" presId="urn:microsoft.com/office/officeart/2005/8/layout/chevronAccent+Icon"/>
    <dgm:cxn modelId="{16ED99A0-6864-4D75-9DB8-9302B8CC74A8}" srcId="{655D5103-06F1-4B99-8C69-4F7C131ADB20}" destId="{7477339A-A495-40AE-B2D7-735D0BD2B952}" srcOrd="2" destOrd="0" parTransId="{B77D42E9-7578-4B9C-8CCC-C1648FEDB14E}" sibTransId="{890BF574-0911-411C-9DB6-CD4DA7961ED8}"/>
    <dgm:cxn modelId="{1188507A-CD72-4EF8-9C8E-C4BEB24689F6}" type="presOf" srcId="{B3C0283F-3291-48BE-856E-39BAD7300153}" destId="{83DA2590-E683-4B3B-A3DD-5ED4054C5D9D}" srcOrd="0" destOrd="0" presId="urn:microsoft.com/office/officeart/2005/8/layout/chevronAccent+Icon"/>
    <dgm:cxn modelId="{951E6BBD-1ACC-4CF7-AA25-196E391F16D6}" srcId="{655D5103-06F1-4B99-8C69-4F7C131ADB20}" destId="{156134C2-C03C-447B-B43B-B04BB798B863}" srcOrd="3" destOrd="0" parTransId="{66C8DF8E-0573-4734-9A5C-E967B14E8F2E}" sibTransId="{065A964D-72F0-49CF-A640-42F8C89061E1}"/>
    <dgm:cxn modelId="{DF8EE81A-0011-4544-B907-28707434B32F}" srcId="{655D5103-06F1-4B99-8C69-4F7C131ADB20}" destId="{B3C0283F-3291-48BE-856E-39BAD7300153}" srcOrd="0" destOrd="0" parTransId="{252100A1-C014-454E-A340-0A53C6E5E0AE}" sibTransId="{6081A4F9-256F-4D0D-AB49-6CD5BA8271F2}"/>
    <dgm:cxn modelId="{5353DEB6-5BC8-466C-AF29-2505DAC7BEE5}" type="presOf" srcId="{7477339A-A495-40AE-B2D7-735D0BD2B952}" destId="{BCAEA6BB-1642-436F-A838-06ED76A9050C}" srcOrd="0" destOrd="0" presId="urn:microsoft.com/office/officeart/2005/8/layout/chevronAccent+Icon"/>
    <dgm:cxn modelId="{854B85DE-76F1-4315-8DF8-79A33136C28A}" type="presParOf" srcId="{30FED20F-FB25-4506-87D8-7B7FBADB7851}" destId="{CD590716-49A5-498A-8000-C1EBFCB1DC1A}" srcOrd="0" destOrd="0" presId="urn:microsoft.com/office/officeart/2005/8/layout/chevronAccent+Icon"/>
    <dgm:cxn modelId="{E8B078CB-0DE7-4B57-B1CC-6995BD8B5008}" type="presParOf" srcId="{CD590716-49A5-498A-8000-C1EBFCB1DC1A}" destId="{08507137-BAB1-46C3-A31F-87F76B0CF152}" srcOrd="0" destOrd="0" presId="urn:microsoft.com/office/officeart/2005/8/layout/chevronAccent+Icon"/>
    <dgm:cxn modelId="{571639EC-177F-42B2-B21F-78ED147D46CC}" type="presParOf" srcId="{CD590716-49A5-498A-8000-C1EBFCB1DC1A}" destId="{83DA2590-E683-4B3B-A3DD-5ED4054C5D9D}" srcOrd="1" destOrd="0" presId="urn:microsoft.com/office/officeart/2005/8/layout/chevronAccent+Icon"/>
    <dgm:cxn modelId="{1E672E7E-1713-48B6-9059-313D2533F4B5}" type="presParOf" srcId="{30FED20F-FB25-4506-87D8-7B7FBADB7851}" destId="{9862B903-0FB1-4E08-9303-80D151F0B196}" srcOrd="1" destOrd="0" presId="urn:microsoft.com/office/officeart/2005/8/layout/chevronAccent+Icon"/>
    <dgm:cxn modelId="{6D3EA00C-311B-461D-A116-F021F965FB97}" type="presParOf" srcId="{30FED20F-FB25-4506-87D8-7B7FBADB7851}" destId="{3DEF851C-DB78-4D89-B9E9-5175C8F66DCF}" srcOrd="2" destOrd="0" presId="urn:microsoft.com/office/officeart/2005/8/layout/chevronAccent+Icon"/>
    <dgm:cxn modelId="{27391AA0-CDCB-41BB-9A82-83D5E6B601CD}" type="presParOf" srcId="{3DEF851C-DB78-4D89-B9E9-5175C8F66DCF}" destId="{2F97D08A-7D95-4C04-A16B-1D7CABE1C455}" srcOrd="0" destOrd="0" presId="urn:microsoft.com/office/officeart/2005/8/layout/chevronAccent+Icon"/>
    <dgm:cxn modelId="{E46386C5-A5A0-49E8-BAEB-F3F6BE3ED7B1}" type="presParOf" srcId="{3DEF851C-DB78-4D89-B9E9-5175C8F66DCF}" destId="{B7AE1992-261E-441A-BCEE-4FF2C3A6F9C6}" srcOrd="1" destOrd="0" presId="urn:microsoft.com/office/officeart/2005/8/layout/chevronAccent+Icon"/>
    <dgm:cxn modelId="{E3CDFC5D-19A9-49DE-BDB4-BE80E2A72F34}" type="presParOf" srcId="{30FED20F-FB25-4506-87D8-7B7FBADB7851}" destId="{023C9F10-20BE-43E5-B27B-E563ED8C0378}" srcOrd="3" destOrd="0" presId="urn:microsoft.com/office/officeart/2005/8/layout/chevronAccent+Icon"/>
    <dgm:cxn modelId="{DFD7ABF6-91B1-4430-AF3C-7A4446809462}" type="presParOf" srcId="{30FED20F-FB25-4506-87D8-7B7FBADB7851}" destId="{5E8D8C86-7D91-4425-8343-9D51CB52F4C7}" srcOrd="4" destOrd="0" presId="urn:microsoft.com/office/officeart/2005/8/layout/chevronAccent+Icon"/>
    <dgm:cxn modelId="{2E72832C-AC85-42C1-8BD4-ED89EACF8A29}" type="presParOf" srcId="{5E8D8C86-7D91-4425-8343-9D51CB52F4C7}" destId="{6FD8FB0C-8589-42AF-B6EF-0B977819DA90}" srcOrd="0" destOrd="0" presId="urn:microsoft.com/office/officeart/2005/8/layout/chevronAccent+Icon"/>
    <dgm:cxn modelId="{18D8AC2C-5E41-4108-822B-7B6B8A66613F}" type="presParOf" srcId="{5E8D8C86-7D91-4425-8343-9D51CB52F4C7}" destId="{BCAEA6BB-1642-436F-A838-06ED76A9050C}" srcOrd="1" destOrd="0" presId="urn:microsoft.com/office/officeart/2005/8/layout/chevronAccent+Icon"/>
    <dgm:cxn modelId="{EF700D45-F06C-426E-A7A3-C7872C395985}" type="presParOf" srcId="{30FED20F-FB25-4506-87D8-7B7FBADB7851}" destId="{7F382D9B-3B4F-402B-B266-E59D48E354E9}" srcOrd="5" destOrd="0" presId="urn:microsoft.com/office/officeart/2005/8/layout/chevronAccent+Icon"/>
    <dgm:cxn modelId="{7A9FA54B-518D-4899-9431-0F2DC588CD43}" type="presParOf" srcId="{30FED20F-FB25-4506-87D8-7B7FBADB7851}" destId="{8EC61D1D-7BA7-453C-A7AF-FFC88B36FC64}" srcOrd="6" destOrd="0" presId="urn:microsoft.com/office/officeart/2005/8/layout/chevronAccent+Icon"/>
    <dgm:cxn modelId="{F34A198F-22AC-4ED3-8EA2-B0D8C1C38D69}" type="presParOf" srcId="{8EC61D1D-7BA7-453C-A7AF-FFC88B36FC64}" destId="{BEF4E0FD-2AFC-4360-8FB2-2ABF88E5FAB2}" srcOrd="0" destOrd="0" presId="urn:microsoft.com/office/officeart/2005/8/layout/chevronAccent+Icon"/>
    <dgm:cxn modelId="{82815E13-7630-40AF-9B00-7C8E54A0B449}" type="presParOf" srcId="{8EC61D1D-7BA7-453C-A7AF-FFC88B36FC64}" destId="{322891F7-E35A-4DB8-8A4F-5DA34FA4D1E7}"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5D5103-06F1-4B99-8C69-4F7C131ADB20}"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B3C0283F-3291-48BE-856E-39BAD7300153}">
      <dgm:prSet phldrT="[Text]"/>
      <dgm:spPr/>
      <dgm:t>
        <a:bodyPr/>
        <a:lstStyle/>
        <a:p>
          <a:r>
            <a:rPr lang="en-AU" dirty="0"/>
            <a:t>Physical health</a:t>
          </a:r>
          <a:endParaRPr lang="en-US" dirty="0"/>
        </a:p>
      </dgm:t>
    </dgm:pt>
    <dgm:pt modelId="{252100A1-C014-454E-A340-0A53C6E5E0AE}" type="parTrans" cxnId="{DF8EE81A-0011-4544-B907-28707434B32F}">
      <dgm:prSet/>
      <dgm:spPr/>
      <dgm:t>
        <a:bodyPr/>
        <a:lstStyle/>
        <a:p>
          <a:endParaRPr lang="en-US"/>
        </a:p>
      </dgm:t>
    </dgm:pt>
    <dgm:pt modelId="{6081A4F9-256F-4D0D-AB49-6CD5BA8271F2}" type="sibTrans" cxnId="{DF8EE81A-0011-4544-B907-28707434B32F}">
      <dgm:prSet/>
      <dgm:spPr/>
      <dgm:t>
        <a:bodyPr/>
        <a:lstStyle/>
        <a:p>
          <a:endParaRPr lang="en-US"/>
        </a:p>
      </dgm:t>
    </dgm:pt>
    <dgm:pt modelId="{21703672-2F47-4624-BCEE-10B573ACDAC0}">
      <dgm:prSet/>
      <dgm:spPr/>
      <dgm:t>
        <a:bodyPr/>
        <a:lstStyle/>
        <a:p>
          <a:r>
            <a:rPr lang="en-AU" dirty="0"/>
            <a:t>Mental health</a:t>
          </a:r>
        </a:p>
      </dgm:t>
    </dgm:pt>
    <dgm:pt modelId="{24783FD4-A304-45CF-B43B-06D16CBC1DE7}" type="parTrans" cxnId="{D0041138-CD1E-4F1B-BE7F-4609DE57B292}">
      <dgm:prSet/>
      <dgm:spPr/>
      <dgm:t>
        <a:bodyPr/>
        <a:lstStyle/>
        <a:p>
          <a:endParaRPr lang="en-US"/>
        </a:p>
      </dgm:t>
    </dgm:pt>
    <dgm:pt modelId="{3D93EC9B-9F7B-400C-B7AE-1309F32875E6}" type="sibTrans" cxnId="{D0041138-CD1E-4F1B-BE7F-4609DE57B292}">
      <dgm:prSet/>
      <dgm:spPr/>
      <dgm:t>
        <a:bodyPr/>
        <a:lstStyle/>
        <a:p>
          <a:endParaRPr lang="en-US"/>
        </a:p>
      </dgm:t>
    </dgm:pt>
    <dgm:pt modelId="{7477339A-A495-40AE-B2D7-735D0BD2B952}">
      <dgm:prSet/>
      <dgm:spPr/>
      <dgm:t>
        <a:bodyPr/>
        <a:lstStyle/>
        <a:p>
          <a:r>
            <a:rPr lang="en-AU" dirty="0"/>
            <a:t>Social / trauma / environment</a:t>
          </a:r>
        </a:p>
      </dgm:t>
    </dgm:pt>
    <dgm:pt modelId="{B77D42E9-7578-4B9C-8CCC-C1648FEDB14E}" type="parTrans" cxnId="{16ED99A0-6864-4D75-9DB8-9302B8CC74A8}">
      <dgm:prSet/>
      <dgm:spPr/>
      <dgm:t>
        <a:bodyPr/>
        <a:lstStyle/>
        <a:p>
          <a:endParaRPr lang="en-US"/>
        </a:p>
      </dgm:t>
    </dgm:pt>
    <dgm:pt modelId="{890BF574-0911-411C-9DB6-CD4DA7961ED8}" type="sibTrans" cxnId="{16ED99A0-6864-4D75-9DB8-9302B8CC74A8}">
      <dgm:prSet/>
      <dgm:spPr/>
      <dgm:t>
        <a:bodyPr/>
        <a:lstStyle/>
        <a:p>
          <a:endParaRPr lang="en-US"/>
        </a:p>
      </dgm:t>
    </dgm:pt>
    <dgm:pt modelId="{156134C2-C03C-447B-B43B-B04BB798B863}">
      <dgm:prSet/>
      <dgm:spPr/>
      <dgm:t>
        <a:bodyPr/>
        <a:lstStyle/>
        <a:p>
          <a:r>
            <a:rPr lang="en-AU" dirty="0"/>
            <a:t>Behaviour</a:t>
          </a:r>
        </a:p>
      </dgm:t>
    </dgm:pt>
    <dgm:pt modelId="{66C8DF8E-0573-4734-9A5C-E967B14E8F2E}" type="parTrans" cxnId="{951E6BBD-1ACC-4CF7-AA25-196E391F16D6}">
      <dgm:prSet/>
      <dgm:spPr/>
      <dgm:t>
        <a:bodyPr/>
        <a:lstStyle/>
        <a:p>
          <a:endParaRPr lang="en-US"/>
        </a:p>
      </dgm:t>
    </dgm:pt>
    <dgm:pt modelId="{065A964D-72F0-49CF-A640-42F8C89061E1}" type="sibTrans" cxnId="{951E6BBD-1ACC-4CF7-AA25-196E391F16D6}">
      <dgm:prSet/>
      <dgm:spPr/>
      <dgm:t>
        <a:bodyPr/>
        <a:lstStyle/>
        <a:p>
          <a:endParaRPr lang="en-US"/>
        </a:p>
      </dgm:t>
    </dgm:pt>
    <dgm:pt modelId="{30FED20F-FB25-4506-87D8-7B7FBADB7851}" type="pres">
      <dgm:prSet presAssocID="{655D5103-06F1-4B99-8C69-4F7C131ADB20}" presName="Name0" presStyleCnt="0">
        <dgm:presLayoutVars>
          <dgm:dir/>
          <dgm:resizeHandles val="exact"/>
        </dgm:presLayoutVars>
      </dgm:prSet>
      <dgm:spPr/>
    </dgm:pt>
    <dgm:pt modelId="{CD590716-49A5-498A-8000-C1EBFCB1DC1A}" type="pres">
      <dgm:prSet presAssocID="{B3C0283F-3291-48BE-856E-39BAD7300153}" presName="composite" presStyleCnt="0"/>
      <dgm:spPr/>
    </dgm:pt>
    <dgm:pt modelId="{08507137-BAB1-46C3-A31F-87F76B0CF152}" type="pres">
      <dgm:prSet presAssocID="{B3C0283F-3291-48BE-856E-39BAD7300153}" presName="bgChev" presStyleLbl="node1" presStyleIdx="0" presStyleCnt="4"/>
      <dgm:spPr/>
    </dgm:pt>
    <dgm:pt modelId="{83DA2590-E683-4B3B-A3DD-5ED4054C5D9D}" type="pres">
      <dgm:prSet presAssocID="{B3C0283F-3291-48BE-856E-39BAD7300153}" presName="txNode" presStyleLbl="fgAcc1" presStyleIdx="0" presStyleCnt="4">
        <dgm:presLayoutVars>
          <dgm:bulletEnabled val="1"/>
        </dgm:presLayoutVars>
      </dgm:prSet>
      <dgm:spPr/>
      <dgm:t>
        <a:bodyPr/>
        <a:lstStyle/>
        <a:p>
          <a:endParaRPr lang="en-US"/>
        </a:p>
      </dgm:t>
    </dgm:pt>
    <dgm:pt modelId="{9862B903-0FB1-4E08-9303-80D151F0B196}" type="pres">
      <dgm:prSet presAssocID="{6081A4F9-256F-4D0D-AB49-6CD5BA8271F2}" presName="compositeSpace" presStyleCnt="0"/>
      <dgm:spPr/>
    </dgm:pt>
    <dgm:pt modelId="{3DEF851C-DB78-4D89-B9E9-5175C8F66DCF}" type="pres">
      <dgm:prSet presAssocID="{21703672-2F47-4624-BCEE-10B573ACDAC0}" presName="composite" presStyleCnt="0"/>
      <dgm:spPr/>
    </dgm:pt>
    <dgm:pt modelId="{2F97D08A-7D95-4C04-A16B-1D7CABE1C455}" type="pres">
      <dgm:prSet presAssocID="{21703672-2F47-4624-BCEE-10B573ACDAC0}" presName="bgChev" presStyleLbl="node1" presStyleIdx="1" presStyleCnt="4"/>
      <dgm:spPr/>
    </dgm:pt>
    <dgm:pt modelId="{B7AE1992-261E-441A-BCEE-4FF2C3A6F9C6}" type="pres">
      <dgm:prSet presAssocID="{21703672-2F47-4624-BCEE-10B573ACDAC0}" presName="txNode" presStyleLbl="fgAcc1" presStyleIdx="1" presStyleCnt="4">
        <dgm:presLayoutVars>
          <dgm:bulletEnabled val="1"/>
        </dgm:presLayoutVars>
      </dgm:prSet>
      <dgm:spPr/>
      <dgm:t>
        <a:bodyPr/>
        <a:lstStyle/>
        <a:p>
          <a:endParaRPr lang="en-US"/>
        </a:p>
      </dgm:t>
    </dgm:pt>
    <dgm:pt modelId="{023C9F10-20BE-43E5-B27B-E563ED8C0378}" type="pres">
      <dgm:prSet presAssocID="{3D93EC9B-9F7B-400C-B7AE-1309F32875E6}" presName="compositeSpace" presStyleCnt="0"/>
      <dgm:spPr/>
    </dgm:pt>
    <dgm:pt modelId="{5E8D8C86-7D91-4425-8343-9D51CB52F4C7}" type="pres">
      <dgm:prSet presAssocID="{7477339A-A495-40AE-B2D7-735D0BD2B952}" presName="composite" presStyleCnt="0"/>
      <dgm:spPr/>
    </dgm:pt>
    <dgm:pt modelId="{6FD8FB0C-8589-42AF-B6EF-0B977819DA90}" type="pres">
      <dgm:prSet presAssocID="{7477339A-A495-40AE-B2D7-735D0BD2B952}" presName="bgChev" presStyleLbl="node1" presStyleIdx="2" presStyleCnt="4"/>
      <dgm:spPr/>
    </dgm:pt>
    <dgm:pt modelId="{BCAEA6BB-1642-436F-A838-06ED76A9050C}" type="pres">
      <dgm:prSet presAssocID="{7477339A-A495-40AE-B2D7-735D0BD2B952}" presName="txNode" presStyleLbl="fgAcc1" presStyleIdx="2" presStyleCnt="4">
        <dgm:presLayoutVars>
          <dgm:bulletEnabled val="1"/>
        </dgm:presLayoutVars>
      </dgm:prSet>
      <dgm:spPr/>
      <dgm:t>
        <a:bodyPr/>
        <a:lstStyle/>
        <a:p>
          <a:endParaRPr lang="en-US"/>
        </a:p>
      </dgm:t>
    </dgm:pt>
    <dgm:pt modelId="{7F382D9B-3B4F-402B-B266-E59D48E354E9}" type="pres">
      <dgm:prSet presAssocID="{890BF574-0911-411C-9DB6-CD4DA7961ED8}" presName="compositeSpace" presStyleCnt="0"/>
      <dgm:spPr/>
    </dgm:pt>
    <dgm:pt modelId="{8EC61D1D-7BA7-453C-A7AF-FFC88B36FC64}" type="pres">
      <dgm:prSet presAssocID="{156134C2-C03C-447B-B43B-B04BB798B863}" presName="composite" presStyleCnt="0"/>
      <dgm:spPr/>
    </dgm:pt>
    <dgm:pt modelId="{BEF4E0FD-2AFC-4360-8FB2-2ABF88E5FAB2}" type="pres">
      <dgm:prSet presAssocID="{156134C2-C03C-447B-B43B-B04BB798B863}" presName="bgChev" presStyleLbl="node1" presStyleIdx="3" presStyleCnt="4"/>
      <dgm:spPr/>
    </dgm:pt>
    <dgm:pt modelId="{322891F7-E35A-4DB8-8A4F-5DA34FA4D1E7}" type="pres">
      <dgm:prSet presAssocID="{156134C2-C03C-447B-B43B-B04BB798B863}" presName="txNode" presStyleLbl="fgAcc1" presStyleIdx="3" presStyleCnt="4">
        <dgm:presLayoutVars>
          <dgm:bulletEnabled val="1"/>
        </dgm:presLayoutVars>
      </dgm:prSet>
      <dgm:spPr/>
      <dgm:t>
        <a:bodyPr/>
        <a:lstStyle/>
        <a:p>
          <a:endParaRPr lang="en-US"/>
        </a:p>
      </dgm:t>
    </dgm:pt>
  </dgm:ptLst>
  <dgm:cxnLst>
    <dgm:cxn modelId="{E49D0252-01D1-4955-AD4A-0F6B5F062073}" type="presOf" srcId="{655D5103-06F1-4B99-8C69-4F7C131ADB20}" destId="{30FED20F-FB25-4506-87D8-7B7FBADB7851}" srcOrd="0" destOrd="0" presId="urn:microsoft.com/office/officeart/2005/8/layout/chevronAccent+Icon"/>
    <dgm:cxn modelId="{117C7D60-E3EB-4B28-9FF9-23CE6DDAF24D}" type="presOf" srcId="{21703672-2F47-4624-BCEE-10B573ACDAC0}" destId="{B7AE1992-261E-441A-BCEE-4FF2C3A6F9C6}" srcOrd="0" destOrd="0" presId="urn:microsoft.com/office/officeart/2005/8/layout/chevronAccent+Icon"/>
    <dgm:cxn modelId="{D0041138-CD1E-4F1B-BE7F-4609DE57B292}" srcId="{655D5103-06F1-4B99-8C69-4F7C131ADB20}" destId="{21703672-2F47-4624-BCEE-10B573ACDAC0}" srcOrd="1" destOrd="0" parTransId="{24783FD4-A304-45CF-B43B-06D16CBC1DE7}" sibTransId="{3D93EC9B-9F7B-400C-B7AE-1309F32875E6}"/>
    <dgm:cxn modelId="{0AB8AFF2-C5BF-4E1D-9107-C070D0D2603E}" type="presOf" srcId="{156134C2-C03C-447B-B43B-B04BB798B863}" destId="{322891F7-E35A-4DB8-8A4F-5DA34FA4D1E7}" srcOrd="0" destOrd="0" presId="urn:microsoft.com/office/officeart/2005/8/layout/chevronAccent+Icon"/>
    <dgm:cxn modelId="{16ED99A0-6864-4D75-9DB8-9302B8CC74A8}" srcId="{655D5103-06F1-4B99-8C69-4F7C131ADB20}" destId="{7477339A-A495-40AE-B2D7-735D0BD2B952}" srcOrd="2" destOrd="0" parTransId="{B77D42E9-7578-4B9C-8CCC-C1648FEDB14E}" sibTransId="{890BF574-0911-411C-9DB6-CD4DA7961ED8}"/>
    <dgm:cxn modelId="{1188507A-CD72-4EF8-9C8E-C4BEB24689F6}" type="presOf" srcId="{B3C0283F-3291-48BE-856E-39BAD7300153}" destId="{83DA2590-E683-4B3B-A3DD-5ED4054C5D9D}" srcOrd="0" destOrd="0" presId="urn:microsoft.com/office/officeart/2005/8/layout/chevronAccent+Icon"/>
    <dgm:cxn modelId="{951E6BBD-1ACC-4CF7-AA25-196E391F16D6}" srcId="{655D5103-06F1-4B99-8C69-4F7C131ADB20}" destId="{156134C2-C03C-447B-B43B-B04BB798B863}" srcOrd="3" destOrd="0" parTransId="{66C8DF8E-0573-4734-9A5C-E967B14E8F2E}" sibTransId="{065A964D-72F0-49CF-A640-42F8C89061E1}"/>
    <dgm:cxn modelId="{DF8EE81A-0011-4544-B907-28707434B32F}" srcId="{655D5103-06F1-4B99-8C69-4F7C131ADB20}" destId="{B3C0283F-3291-48BE-856E-39BAD7300153}" srcOrd="0" destOrd="0" parTransId="{252100A1-C014-454E-A340-0A53C6E5E0AE}" sibTransId="{6081A4F9-256F-4D0D-AB49-6CD5BA8271F2}"/>
    <dgm:cxn modelId="{5353DEB6-5BC8-466C-AF29-2505DAC7BEE5}" type="presOf" srcId="{7477339A-A495-40AE-B2D7-735D0BD2B952}" destId="{BCAEA6BB-1642-436F-A838-06ED76A9050C}" srcOrd="0" destOrd="0" presId="urn:microsoft.com/office/officeart/2005/8/layout/chevronAccent+Icon"/>
    <dgm:cxn modelId="{854B85DE-76F1-4315-8DF8-79A33136C28A}" type="presParOf" srcId="{30FED20F-FB25-4506-87D8-7B7FBADB7851}" destId="{CD590716-49A5-498A-8000-C1EBFCB1DC1A}" srcOrd="0" destOrd="0" presId="urn:microsoft.com/office/officeart/2005/8/layout/chevronAccent+Icon"/>
    <dgm:cxn modelId="{E8B078CB-0DE7-4B57-B1CC-6995BD8B5008}" type="presParOf" srcId="{CD590716-49A5-498A-8000-C1EBFCB1DC1A}" destId="{08507137-BAB1-46C3-A31F-87F76B0CF152}" srcOrd="0" destOrd="0" presId="urn:microsoft.com/office/officeart/2005/8/layout/chevronAccent+Icon"/>
    <dgm:cxn modelId="{571639EC-177F-42B2-B21F-78ED147D46CC}" type="presParOf" srcId="{CD590716-49A5-498A-8000-C1EBFCB1DC1A}" destId="{83DA2590-E683-4B3B-A3DD-5ED4054C5D9D}" srcOrd="1" destOrd="0" presId="urn:microsoft.com/office/officeart/2005/8/layout/chevronAccent+Icon"/>
    <dgm:cxn modelId="{1E672E7E-1713-48B6-9059-313D2533F4B5}" type="presParOf" srcId="{30FED20F-FB25-4506-87D8-7B7FBADB7851}" destId="{9862B903-0FB1-4E08-9303-80D151F0B196}" srcOrd="1" destOrd="0" presId="urn:microsoft.com/office/officeart/2005/8/layout/chevronAccent+Icon"/>
    <dgm:cxn modelId="{6D3EA00C-311B-461D-A116-F021F965FB97}" type="presParOf" srcId="{30FED20F-FB25-4506-87D8-7B7FBADB7851}" destId="{3DEF851C-DB78-4D89-B9E9-5175C8F66DCF}" srcOrd="2" destOrd="0" presId="urn:microsoft.com/office/officeart/2005/8/layout/chevronAccent+Icon"/>
    <dgm:cxn modelId="{27391AA0-CDCB-41BB-9A82-83D5E6B601CD}" type="presParOf" srcId="{3DEF851C-DB78-4D89-B9E9-5175C8F66DCF}" destId="{2F97D08A-7D95-4C04-A16B-1D7CABE1C455}" srcOrd="0" destOrd="0" presId="urn:microsoft.com/office/officeart/2005/8/layout/chevronAccent+Icon"/>
    <dgm:cxn modelId="{E46386C5-A5A0-49E8-BAEB-F3F6BE3ED7B1}" type="presParOf" srcId="{3DEF851C-DB78-4D89-B9E9-5175C8F66DCF}" destId="{B7AE1992-261E-441A-BCEE-4FF2C3A6F9C6}" srcOrd="1" destOrd="0" presId="urn:microsoft.com/office/officeart/2005/8/layout/chevronAccent+Icon"/>
    <dgm:cxn modelId="{E3CDFC5D-19A9-49DE-BDB4-BE80E2A72F34}" type="presParOf" srcId="{30FED20F-FB25-4506-87D8-7B7FBADB7851}" destId="{023C9F10-20BE-43E5-B27B-E563ED8C0378}" srcOrd="3" destOrd="0" presId="urn:microsoft.com/office/officeart/2005/8/layout/chevronAccent+Icon"/>
    <dgm:cxn modelId="{DFD7ABF6-91B1-4430-AF3C-7A4446809462}" type="presParOf" srcId="{30FED20F-FB25-4506-87D8-7B7FBADB7851}" destId="{5E8D8C86-7D91-4425-8343-9D51CB52F4C7}" srcOrd="4" destOrd="0" presId="urn:microsoft.com/office/officeart/2005/8/layout/chevronAccent+Icon"/>
    <dgm:cxn modelId="{2E72832C-AC85-42C1-8BD4-ED89EACF8A29}" type="presParOf" srcId="{5E8D8C86-7D91-4425-8343-9D51CB52F4C7}" destId="{6FD8FB0C-8589-42AF-B6EF-0B977819DA90}" srcOrd="0" destOrd="0" presId="urn:microsoft.com/office/officeart/2005/8/layout/chevronAccent+Icon"/>
    <dgm:cxn modelId="{18D8AC2C-5E41-4108-822B-7B6B8A66613F}" type="presParOf" srcId="{5E8D8C86-7D91-4425-8343-9D51CB52F4C7}" destId="{BCAEA6BB-1642-436F-A838-06ED76A9050C}" srcOrd="1" destOrd="0" presId="urn:microsoft.com/office/officeart/2005/8/layout/chevronAccent+Icon"/>
    <dgm:cxn modelId="{EF700D45-F06C-426E-A7A3-C7872C395985}" type="presParOf" srcId="{30FED20F-FB25-4506-87D8-7B7FBADB7851}" destId="{7F382D9B-3B4F-402B-B266-E59D48E354E9}" srcOrd="5" destOrd="0" presId="urn:microsoft.com/office/officeart/2005/8/layout/chevronAccent+Icon"/>
    <dgm:cxn modelId="{7A9FA54B-518D-4899-9431-0F2DC588CD43}" type="presParOf" srcId="{30FED20F-FB25-4506-87D8-7B7FBADB7851}" destId="{8EC61D1D-7BA7-453C-A7AF-FFC88B36FC64}" srcOrd="6" destOrd="0" presId="urn:microsoft.com/office/officeart/2005/8/layout/chevronAccent+Icon"/>
    <dgm:cxn modelId="{F34A198F-22AC-4ED3-8EA2-B0D8C1C38D69}" type="presParOf" srcId="{8EC61D1D-7BA7-453C-A7AF-FFC88B36FC64}" destId="{BEF4E0FD-2AFC-4360-8FB2-2ABF88E5FAB2}" srcOrd="0" destOrd="0" presId="urn:microsoft.com/office/officeart/2005/8/layout/chevronAccent+Icon"/>
    <dgm:cxn modelId="{82815E13-7630-40AF-9B00-7C8E54A0B449}" type="presParOf" srcId="{8EC61D1D-7BA7-453C-A7AF-FFC88B36FC64}" destId="{322891F7-E35A-4DB8-8A4F-5DA34FA4D1E7}"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55D5103-06F1-4B99-8C69-4F7C131ADB20}"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B3C0283F-3291-48BE-856E-39BAD7300153}">
      <dgm:prSet phldrT="[Text]"/>
      <dgm:spPr/>
      <dgm:t>
        <a:bodyPr/>
        <a:lstStyle/>
        <a:p>
          <a:r>
            <a:rPr lang="en-AU" dirty="0"/>
            <a:t>Physical health</a:t>
          </a:r>
          <a:endParaRPr lang="en-US" dirty="0"/>
        </a:p>
      </dgm:t>
    </dgm:pt>
    <dgm:pt modelId="{252100A1-C014-454E-A340-0A53C6E5E0AE}" type="parTrans" cxnId="{DF8EE81A-0011-4544-B907-28707434B32F}">
      <dgm:prSet/>
      <dgm:spPr/>
      <dgm:t>
        <a:bodyPr/>
        <a:lstStyle/>
        <a:p>
          <a:endParaRPr lang="en-US"/>
        </a:p>
      </dgm:t>
    </dgm:pt>
    <dgm:pt modelId="{6081A4F9-256F-4D0D-AB49-6CD5BA8271F2}" type="sibTrans" cxnId="{DF8EE81A-0011-4544-B907-28707434B32F}">
      <dgm:prSet/>
      <dgm:spPr/>
      <dgm:t>
        <a:bodyPr/>
        <a:lstStyle/>
        <a:p>
          <a:endParaRPr lang="en-US"/>
        </a:p>
      </dgm:t>
    </dgm:pt>
    <dgm:pt modelId="{21703672-2F47-4624-BCEE-10B573ACDAC0}">
      <dgm:prSet/>
      <dgm:spPr/>
      <dgm:t>
        <a:bodyPr/>
        <a:lstStyle/>
        <a:p>
          <a:r>
            <a:rPr lang="en-AU" dirty="0"/>
            <a:t>Mental health</a:t>
          </a:r>
        </a:p>
      </dgm:t>
    </dgm:pt>
    <dgm:pt modelId="{24783FD4-A304-45CF-B43B-06D16CBC1DE7}" type="parTrans" cxnId="{D0041138-CD1E-4F1B-BE7F-4609DE57B292}">
      <dgm:prSet/>
      <dgm:spPr/>
      <dgm:t>
        <a:bodyPr/>
        <a:lstStyle/>
        <a:p>
          <a:endParaRPr lang="en-US"/>
        </a:p>
      </dgm:t>
    </dgm:pt>
    <dgm:pt modelId="{3D93EC9B-9F7B-400C-B7AE-1309F32875E6}" type="sibTrans" cxnId="{D0041138-CD1E-4F1B-BE7F-4609DE57B292}">
      <dgm:prSet/>
      <dgm:spPr/>
      <dgm:t>
        <a:bodyPr/>
        <a:lstStyle/>
        <a:p>
          <a:endParaRPr lang="en-US"/>
        </a:p>
      </dgm:t>
    </dgm:pt>
    <dgm:pt modelId="{7477339A-A495-40AE-B2D7-735D0BD2B952}">
      <dgm:prSet/>
      <dgm:spPr/>
      <dgm:t>
        <a:bodyPr/>
        <a:lstStyle/>
        <a:p>
          <a:r>
            <a:rPr lang="en-AU" dirty="0"/>
            <a:t>Social / trauma / environment</a:t>
          </a:r>
        </a:p>
      </dgm:t>
    </dgm:pt>
    <dgm:pt modelId="{B77D42E9-7578-4B9C-8CCC-C1648FEDB14E}" type="parTrans" cxnId="{16ED99A0-6864-4D75-9DB8-9302B8CC74A8}">
      <dgm:prSet/>
      <dgm:spPr/>
      <dgm:t>
        <a:bodyPr/>
        <a:lstStyle/>
        <a:p>
          <a:endParaRPr lang="en-US"/>
        </a:p>
      </dgm:t>
    </dgm:pt>
    <dgm:pt modelId="{890BF574-0911-411C-9DB6-CD4DA7961ED8}" type="sibTrans" cxnId="{16ED99A0-6864-4D75-9DB8-9302B8CC74A8}">
      <dgm:prSet/>
      <dgm:spPr/>
      <dgm:t>
        <a:bodyPr/>
        <a:lstStyle/>
        <a:p>
          <a:endParaRPr lang="en-US"/>
        </a:p>
      </dgm:t>
    </dgm:pt>
    <dgm:pt modelId="{156134C2-C03C-447B-B43B-B04BB798B863}">
      <dgm:prSet/>
      <dgm:spPr/>
      <dgm:t>
        <a:bodyPr/>
        <a:lstStyle/>
        <a:p>
          <a:r>
            <a:rPr lang="en-AU" dirty="0"/>
            <a:t>Behaviour</a:t>
          </a:r>
        </a:p>
      </dgm:t>
    </dgm:pt>
    <dgm:pt modelId="{66C8DF8E-0573-4734-9A5C-E967B14E8F2E}" type="parTrans" cxnId="{951E6BBD-1ACC-4CF7-AA25-196E391F16D6}">
      <dgm:prSet/>
      <dgm:spPr/>
      <dgm:t>
        <a:bodyPr/>
        <a:lstStyle/>
        <a:p>
          <a:endParaRPr lang="en-US"/>
        </a:p>
      </dgm:t>
    </dgm:pt>
    <dgm:pt modelId="{065A964D-72F0-49CF-A640-42F8C89061E1}" type="sibTrans" cxnId="{951E6BBD-1ACC-4CF7-AA25-196E391F16D6}">
      <dgm:prSet/>
      <dgm:spPr/>
      <dgm:t>
        <a:bodyPr/>
        <a:lstStyle/>
        <a:p>
          <a:endParaRPr lang="en-US"/>
        </a:p>
      </dgm:t>
    </dgm:pt>
    <dgm:pt modelId="{30FED20F-FB25-4506-87D8-7B7FBADB7851}" type="pres">
      <dgm:prSet presAssocID="{655D5103-06F1-4B99-8C69-4F7C131ADB20}" presName="Name0" presStyleCnt="0">
        <dgm:presLayoutVars>
          <dgm:dir/>
          <dgm:resizeHandles val="exact"/>
        </dgm:presLayoutVars>
      </dgm:prSet>
      <dgm:spPr/>
    </dgm:pt>
    <dgm:pt modelId="{CD590716-49A5-498A-8000-C1EBFCB1DC1A}" type="pres">
      <dgm:prSet presAssocID="{B3C0283F-3291-48BE-856E-39BAD7300153}" presName="composite" presStyleCnt="0"/>
      <dgm:spPr/>
    </dgm:pt>
    <dgm:pt modelId="{08507137-BAB1-46C3-A31F-87F76B0CF152}" type="pres">
      <dgm:prSet presAssocID="{B3C0283F-3291-48BE-856E-39BAD7300153}" presName="bgChev" presStyleLbl="node1" presStyleIdx="0" presStyleCnt="4"/>
      <dgm:spPr/>
    </dgm:pt>
    <dgm:pt modelId="{83DA2590-E683-4B3B-A3DD-5ED4054C5D9D}" type="pres">
      <dgm:prSet presAssocID="{B3C0283F-3291-48BE-856E-39BAD7300153}" presName="txNode" presStyleLbl="fgAcc1" presStyleIdx="0" presStyleCnt="4">
        <dgm:presLayoutVars>
          <dgm:bulletEnabled val="1"/>
        </dgm:presLayoutVars>
      </dgm:prSet>
      <dgm:spPr/>
      <dgm:t>
        <a:bodyPr/>
        <a:lstStyle/>
        <a:p>
          <a:endParaRPr lang="en-US"/>
        </a:p>
      </dgm:t>
    </dgm:pt>
    <dgm:pt modelId="{9862B903-0FB1-4E08-9303-80D151F0B196}" type="pres">
      <dgm:prSet presAssocID="{6081A4F9-256F-4D0D-AB49-6CD5BA8271F2}" presName="compositeSpace" presStyleCnt="0"/>
      <dgm:spPr/>
    </dgm:pt>
    <dgm:pt modelId="{3DEF851C-DB78-4D89-B9E9-5175C8F66DCF}" type="pres">
      <dgm:prSet presAssocID="{21703672-2F47-4624-BCEE-10B573ACDAC0}" presName="composite" presStyleCnt="0"/>
      <dgm:spPr/>
    </dgm:pt>
    <dgm:pt modelId="{2F97D08A-7D95-4C04-A16B-1D7CABE1C455}" type="pres">
      <dgm:prSet presAssocID="{21703672-2F47-4624-BCEE-10B573ACDAC0}" presName="bgChev" presStyleLbl="node1" presStyleIdx="1" presStyleCnt="4"/>
      <dgm:spPr/>
    </dgm:pt>
    <dgm:pt modelId="{B7AE1992-261E-441A-BCEE-4FF2C3A6F9C6}" type="pres">
      <dgm:prSet presAssocID="{21703672-2F47-4624-BCEE-10B573ACDAC0}" presName="txNode" presStyleLbl="fgAcc1" presStyleIdx="1" presStyleCnt="4">
        <dgm:presLayoutVars>
          <dgm:bulletEnabled val="1"/>
        </dgm:presLayoutVars>
      </dgm:prSet>
      <dgm:spPr/>
      <dgm:t>
        <a:bodyPr/>
        <a:lstStyle/>
        <a:p>
          <a:endParaRPr lang="en-US"/>
        </a:p>
      </dgm:t>
    </dgm:pt>
    <dgm:pt modelId="{023C9F10-20BE-43E5-B27B-E563ED8C0378}" type="pres">
      <dgm:prSet presAssocID="{3D93EC9B-9F7B-400C-B7AE-1309F32875E6}" presName="compositeSpace" presStyleCnt="0"/>
      <dgm:spPr/>
    </dgm:pt>
    <dgm:pt modelId="{5E8D8C86-7D91-4425-8343-9D51CB52F4C7}" type="pres">
      <dgm:prSet presAssocID="{7477339A-A495-40AE-B2D7-735D0BD2B952}" presName="composite" presStyleCnt="0"/>
      <dgm:spPr/>
    </dgm:pt>
    <dgm:pt modelId="{6FD8FB0C-8589-42AF-B6EF-0B977819DA90}" type="pres">
      <dgm:prSet presAssocID="{7477339A-A495-40AE-B2D7-735D0BD2B952}" presName="bgChev" presStyleLbl="node1" presStyleIdx="2" presStyleCnt="4"/>
      <dgm:spPr/>
    </dgm:pt>
    <dgm:pt modelId="{BCAEA6BB-1642-436F-A838-06ED76A9050C}" type="pres">
      <dgm:prSet presAssocID="{7477339A-A495-40AE-B2D7-735D0BD2B952}" presName="txNode" presStyleLbl="fgAcc1" presStyleIdx="2" presStyleCnt="4">
        <dgm:presLayoutVars>
          <dgm:bulletEnabled val="1"/>
        </dgm:presLayoutVars>
      </dgm:prSet>
      <dgm:spPr/>
      <dgm:t>
        <a:bodyPr/>
        <a:lstStyle/>
        <a:p>
          <a:endParaRPr lang="en-US"/>
        </a:p>
      </dgm:t>
    </dgm:pt>
    <dgm:pt modelId="{7F382D9B-3B4F-402B-B266-E59D48E354E9}" type="pres">
      <dgm:prSet presAssocID="{890BF574-0911-411C-9DB6-CD4DA7961ED8}" presName="compositeSpace" presStyleCnt="0"/>
      <dgm:spPr/>
    </dgm:pt>
    <dgm:pt modelId="{8EC61D1D-7BA7-453C-A7AF-FFC88B36FC64}" type="pres">
      <dgm:prSet presAssocID="{156134C2-C03C-447B-B43B-B04BB798B863}" presName="composite" presStyleCnt="0"/>
      <dgm:spPr/>
    </dgm:pt>
    <dgm:pt modelId="{BEF4E0FD-2AFC-4360-8FB2-2ABF88E5FAB2}" type="pres">
      <dgm:prSet presAssocID="{156134C2-C03C-447B-B43B-B04BB798B863}" presName="bgChev" presStyleLbl="node1" presStyleIdx="3" presStyleCnt="4"/>
      <dgm:spPr/>
    </dgm:pt>
    <dgm:pt modelId="{322891F7-E35A-4DB8-8A4F-5DA34FA4D1E7}" type="pres">
      <dgm:prSet presAssocID="{156134C2-C03C-447B-B43B-B04BB798B863}" presName="txNode" presStyleLbl="fgAcc1" presStyleIdx="3" presStyleCnt="4">
        <dgm:presLayoutVars>
          <dgm:bulletEnabled val="1"/>
        </dgm:presLayoutVars>
      </dgm:prSet>
      <dgm:spPr/>
      <dgm:t>
        <a:bodyPr/>
        <a:lstStyle/>
        <a:p>
          <a:endParaRPr lang="en-US"/>
        </a:p>
      </dgm:t>
    </dgm:pt>
  </dgm:ptLst>
  <dgm:cxnLst>
    <dgm:cxn modelId="{E49D0252-01D1-4955-AD4A-0F6B5F062073}" type="presOf" srcId="{655D5103-06F1-4B99-8C69-4F7C131ADB20}" destId="{30FED20F-FB25-4506-87D8-7B7FBADB7851}" srcOrd="0" destOrd="0" presId="urn:microsoft.com/office/officeart/2005/8/layout/chevronAccent+Icon"/>
    <dgm:cxn modelId="{117C7D60-E3EB-4B28-9FF9-23CE6DDAF24D}" type="presOf" srcId="{21703672-2F47-4624-BCEE-10B573ACDAC0}" destId="{B7AE1992-261E-441A-BCEE-4FF2C3A6F9C6}" srcOrd="0" destOrd="0" presId="urn:microsoft.com/office/officeart/2005/8/layout/chevronAccent+Icon"/>
    <dgm:cxn modelId="{D0041138-CD1E-4F1B-BE7F-4609DE57B292}" srcId="{655D5103-06F1-4B99-8C69-4F7C131ADB20}" destId="{21703672-2F47-4624-BCEE-10B573ACDAC0}" srcOrd="1" destOrd="0" parTransId="{24783FD4-A304-45CF-B43B-06D16CBC1DE7}" sibTransId="{3D93EC9B-9F7B-400C-B7AE-1309F32875E6}"/>
    <dgm:cxn modelId="{0AB8AFF2-C5BF-4E1D-9107-C070D0D2603E}" type="presOf" srcId="{156134C2-C03C-447B-B43B-B04BB798B863}" destId="{322891F7-E35A-4DB8-8A4F-5DA34FA4D1E7}" srcOrd="0" destOrd="0" presId="urn:microsoft.com/office/officeart/2005/8/layout/chevronAccent+Icon"/>
    <dgm:cxn modelId="{16ED99A0-6864-4D75-9DB8-9302B8CC74A8}" srcId="{655D5103-06F1-4B99-8C69-4F7C131ADB20}" destId="{7477339A-A495-40AE-B2D7-735D0BD2B952}" srcOrd="2" destOrd="0" parTransId="{B77D42E9-7578-4B9C-8CCC-C1648FEDB14E}" sibTransId="{890BF574-0911-411C-9DB6-CD4DA7961ED8}"/>
    <dgm:cxn modelId="{1188507A-CD72-4EF8-9C8E-C4BEB24689F6}" type="presOf" srcId="{B3C0283F-3291-48BE-856E-39BAD7300153}" destId="{83DA2590-E683-4B3B-A3DD-5ED4054C5D9D}" srcOrd="0" destOrd="0" presId="urn:microsoft.com/office/officeart/2005/8/layout/chevronAccent+Icon"/>
    <dgm:cxn modelId="{951E6BBD-1ACC-4CF7-AA25-196E391F16D6}" srcId="{655D5103-06F1-4B99-8C69-4F7C131ADB20}" destId="{156134C2-C03C-447B-B43B-B04BB798B863}" srcOrd="3" destOrd="0" parTransId="{66C8DF8E-0573-4734-9A5C-E967B14E8F2E}" sibTransId="{065A964D-72F0-49CF-A640-42F8C89061E1}"/>
    <dgm:cxn modelId="{DF8EE81A-0011-4544-B907-28707434B32F}" srcId="{655D5103-06F1-4B99-8C69-4F7C131ADB20}" destId="{B3C0283F-3291-48BE-856E-39BAD7300153}" srcOrd="0" destOrd="0" parTransId="{252100A1-C014-454E-A340-0A53C6E5E0AE}" sibTransId="{6081A4F9-256F-4D0D-AB49-6CD5BA8271F2}"/>
    <dgm:cxn modelId="{5353DEB6-5BC8-466C-AF29-2505DAC7BEE5}" type="presOf" srcId="{7477339A-A495-40AE-B2D7-735D0BD2B952}" destId="{BCAEA6BB-1642-436F-A838-06ED76A9050C}" srcOrd="0" destOrd="0" presId="urn:microsoft.com/office/officeart/2005/8/layout/chevronAccent+Icon"/>
    <dgm:cxn modelId="{854B85DE-76F1-4315-8DF8-79A33136C28A}" type="presParOf" srcId="{30FED20F-FB25-4506-87D8-7B7FBADB7851}" destId="{CD590716-49A5-498A-8000-C1EBFCB1DC1A}" srcOrd="0" destOrd="0" presId="urn:microsoft.com/office/officeart/2005/8/layout/chevronAccent+Icon"/>
    <dgm:cxn modelId="{E8B078CB-0DE7-4B57-B1CC-6995BD8B5008}" type="presParOf" srcId="{CD590716-49A5-498A-8000-C1EBFCB1DC1A}" destId="{08507137-BAB1-46C3-A31F-87F76B0CF152}" srcOrd="0" destOrd="0" presId="urn:microsoft.com/office/officeart/2005/8/layout/chevronAccent+Icon"/>
    <dgm:cxn modelId="{571639EC-177F-42B2-B21F-78ED147D46CC}" type="presParOf" srcId="{CD590716-49A5-498A-8000-C1EBFCB1DC1A}" destId="{83DA2590-E683-4B3B-A3DD-5ED4054C5D9D}" srcOrd="1" destOrd="0" presId="urn:microsoft.com/office/officeart/2005/8/layout/chevronAccent+Icon"/>
    <dgm:cxn modelId="{1E672E7E-1713-48B6-9059-313D2533F4B5}" type="presParOf" srcId="{30FED20F-FB25-4506-87D8-7B7FBADB7851}" destId="{9862B903-0FB1-4E08-9303-80D151F0B196}" srcOrd="1" destOrd="0" presId="urn:microsoft.com/office/officeart/2005/8/layout/chevronAccent+Icon"/>
    <dgm:cxn modelId="{6D3EA00C-311B-461D-A116-F021F965FB97}" type="presParOf" srcId="{30FED20F-FB25-4506-87D8-7B7FBADB7851}" destId="{3DEF851C-DB78-4D89-B9E9-5175C8F66DCF}" srcOrd="2" destOrd="0" presId="urn:microsoft.com/office/officeart/2005/8/layout/chevronAccent+Icon"/>
    <dgm:cxn modelId="{27391AA0-CDCB-41BB-9A82-83D5E6B601CD}" type="presParOf" srcId="{3DEF851C-DB78-4D89-B9E9-5175C8F66DCF}" destId="{2F97D08A-7D95-4C04-A16B-1D7CABE1C455}" srcOrd="0" destOrd="0" presId="urn:microsoft.com/office/officeart/2005/8/layout/chevronAccent+Icon"/>
    <dgm:cxn modelId="{E46386C5-A5A0-49E8-BAEB-F3F6BE3ED7B1}" type="presParOf" srcId="{3DEF851C-DB78-4D89-B9E9-5175C8F66DCF}" destId="{B7AE1992-261E-441A-BCEE-4FF2C3A6F9C6}" srcOrd="1" destOrd="0" presId="urn:microsoft.com/office/officeart/2005/8/layout/chevronAccent+Icon"/>
    <dgm:cxn modelId="{E3CDFC5D-19A9-49DE-BDB4-BE80E2A72F34}" type="presParOf" srcId="{30FED20F-FB25-4506-87D8-7B7FBADB7851}" destId="{023C9F10-20BE-43E5-B27B-E563ED8C0378}" srcOrd="3" destOrd="0" presId="urn:microsoft.com/office/officeart/2005/8/layout/chevronAccent+Icon"/>
    <dgm:cxn modelId="{DFD7ABF6-91B1-4430-AF3C-7A4446809462}" type="presParOf" srcId="{30FED20F-FB25-4506-87D8-7B7FBADB7851}" destId="{5E8D8C86-7D91-4425-8343-9D51CB52F4C7}" srcOrd="4" destOrd="0" presId="urn:microsoft.com/office/officeart/2005/8/layout/chevronAccent+Icon"/>
    <dgm:cxn modelId="{2E72832C-AC85-42C1-8BD4-ED89EACF8A29}" type="presParOf" srcId="{5E8D8C86-7D91-4425-8343-9D51CB52F4C7}" destId="{6FD8FB0C-8589-42AF-B6EF-0B977819DA90}" srcOrd="0" destOrd="0" presId="urn:microsoft.com/office/officeart/2005/8/layout/chevronAccent+Icon"/>
    <dgm:cxn modelId="{18D8AC2C-5E41-4108-822B-7B6B8A66613F}" type="presParOf" srcId="{5E8D8C86-7D91-4425-8343-9D51CB52F4C7}" destId="{BCAEA6BB-1642-436F-A838-06ED76A9050C}" srcOrd="1" destOrd="0" presId="urn:microsoft.com/office/officeart/2005/8/layout/chevronAccent+Icon"/>
    <dgm:cxn modelId="{EF700D45-F06C-426E-A7A3-C7872C395985}" type="presParOf" srcId="{30FED20F-FB25-4506-87D8-7B7FBADB7851}" destId="{7F382D9B-3B4F-402B-B266-E59D48E354E9}" srcOrd="5" destOrd="0" presId="urn:microsoft.com/office/officeart/2005/8/layout/chevronAccent+Icon"/>
    <dgm:cxn modelId="{7A9FA54B-518D-4899-9431-0F2DC588CD43}" type="presParOf" srcId="{30FED20F-FB25-4506-87D8-7B7FBADB7851}" destId="{8EC61D1D-7BA7-453C-A7AF-FFC88B36FC64}" srcOrd="6" destOrd="0" presId="urn:microsoft.com/office/officeart/2005/8/layout/chevronAccent+Icon"/>
    <dgm:cxn modelId="{F34A198F-22AC-4ED3-8EA2-B0D8C1C38D69}" type="presParOf" srcId="{8EC61D1D-7BA7-453C-A7AF-FFC88B36FC64}" destId="{BEF4E0FD-2AFC-4360-8FB2-2ABF88E5FAB2}" srcOrd="0" destOrd="0" presId="urn:microsoft.com/office/officeart/2005/8/layout/chevronAccent+Icon"/>
    <dgm:cxn modelId="{82815E13-7630-40AF-9B00-7C8E54A0B449}" type="presParOf" srcId="{8EC61D1D-7BA7-453C-A7AF-FFC88B36FC64}" destId="{322891F7-E35A-4DB8-8A4F-5DA34FA4D1E7}"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07137-BAB1-46C3-A31F-87F76B0CF152}">
      <dsp:nvSpPr>
        <dsp:cNvPr id="0" name=""/>
        <dsp:cNvSpPr/>
      </dsp:nvSpPr>
      <dsp:spPr>
        <a:xfrm>
          <a:off x="4918" y="851102"/>
          <a:ext cx="2315177" cy="893658"/>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DA2590-E683-4B3B-A3DD-5ED4054C5D9D}">
      <dsp:nvSpPr>
        <dsp:cNvPr id="0" name=""/>
        <dsp:cNvSpPr/>
      </dsp:nvSpPr>
      <dsp:spPr>
        <a:xfrm>
          <a:off x="622299" y="1074517"/>
          <a:ext cx="1955038" cy="89365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AU" sz="1900" kern="1200" dirty="0"/>
            <a:t>Physical health</a:t>
          </a:r>
          <a:endParaRPr lang="en-US" sz="1900" kern="1200" dirty="0"/>
        </a:p>
      </dsp:txBody>
      <dsp:txXfrm>
        <a:off x="648473" y="1100691"/>
        <a:ext cx="1902690" cy="841310"/>
      </dsp:txXfrm>
    </dsp:sp>
    <dsp:sp modelId="{2F97D08A-7D95-4C04-A16B-1D7CABE1C455}">
      <dsp:nvSpPr>
        <dsp:cNvPr id="0" name=""/>
        <dsp:cNvSpPr/>
      </dsp:nvSpPr>
      <dsp:spPr>
        <a:xfrm>
          <a:off x="2649366" y="851102"/>
          <a:ext cx="2315177" cy="893658"/>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AE1992-261E-441A-BCEE-4FF2C3A6F9C6}">
      <dsp:nvSpPr>
        <dsp:cNvPr id="0" name=""/>
        <dsp:cNvSpPr/>
      </dsp:nvSpPr>
      <dsp:spPr>
        <a:xfrm>
          <a:off x="3266747" y="1074517"/>
          <a:ext cx="1955038" cy="89365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AU" sz="1900" kern="1200" dirty="0"/>
            <a:t>Mental health</a:t>
          </a:r>
        </a:p>
      </dsp:txBody>
      <dsp:txXfrm>
        <a:off x="3292921" y="1100691"/>
        <a:ext cx="1902690" cy="841310"/>
      </dsp:txXfrm>
    </dsp:sp>
    <dsp:sp modelId="{6FD8FB0C-8589-42AF-B6EF-0B977819DA90}">
      <dsp:nvSpPr>
        <dsp:cNvPr id="0" name=""/>
        <dsp:cNvSpPr/>
      </dsp:nvSpPr>
      <dsp:spPr>
        <a:xfrm>
          <a:off x="5293813" y="851102"/>
          <a:ext cx="2315177" cy="893658"/>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AEA6BB-1642-436F-A838-06ED76A9050C}">
      <dsp:nvSpPr>
        <dsp:cNvPr id="0" name=""/>
        <dsp:cNvSpPr/>
      </dsp:nvSpPr>
      <dsp:spPr>
        <a:xfrm>
          <a:off x="5911194" y="1074517"/>
          <a:ext cx="1955038" cy="89365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AU" sz="1900" kern="1200" dirty="0"/>
            <a:t>Social / trauma / environment</a:t>
          </a:r>
        </a:p>
      </dsp:txBody>
      <dsp:txXfrm>
        <a:off x="5937368" y="1100691"/>
        <a:ext cx="1902690" cy="841310"/>
      </dsp:txXfrm>
    </dsp:sp>
    <dsp:sp modelId="{BEF4E0FD-2AFC-4360-8FB2-2ABF88E5FAB2}">
      <dsp:nvSpPr>
        <dsp:cNvPr id="0" name=""/>
        <dsp:cNvSpPr/>
      </dsp:nvSpPr>
      <dsp:spPr>
        <a:xfrm>
          <a:off x="7938261" y="851102"/>
          <a:ext cx="2315177" cy="893658"/>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2891F7-E35A-4DB8-8A4F-5DA34FA4D1E7}">
      <dsp:nvSpPr>
        <dsp:cNvPr id="0" name=""/>
        <dsp:cNvSpPr/>
      </dsp:nvSpPr>
      <dsp:spPr>
        <a:xfrm>
          <a:off x="8555642" y="1074517"/>
          <a:ext cx="1955038" cy="89365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AU" sz="1900" kern="1200" dirty="0"/>
            <a:t>Behaviour</a:t>
          </a:r>
        </a:p>
      </dsp:txBody>
      <dsp:txXfrm>
        <a:off x="8581816" y="1100691"/>
        <a:ext cx="1902690" cy="841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07137-BAB1-46C3-A31F-87F76B0CF152}">
      <dsp:nvSpPr>
        <dsp:cNvPr id="0" name=""/>
        <dsp:cNvSpPr/>
      </dsp:nvSpPr>
      <dsp:spPr>
        <a:xfrm>
          <a:off x="4705" y="1477110"/>
          <a:ext cx="2214517" cy="854803"/>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DA2590-E683-4B3B-A3DD-5ED4054C5D9D}">
      <dsp:nvSpPr>
        <dsp:cNvPr id="0" name=""/>
        <dsp:cNvSpPr/>
      </dsp:nvSpPr>
      <dsp:spPr>
        <a:xfrm>
          <a:off x="595243" y="1690811"/>
          <a:ext cx="1870037" cy="85480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AU" sz="1900" kern="1200" dirty="0"/>
            <a:t>Physical health</a:t>
          </a:r>
          <a:endParaRPr lang="en-US" sz="1900" kern="1200" dirty="0"/>
        </a:p>
      </dsp:txBody>
      <dsp:txXfrm>
        <a:off x="620279" y="1715847"/>
        <a:ext cx="1819965" cy="804731"/>
      </dsp:txXfrm>
    </dsp:sp>
    <dsp:sp modelId="{2F97D08A-7D95-4C04-A16B-1D7CABE1C455}">
      <dsp:nvSpPr>
        <dsp:cNvPr id="0" name=""/>
        <dsp:cNvSpPr/>
      </dsp:nvSpPr>
      <dsp:spPr>
        <a:xfrm>
          <a:off x="2534176" y="1477110"/>
          <a:ext cx="2214517" cy="854803"/>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AE1992-261E-441A-BCEE-4FF2C3A6F9C6}">
      <dsp:nvSpPr>
        <dsp:cNvPr id="0" name=""/>
        <dsp:cNvSpPr/>
      </dsp:nvSpPr>
      <dsp:spPr>
        <a:xfrm>
          <a:off x="3124714" y="1690811"/>
          <a:ext cx="1870037" cy="85480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AU" sz="1900" kern="1200" dirty="0"/>
            <a:t>Mental health</a:t>
          </a:r>
        </a:p>
      </dsp:txBody>
      <dsp:txXfrm>
        <a:off x="3149750" y="1715847"/>
        <a:ext cx="1819965" cy="804731"/>
      </dsp:txXfrm>
    </dsp:sp>
    <dsp:sp modelId="{6FD8FB0C-8589-42AF-B6EF-0B977819DA90}">
      <dsp:nvSpPr>
        <dsp:cNvPr id="0" name=""/>
        <dsp:cNvSpPr/>
      </dsp:nvSpPr>
      <dsp:spPr>
        <a:xfrm>
          <a:off x="5063648" y="1477110"/>
          <a:ext cx="2214517" cy="854803"/>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AEA6BB-1642-436F-A838-06ED76A9050C}">
      <dsp:nvSpPr>
        <dsp:cNvPr id="0" name=""/>
        <dsp:cNvSpPr/>
      </dsp:nvSpPr>
      <dsp:spPr>
        <a:xfrm>
          <a:off x="5654186" y="1690811"/>
          <a:ext cx="1870037" cy="85480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AU" sz="1900" kern="1200" dirty="0"/>
            <a:t>Social / trauma / environment</a:t>
          </a:r>
        </a:p>
      </dsp:txBody>
      <dsp:txXfrm>
        <a:off x="5679222" y="1715847"/>
        <a:ext cx="1819965" cy="804731"/>
      </dsp:txXfrm>
    </dsp:sp>
    <dsp:sp modelId="{BEF4E0FD-2AFC-4360-8FB2-2ABF88E5FAB2}">
      <dsp:nvSpPr>
        <dsp:cNvPr id="0" name=""/>
        <dsp:cNvSpPr/>
      </dsp:nvSpPr>
      <dsp:spPr>
        <a:xfrm>
          <a:off x="7593119" y="1477110"/>
          <a:ext cx="2214517" cy="854803"/>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2891F7-E35A-4DB8-8A4F-5DA34FA4D1E7}">
      <dsp:nvSpPr>
        <dsp:cNvPr id="0" name=""/>
        <dsp:cNvSpPr/>
      </dsp:nvSpPr>
      <dsp:spPr>
        <a:xfrm>
          <a:off x="8183657" y="1690811"/>
          <a:ext cx="1870037" cy="85480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AU" sz="1900" kern="1200" dirty="0"/>
            <a:t>Behaviour</a:t>
          </a:r>
        </a:p>
      </dsp:txBody>
      <dsp:txXfrm>
        <a:off x="8208693" y="1715847"/>
        <a:ext cx="1819965" cy="8047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07137-BAB1-46C3-A31F-87F76B0CF152}">
      <dsp:nvSpPr>
        <dsp:cNvPr id="0" name=""/>
        <dsp:cNvSpPr/>
      </dsp:nvSpPr>
      <dsp:spPr>
        <a:xfrm>
          <a:off x="4705" y="1477110"/>
          <a:ext cx="2214517" cy="854803"/>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DA2590-E683-4B3B-A3DD-5ED4054C5D9D}">
      <dsp:nvSpPr>
        <dsp:cNvPr id="0" name=""/>
        <dsp:cNvSpPr/>
      </dsp:nvSpPr>
      <dsp:spPr>
        <a:xfrm>
          <a:off x="595243" y="1690811"/>
          <a:ext cx="1870037" cy="85480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AU" sz="1900" kern="1200" dirty="0"/>
            <a:t>Physical health</a:t>
          </a:r>
          <a:endParaRPr lang="en-US" sz="1900" kern="1200" dirty="0"/>
        </a:p>
      </dsp:txBody>
      <dsp:txXfrm>
        <a:off x="620279" y="1715847"/>
        <a:ext cx="1819965" cy="804731"/>
      </dsp:txXfrm>
    </dsp:sp>
    <dsp:sp modelId="{2F97D08A-7D95-4C04-A16B-1D7CABE1C455}">
      <dsp:nvSpPr>
        <dsp:cNvPr id="0" name=""/>
        <dsp:cNvSpPr/>
      </dsp:nvSpPr>
      <dsp:spPr>
        <a:xfrm>
          <a:off x="2534176" y="1477110"/>
          <a:ext cx="2214517" cy="854803"/>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AE1992-261E-441A-BCEE-4FF2C3A6F9C6}">
      <dsp:nvSpPr>
        <dsp:cNvPr id="0" name=""/>
        <dsp:cNvSpPr/>
      </dsp:nvSpPr>
      <dsp:spPr>
        <a:xfrm>
          <a:off x="3124714" y="1690811"/>
          <a:ext cx="1870037" cy="85480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AU" sz="1900" kern="1200" dirty="0"/>
            <a:t>Mental health</a:t>
          </a:r>
        </a:p>
      </dsp:txBody>
      <dsp:txXfrm>
        <a:off x="3149750" y="1715847"/>
        <a:ext cx="1819965" cy="804731"/>
      </dsp:txXfrm>
    </dsp:sp>
    <dsp:sp modelId="{6FD8FB0C-8589-42AF-B6EF-0B977819DA90}">
      <dsp:nvSpPr>
        <dsp:cNvPr id="0" name=""/>
        <dsp:cNvSpPr/>
      </dsp:nvSpPr>
      <dsp:spPr>
        <a:xfrm>
          <a:off x="5063648" y="1477110"/>
          <a:ext cx="2214517" cy="854803"/>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AEA6BB-1642-436F-A838-06ED76A9050C}">
      <dsp:nvSpPr>
        <dsp:cNvPr id="0" name=""/>
        <dsp:cNvSpPr/>
      </dsp:nvSpPr>
      <dsp:spPr>
        <a:xfrm>
          <a:off x="5654186" y="1690811"/>
          <a:ext cx="1870037" cy="85480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AU" sz="1900" kern="1200" dirty="0"/>
            <a:t>Social / trauma / environment</a:t>
          </a:r>
        </a:p>
      </dsp:txBody>
      <dsp:txXfrm>
        <a:off x="5679222" y="1715847"/>
        <a:ext cx="1819965" cy="804731"/>
      </dsp:txXfrm>
    </dsp:sp>
    <dsp:sp modelId="{BEF4E0FD-2AFC-4360-8FB2-2ABF88E5FAB2}">
      <dsp:nvSpPr>
        <dsp:cNvPr id="0" name=""/>
        <dsp:cNvSpPr/>
      </dsp:nvSpPr>
      <dsp:spPr>
        <a:xfrm>
          <a:off x="7593119" y="1477110"/>
          <a:ext cx="2214517" cy="854803"/>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2891F7-E35A-4DB8-8A4F-5DA34FA4D1E7}">
      <dsp:nvSpPr>
        <dsp:cNvPr id="0" name=""/>
        <dsp:cNvSpPr/>
      </dsp:nvSpPr>
      <dsp:spPr>
        <a:xfrm>
          <a:off x="8183657" y="1690811"/>
          <a:ext cx="1870037" cy="85480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AU" sz="1900" kern="1200" dirty="0"/>
            <a:t>Behaviour</a:t>
          </a:r>
        </a:p>
      </dsp:txBody>
      <dsp:txXfrm>
        <a:off x="8208693" y="1715847"/>
        <a:ext cx="1819965" cy="8047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07137-BAB1-46C3-A31F-87F76B0CF152}">
      <dsp:nvSpPr>
        <dsp:cNvPr id="0" name=""/>
        <dsp:cNvSpPr/>
      </dsp:nvSpPr>
      <dsp:spPr>
        <a:xfrm>
          <a:off x="4705" y="900937"/>
          <a:ext cx="2214517" cy="854803"/>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DA2590-E683-4B3B-A3DD-5ED4054C5D9D}">
      <dsp:nvSpPr>
        <dsp:cNvPr id="0" name=""/>
        <dsp:cNvSpPr/>
      </dsp:nvSpPr>
      <dsp:spPr>
        <a:xfrm>
          <a:off x="595243" y="1114638"/>
          <a:ext cx="1870037" cy="85480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AU" sz="1900" kern="1200" dirty="0"/>
            <a:t>Physical health</a:t>
          </a:r>
          <a:endParaRPr lang="en-US" sz="1900" kern="1200" dirty="0"/>
        </a:p>
      </dsp:txBody>
      <dsp:txXfrm>
        <a:off x="620279" y="1139674"/>
        <a:ext cx="1819965" cy="804731"/>
      </dsp:txXfrm>
    </dsp:sp>
    <dsp:sp modelId="{2F97D08A-7D95-4C04-A16B-1D7CABE1C455}">
      <dsp:nvSpPr>
        <dsp:cNvPr id="0" name=""/>
        <dsp:cNvSpPr/>
      </dsp:nvSpPr>
      <dsp:spPr>
        <a:xfrm>
          <a:off x="2534176" y="900937"/>
          <a:ext cx="2214517" cy="854803"/>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AE1992-261E-441A-BCEE-4FF2C3A6F9C6}">
      <dsp:nvSpPr>
        <dsp:cNvPr id="0" name=""/>
        <dsp:cNvSpPr/>
      </dsp:nvSpPr>
      <dsp:spPr>
        <a:xfrm>
          <a:off x="3124714" y="1114638"/>
          <a:ext cx="1870037" cy="85480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AU" sz="1900" kern="1200" dirty="0"/>
            <a:t>Mental health</a:t>
          </a:r>
        </a:p>
      </dsp:txBody>
      <dsp:txXfrm>
        <a:off x="3149750" y="1139674"/>
        <a:ext cx="1819965" cy="804731"/>
      </dsp:txXfrm>
    </dsp:sp>
    <dsp:sp modelId="{6FD8FB0C-8589-42AF-B6EF-0B977819DA90}">
      <dsp:nvSpPr>
        <dsp:cNvPr id="0" name=""/>
        <dsp:cNvSpPr/>
      </dsp:nvSpPr>
      <dsp:spPr>
        <a:xfrm>
          <a:off x="5063648" y="900937"/>
          <a:ext cx="2214517" cy="854803"/>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AEA6BB-1642-436F-A838-06ED76A9050C}">
      <dsp:nvSpPr>
        <dsp:cNvPr id="0" name=""/>
        <dsp:cNvSpPr/>
      </dsp:nvSpPr>
      <dsp:spPr>
        <a:xfrm>
          <a:off x="5654186" y="1114638"/>
          <a:ext cx="1870037" cy="85480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AU" sz="1900" kern="1200" dirty="0"/>
            <a:t>Social / trauma / environment</a:t>
          </a:r>
        </a:p>
      </dsp:txBody>
      <dsp:txXfrm>
        <a:off x="5679222" y="1139674"/>
        <a:ext cx="1819965" cy="804731"/>
      </dsp:txXfrm>
    </dsp:sp>
    <dsp:sp modelId="{BEF4E0FD-2AFC-4360-8FB2-2ABF88E5FAB2}">
      <dsp:nvSpPr>
        <dsp:cNvPr id="0" name=""/>
        <dsp:cNvSpPr/>
      </dsp:nvSpPr>
      <dsp:spPr>
        <a:xfrm>
          <a:off x="7593119" y="900937"/>
          <a:ext cx="2214517" cy="854803"/>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2891F7-E35A-4DB8-8A4F-5DA34FA4D1E7}">
      <dsp:nvSpPr>
        <dsp:cNvPr id="0" name=""/>
        <dsp:cNvSpPr/>
      </dsp:nvSpPr>
      <dsp:spPr>
        <a:xfrm>
          <a:off x="8183657" y="1114638"/>
          <a:ext cx="1870037" cy="85480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AU" sz="1900" kern="1200" dirty="0"/>
            <a:t>Behaviour</a:t>
          </a:r>
        </a:p>
      </dsp:txBody>
      <dsp:txXfrm>
        <a:off x="8208693" y="1139674"/>
        <a:ext cx="1819965" cy="8047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07137-BAB1-46C3-A31F-87F76B0CF152}">
      <dsp:nvSpPr>
        <dsp:cNvPr id="0" name=""/>
        <dsp:cNvSpPr/>
      </dsp:nvSpPr>
      <dsp:spPr>
        <a:xfrm>
          <a:off x="4705" y="1477110"/>
          <a:ext cx="2214517" cy="854803"/>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DA2590-E683-4B3B-A3DD-5ED4054C5D9D}">
      <dsp:nvSpPr>
        <dsp:cNvPr id="0" name=""/>
        <dsp:cNvSpPr/>
      </dsp:nvSpPr>
      <dsp:spPr>
        <a:xfrm>
          <a:off x="595243" y="1690811"/>
          <a:ext cx="1870037" cy="85480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AU" sz="1900" kern="1200" dirty="0"/>
            <a:t>Physical health</a:t>
          </a:r>
          <a:endParaRPr lang="en-US" sz="1900" kern="1200" dirty="0"/>
        </a:p>
      </dsp:txBody>
      <dsp:txXfrm>
        <a:off x="620279" y="1715847"/>
        <a:ext cx="1819965" cy="804731"/>
      </dsp:txXfrm>
    </dsp:sp>
    <dsp:sp modelId="{2F97D08A-7D95-4C04-A16B-1D7CABE1C455}">
      <dsp:nvSpPr>
        <dsp:cNvPr id="0" name=""/>
        <dsp:cNvSpPr/>
      </dsp:nvSpPr>
      <dsp:spPr>
        <a:xfrm>
          <a:off x="2534176" y="1477110"/>
          <a:ext cx="2214517" cy="854803"/>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AE1992-261E-441A-BCEE-4FF2C3A6F9C6}">
      <dsp:nvSpPr>
        <dsp:cNvPr id="0" name=""/>
        <dsp:cNvSpPr/>
      </dsp:nvSpPr>
      <dsp:spPr>
        <a:xfrm>
          <a:off x="3124714" y="1690811"/>
          <a:ext cx="1870037" cy="85480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AU" sz="1900" kern="1200" dirty="0"/>
            <a:t>Mental health</a:t>
          </a:r>
        </a:p>
      </dsp:txBody>
      <dsp:txXfrm>
        <a:off x="3149750" y="1715847"/>
        <a:ext cx="1819965" cy="804731"/>
      </dsp:txXfrm>
    </dsp:sp>
    <dsp:sp modelId="{6FD8FB0C-8589-42AF-B6EF-0B977819DA90}">
      <dsp:nvSpPr>
        <dsp:cNvPr id="0" name=""/>
        <dsp:cNvSpPr/>
      </dsp:nvSpPr>
      <dsp:spPr>
        <a:xfrm>
          <a:off x="5063648" y="1477110"/>
          <a:ext cx="2214517" cy="854803"/>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AEA6BB-1642-436F-A838-06ED76A9050C}">
      <dsp:nvSpPr>
        <dsp:cNvPr id="0" name=""/>
        <dsp:cNvSpPr/>
      </dsp:nvSpPr>
      <dsp:spPr>
        <a:xfrm>
          <a:off x="5654186" y="1690811"/>
          <a:ext cx="1870037" cy="85480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AU" sz="1900" kern="1200" dirty="0"/>
            <a:t>Social / trauma / environment</a:t>
          </a:r>
        </a:p>
      </dsp:txBody>
      <dsp:txXfrm>
        <a:off x="5679222" y="1715847"/>
        <a:ext cx="1819965" cy="804731"/>
      </dsp:txXfrm>
    </dsp:sp>
    <dsp:sp modelId="{BEF4E0FD-2AFC-4360-8FB2-2ABF88E5FAB2}">
      <dsp:nvSpPr>
        <dsp:cNvPr id="0" name=""/>
        <dsp:cNvSpPr/>
      </dsp:nvSpPr>
      <dsp:spPr>
        <a:xfrm>
          <a:off x="7593119" y="1477110"/>
          <a:ext cx="2214517" cy="854803"/>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2891F7-E35A-4DB8-8A4F-5DA34FA4D1E7}">
      <dsp:nvSpPr>
        <dsp:cNvPr id="0" name=""/>
        <dsp:cNvSpPr/>
      </dsp:nvSpPr>
      <dsp:spPr>
        <a:xfrm>
          <a:off x="8183657" y="1690811"/>
          <a:ext cx="1870037" cy="85480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AU" sz="1900" kern="1200" dirty="0"/>
            <a:t>Behaviour</a:t>
          </a:r>
        </a:p>
      </dsp:txBody>
      <dsp:txXfrm>
        <a:off x="8208693" y="1715847"/>
        <a:ext cx="1819965" cy="804731"/>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593070-6453-46CC-9957-B07669372DB1}" type="datetimeFigureOut">
              <a:rPr lang="en-AU" smtClean="0"/>
              <a:t>18/03/2022</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F620E-BD1C-4F16-AF7B-7849DBAB030F}" type="slidenum">
              <a:rPr lang="en-AU" smtClean="0"/>
              <a:t>‹#›</a:t>
            </a:fld>
            <a:endParaRPr lang="en-AU" dirty="0"/>
          </a:p>
        </p:txBody>
      </p:sp>
    </p:spTree>
    <p:extLst>
      <p:ext uri="{BB962C8B-B14F-4D97-AF65-F5344CB8AC3E}">
        <p14:creationId xmlns:p14="http://schemas.microsoft.com/office/powerpoint/2010/main" val="3172399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u="none" dirty="0"/>
              <a:t>S1C</a:t>
            </a:r>
            <a:r>
              <a:rPr lang="en-AU" sz="1800" b="1" u="none" baseline="0" dirty="0"/>
              <a:t> </a:t>
            </a:r>
            <a:r>
              <a:rPr lang="en-AU" sz="1800" b="1" u="none" dirty="0"/>
              <a:t>Explanatory slide </a:t>
            </a:r>
            <a:r>
              <a:rPr lang="en-AU" sz="1800" b="1" u="none" baseline="0" dirty="0"/>
              <a:t>– </a:t>
            </a:r>
            <a:r>
              <a:rPr lang="en-AU" sz="1800" b="1" u="none" dirty="0"/>
              <a:t>How to use these slides and the speaker notes</a:t>
            </a:r>
          </a:p>
          <a:p>
            <a:endParaRPr lang="en-AU" sz="1600" b="1" u="sng" dirty="0"/>
          </a:p>
          <a:p>
            <a:r>
              <a:rPr lang="en-AU" sz="1600" b="1" u="sng" dirty="0"/>
              <a:t>Do</a:t>
            </a:r>
            <a:r>
              <a:rPr lang="en-AU" sz="1600" b="1" u="sng" baseline="0" dirty="0"/>
              <a:t> not include this slide in your presentation.  </a:t>
            </a:r>
            <a:endParaRPr lang="en-AU" sz="1600" b="1" u="sng" dirty="0"/>
          </a:p>
          <a:p>
            <a:endParaRPr lang="en-AU" dirty="0"/>
          </a:p>
          <a:p>
            <a:pPr marL="171450" indent="-171450">
              <a:buFont typeface="Arial" panose="020B0604020202020204" pitchFamily="34" charset="0"/>
              <a:buChar char="•"/>
            </a:pPr>
            <a:r>
              <a:rPr lang="en-AU" baseline="0" dirty="0"/>
              <a:t>Ensure you have read the training manual which accompanies these slides. It gives valuable information to assist you in preparing to facilitate the workshop, including tips on how to support a person with intellectual disability to co-facilitate the workshop. </a:t>
            </a:r>
            <a:endParaRPr lang="en-AU" baseline="0" dirty="0" smtClean="0"/>
          </a:p>
          <a:p>
            <a:pPr marL="171450" indent="-171450">
              <a:buFont typeface="Arial" panose="020B0604020202020204" pitchFamily="34" charset="0"/>
              <a:buChar char="•"/>
            </a:pPr>
            <a:endParaRPr lang="en-AU" baseline="0" dirty="0" smtClean="0"/>
          </a:p>
          <a:p>
            <a:pPr marL="171450" indent="-171450">
              <a:buFont typeface="Arial" panose="020B0604020202020204" pitchFamily="34" charset="0"/>
              <a:buChar char="•"/>
            </a:pPr>
            <a:r>
              <a:rPr lang="en-AU" baseline="0" dirty="0" smtClean="0"/>
              <a:t>There is also an Easy Read co-facilitator guide for the co-facilitator with intellectual disability and a supporter to work through to understand the material.</a:t>
            </a:r>
            <a:endParaRPr lang="en-AU" baseline="0" dirty="0"/>
          </a:p>
          <a:p>
            <a:pPr marL="0" indent="0">
              <a:buFont typeface="Arial" panose="020B0604020202020204" pitchFamily="34" charset="0"/>
              <a:buNone/>
            </a:pPr>
            <a:endParaRPr lang="en-AU" baseline="0" dirty="0"/>
          </a:p>
          <a:p>
            <a:pPr marL="171450" indent="-171450">
              <a:buFont typeface="Arial" panose="020B0604020202020204" pitchFamily="34" charset="0"/>
              <a:buChar char="•"/>
            </a:pPr>
            <a:r>
              <a:rPr lang="en-AU" dirty="0"/>
              <a:t>This file is password protected.</a:t>
            </a:r>
            <a:r>
              <a:rPr lang="en-AU" baseline="0" dirty="0"/>
              <a:t> You must save a new copy </a:t>
            </a:r>
            <a:r>
              <a:rPr lang="en-AU" dirty="0"/>
              <a:t>before</a:t>
            </a:r>
            <a:r>
              <a:rPr lang="en-AU" baseline="0" dirty="0"/>
              <a:t> you make any changes to it. </a:t>
            </a:r>
          </a:p>
          <a:p>
            <a:pPr marL="0" indent="0">
              <a:buFont typeface="Arial" panose="020B0604020202020204" pitchFamily="34" charset="0"/>
              <a:buNone/>
            </a:pPr>
            <a:endParaRPr lang="en-AU" baseline="0" dirty="0"/>
          </a:p>
          <a:p>
            <a:pPr marL="171450" indent="-171450">
              <a:buFont typeface="Arial" panose="020B0604020202020204" pitchFamily="34" charset="0"/>
              <a:buChar char="•"/>
            </a:pPr>
            <a:r>
              <a:rPr lang="en-AU" dirty="0"/>
              <a:t>This PowerPoint file</a:t>
            </a:r>
            <a:r>
              <a:rPr lang="en-AU" baseline="0" dirty="0"/>
              <a:t> contains slides for multiple audiences in the one master file. Separate files for different workshops are also available. </a:t>
            </a:r>
          </a:p>
          <a:p>
            <a:pPr marL="171450" indent="-171450">
              <a:buFont typeface="Arial" panose="020B0604020202020204" pitchFamily="34" charset="0"/>
              <a:buChar char="•"/>
            </a:pPr>
            <a:endParaRPr lang="en-AU" baseline="0" dirty="0"/>
          </a:p>
          <a:p>
            <a:pPr marL="171450" indent="-171450">
              <a:buFont typeface="Arial" panose="020B0604020202020204" pitchFamily="34" charset="0"/>
              <a:buChar char="•"/>
            </a:pPr>
            <a:r>
              <a:rPr lang="en-AU" baseline="0" dirty="0"/>
              <a:t>All materials can be used flexibly. </a:t>
            </a:r>
          </a:p>
          <a:p>
            <a:pPr marL="171450" indent="-171450">
              <a:buFont typeface="Arial" panose="020B0604020202020204" pitchFamily="34" charset="0"/>
              <a:buChar char="•"/>
            </a:pPr>
            <a:endParaRPr lang="en-AU" baseline="0" dirty="0"/>
          </a:p>
          <a:p>
            <a:pPr marL="171450" indent="-171450">
              <a:buFont typeface="Arial" panose="020B0604020202020204" pitchFamily="34" charset="0"/>
              <a:buChar char="•"/>
            </a:pPr>
            <a:r>
              <a:rPr lang="en-AU" baseline="0" dirty="0"/>
              <a:t>Some slides have animations. If a slide has animations, there is a little star next to it in the left hand slides menu. </a:t>
            </a:r>
          </a:p>
          <a:p>
            <a:pPr marL="0" indent="0">
              <a:buFont typeface="Arial" panose="020B0604020202020204" pitchFamily="34" charset="0"/>
              <a:buNone/>
            </a:pPr>
            <a:endParaRPr lang="en-AU" baseline="0" dirty="0"/>
          </a:p>
          <a:p>
            <a:pPr marL="171450" indent="-171450">
              <a:buFont typeface="Arial" panose="020B0604020202020204" pitchFamily="34" charset="0"/>
              <a:buChar char="•"/>
            </a:pPr>
            <a:r>
              <a:rPr lang="en-AU" baseline="0" dirty="0"/>
              <a:t>If you prefer to present without animations, follow these instructions to turn them off:</a:t>
            </a:r>
          </a:p>
          <a:p>
            <a:pPr marL="628650" lvl="1" indent="-171450">
              <a:buFont typeface="Arial" panose="020B0604020202020204" pitchFamily="34" charset="0"/>
              <a:buChar char="•"/>
            </a:pPr>
            <a:r>
              <a:rPr lang="en-AU" baseline="0" dirty="0"/>
              <a:t>Go to Slide show menu at the top of the screen</a:t>
            </a:r>
          </a:p>
          <a:p>
            <a:pPr marL="628650" lvl="1" indent="-171450">
              <a:buFont typeface="Arial" panose="020B0604020202020204" pitchFamily="34" charset="0"/>
              <a:buChar char="•"/>
            </a:pPr>
            <a:r>
              <a:rPr lang="en-AU" baseline="0" dirty="0"/>
              <a:t>Select the Set up Slide Show button</a:t>
            </a:r>
          </a:p>
          <a:p>
            <a:pPr marL="628650" lvl="1" indent="-171450">
              <a:buFont typeface="Arial" panose="020B0604020202020204" pitchFamily="34" charset="0"/>
              <a:buChar char="•"/>
            </a:pPr>
            <a:r>
              <a:rPr lang="en-AU" baseline="0" dirty="0"/>
              <a:t>Check the box that says “Show without animation”. </a:t>
            </a:r>
          </a:p>
          <a:p>
            <a:pPr marL="457200" lvl="1" indent="0">
              <a:buFont typeface="Arial" panose="020B0604020202020204" pitchFamily="34" charset="0"/>
              <a:buNone/>
            </a:pPr>
            <a:endParaRPr lang="en-AU" baseline="0" dirty="0"/>
          </a:p>
          <a:p>
            <a:pPr marL="0" lvl="0" indent="0">
              <a:buFont typeface="Arial" panose="020B0604020202020204" pitchFamily="34" charset="0"/>
              <a:buNone/>
            </a:pPr>
            <a:r>
              <a:rPr lang="en-AU" baseline="0" dirty="0"/>
              <a:t>To turn animation back on just uncheck the box.</a:t>
            </a:r>
          </a:p>
          <a:p>
            <a:pPr marL="171450" lvl="0" indent="-171450">
              <a:buFont typeface="Arial" panose="020B0604020202020204" pitchFamily="34" charset="0"/>
              <a:buChar char="•"/>
            </a:pPr>
            <a:endParaRPr lang="en-AU" baseline="0" dirty="0"/>
          </a:p>
          <a:p>
            <a:pPr marL="0" lvl="0" indent="0">
              <a:buFont typeface="Arial" panose="020B0604020202020204" pitchFamily="34" charset="0"/>
              <a:buNone/>
            </a:pPr>
            <a:r>
              <a:rPr lang="en-AU" baseline="0" dirty="0"/>
              <a:t>To turn off animation on a single slide, select everything on the slide, then go to Animations menu and select “None”.</a:t>
            </a:r>
          </a:p>
          <a:p>
            <a:pPr marL="171450" lvl="0" indent="-171450">
              <a:buFont typeface="Arial" panose="020B0604020202020204" pitchFamily="34" charset="0"/>
              <a:buChar char="•"/>
            </a:pPr>
            <a:endParaRPr lang="en-AU" baseline="0" dirty="0"/>
          </a:p>
          <a:p>
            <a:pPr marL="0" lvl="0" indent="0">
              <a:buFont typeface="Arial" panose="020B0604020202020204" pitchFamily="34" charset="0"/>
              <a:buNone/>
            </a:pPr>
            <a:r>
              <a:rPr lang="en-AU" baseline="0" dirty="0"/>
              <a:t>Videos of how to do this are here: https://www.howtogeek.com/407396/how-to-disable-or-delete-powerpoint-animations/ </a:t>
            </a:r>
          </a:p>
          <a:p>
            <a:pPr marL="0" lvl="0" indent="0">
              <a:buFont typeface="Arial" panose="020B0604020202020204" pitchFamily="34" charset="0"/>
              <a:buNone/>
            </a:pPr>
            <a:r>
              <a:rPr lang="en-AU" baseline="0" dirty="0"/>
              <a:t> </a:t>
            </a:r>
          </a:p>
          <a:p>
            <a:pPr marL="171450" indent="-171450">
              <a:buFont typeface="Arial" panose="020B0604020202020204" pitchFamily="34" charset="0"/>
              <a:buChar char="•"/>
            </a:pPr>
            <a:endParaRPr lang="en-AU" baseline="0" dirty="0"/>
          </a:p>
          <a:p>
            <a:pPr marL="171450" indent="-171450">
              <a:buFont typeface="Arial" panose="020B0604020202020204" pitchFamily="34" charset="0"/>
              <a:buChar char="•"/>
            </a:pPr>
            <a:r>
              <a:rPr lang="en-AU" baseline="0" dirty="0"/>
              <a:t>Some slides are “hidden”. This means they will not show on a presentation. To unhide a slide, right click on it and select “Unhide”. To hide a different slide, right click and select “hide”. </a:t>
            </a:r>
          </a:p>
          <a:p>
            <a:pPr marL="171450" indent="-171450">
              <a:buFont typeface="Arial" panose="020B0604020202020204" pitchFamily="34" charset="0"/>
              <a:buChar char="•"/>
            </a:pPr>
            <a:endParaRPr lang="en-AU" baseline="0" dirty="0"/>
          </a:p>
          <a:p>
            <a:pPr marL="171450" indent="-171450">
              <a:buFont typeface="Arial" panose="020B0604020202020204" pitchFamily="34" charset="0"/>
              <a:buChar char="•"/>
            </a:pPr>
            <a:r>
              <a:rPr lang="en-AU" baseline="0" dirty="0"/>
              <a:t>You must tailor some slides with images of the workshop facilitators. If you have a co-facilitator who has intellectual disability, there is a space to include their photo in the corner of most slides. This serves as a reminder to participants to speak in an accessible manner for these sections of the training. </a:t>
            </a:r>
          </a:p>
          <a:p>
            <a:pPr marL="171450" indent="-171450">
              <a:buFont typeface="Arial" panose="020B0604020202020204" pitchFamily="34" charset="0"/>
              <a:buChar char="•"/>
            </a:pPr>
            <a:endParaRPr lang="en-AU" baseline="0" dirty="0"/>
          </a:p>
          <a:p>
            <a:pPr marL="171450" indent="-171450">
              <a:buFont typeface="Arial" panose="020B0604020202020204" pitchFamily="34" charset="0"/>
              <a:buChar char="•"/>
            </a:pPr>
            <a:r>
              <a:rPr lang="en-AU" baseline="0" dirty="0"/>
              <a:t>The suggested time for each slide is on the slide. If aiming for a 1 hour workshop, keep to the shorter the amount of time participants can share in small groups on each case study, remove the small group discussions for at least one case study (i.e. go straight to larger group sharing) and choose shorter options for any videos used. </a:t>
            </a:r>
          </a:p>
          <a:p>
            <a:pPr marL="171450" indent="-171450">
              <a:buFont typeface="Arial" panose="020B0604020202020204" pitchFamily="34" charset="0"/>
              <a:buChar char="•"/>
            </a:pPr>
            <a:endParaRPr lang="en-AU" baseline="0" dirty="0"/>
          </a:p>
          <a:p>
            <a:pPr marL="171450" indent="-171450">
              <a:buFont typeface="Arial" panose="020B0604020202020204" pitchFamily="34" charset="0"/>
              <a:buChar char="•"/>
            </a:pPr>
            <a:r>
              <a:rPr lang="en-AU" baseline="0" dirty="0"/>
              <a:t>Another approach to allow more time for all 3 case studies is a 1.5 hour workshop which includes a 10 - 15 minute panel discussion and a 10 minute break. </a:t>
            </a:r>
          </a:p>
          <a:p>
            <a:pPr marL="0" indent="0">
              <a:buFont typeface="Arial" panose="020B0604020202020204" pitchFamily="34" charset="0"/>
              <a:buNone/>
            </a:pPr>
            <a:endParaRPr lang="en-AU" baseline="0" dirty="0"/>
          </a:p>
          <a:p>
            <a:pPr marL="0" indent="0">
              <a:buFont typeface="Arial" panose="020B0604020202020204" pitchFamily="34" charset="0"/>
              <a:buNone/>
            </a:pPr>
            <a:endParaRPr lang="en-AU" baseline="0" dirty="0"/>
          </a:p>
          <a:p>
            <a:pPr marL="0" indent="0">
              <a:buFont typeface="Arial" panose="020B0604020202020204" pitchFamily="34" charset="0"/>
              <a:buNone/>
            </a:pPr>
            <a:r>
              <a:rPr lang="en-AU" sz="1400" b="1" u="sng" baseline="0" dirty="0"/>
              <a:t>Format of the speaker notes:</a:t>
            </a:r>
          </a:p>
          <a:p>
            <a:pPr marL="0" indent="0">
              <a:buFont typeface="Arial" panose="020B0604020202020204" pitchFamily="34" charset="0"/>
              <a:buNone/>
            </a:pPr>
            <a:endParaRPr lang="en-AU" baseline="0" dirty="0"/>
          </a:p>
          <a:p>
            <a:pPr marL="171450" indent="-171450">
              <a:buFont typeface="Arial" panose="020B0604020202020204" pitchFamily="34" charset="0"/>
              <a:buChar char="•"/>
            </a:pPr>
            <a:r>
              <a:rPr lang="en-AU" baseline="0" dirty="0"/>
              <a:t>For most slides, the notes page includes both brief speaker notes and an optional suggested script. </a:t>
            </a:r>
          </a:p>
          <a:p>
            <a:pPr marL="171450" indent="-171450">
              <a:buFont typeface="Arial" panose="020B0604020202020204" pitchFamily="34" charset="0"/>
              <a:buChar char="•"/>
            </a:pPr>
            <a:endParaRPr lang="en-AU" baseline="0" dirty="0"/>
          </a:p>
          <a:p>
            <a:pPr marL="171450" indent="-171450">
              <a:buFont typeface="Arial" panose="020B0604020202020204" pitchFamily="34" charset="0"/>
              <a:buChar char="•"/>
            </a:pPr>
            <a:r>
              <a:rPr lang="en-AU" baseline="0" dirty="0"/>
              <a:t>It is suggested that you read through the script in full when preparing to run the session, to ensure you understand the slide content. When presenting, you may edit the script as you please. One approach to ensure a natural style for facilitation is to use the full script to understand the content but then work from the key points, using your own words.  </a:t>
            </a:r>
          </a:p>
          <a:p>
            <a:pPr marL="0" indent="0">
              <a:buFont typeface="Arial" panose="020B0604020202020204" pitchFamily="34" charset="0"/>
              <a:buNone/>
            </a:pPr>
            <a:endParaRPr lang="en-AU" baseline="0" dirty="0"/>
          </a:p>
          <a:p>
            <a:pPr marL="171450" indent="-171450">
              <a:buFont typeface="Arial" panose="020B0604020202020204" pitchFamily="34" charset="0"/>
              <a:buChar char="•"/>
            </a:pPr>
            <a:r>
              <a:rPr lang="en-AU" baseline="0" dirty="0"/>
              <a:t>Case examples should be read </a:t>
            </a:r>
            <a:r>
              <a:rPr lang="en-AU" baseline="0" dirty="0" smtClean="0"/>
              <a:t>as it is written </a:t>
            </a:r>
            <a:r>
              <a:rPr lang="en-AU" baseline="0" dirty="0"/>
              <a:t>(in full) to ensure all the clinical information is conveyed. </a:t>
            </a:r>
            <a:r>
              <a:rPr lang="en-AU" i="0" baseline="0" dirty="0"/>
              <a:t>These parts are written </a:t>
            </a:r>
            <a:r>
              <a:rPr lang="en-AU" i="1" baseline="0" dirty="0"/>
              <a:t>in italics</a:t>
            </a:r>
            <a:r>
              <a:rPr lang="en-AU" baseline="0" dirty="0"/>
              <a:t>. </a:t>
            </a:r>
          </a:p>
          <a:p>
            <a:pPr marL="0" indent="0">
              <a:buFont typeface="Arial" panose="020B0604020202020204" pitchFamily="34" charset="0"/>
              <a:buNone/>
            </a:pPr>
            <a:endParaRPr lang="en-AU"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1</a:t>
            </a:fld>
            <a:endParaRPr lang="en-AU" dirty="0"/>
          </a:p>
        </p:txBody>
      </p:sp>
    </p:spTree>
    <p:extLst>
      <p:ext uri="{BB962C8B-B14F-4D97-AF65-F5344CB8AC3E}">
        <p14:creationId xmlns:p14="http://schemas.microsoft.com/office/powerpoint/2010/main" val="2150305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S10C  Health</a:t>
            </a:r>
            <a:r>
              <a:rPr lang="en-AU" sz="1200" b="1" kern="1200" baseline="0" dirty="0">
                <a:solidFill>
                  <a:schemeClr val="tx1"/>
                </a:solidFill>
                <a:effectLst/>
                <a:latin typeface="+mn-lt"/>
                <a:ea typeface="+mn-ea"/>
                <a:cs typeface="+mn-cs"/>
              </a:rPr>
              <a:t> care for people with intellectual disability: Introductory information</a:t>
            </a:r>
            <a:endParaRPr lang="en-AU" sz="1200" kern="1200" baseline="0" dirty="0">
              <a:solidFill>
                <a:schemeClr val="tx1"/>
              </a:solidFill>
              <a:effectLst/>
              <a:latin typeface="+mn-lt"/>
              <a:ea typeface="+mn-ea"/>
              <a:cs typeface="+mn-cs"/>
            </a:endParaRPr>
          </a:p>
          <a:p>
            <a:endParaRPr lang="en-AU" sz="1200" b="1" kern="1200" baseline="0" dirty="0">
              <a:solidFill>
                <a:schemeClr val="tx1"/>
              </a:solidFill>
              <a:effectLst/>
              <a:latin typeface="+mn-lt"/>
              <a:ea typeface="+mn-ea"/>
              <a:cs typeface="+mn-cs"/>
            </a:endParaRPr>
          </a:p>
          <a:p>
            <a:r>
              <a:rPr lang="en-AU" sz="1200" b="1" kern="1200" baseline="0" dirty="0">
                <a:solidFill>
                  <a:schemeClr val="tx1"/>
                </a:solidFill>
                <a:effectLst/>
                <a:latin typeface="+mn-lt"/>
                <a:ea typeface="+mn-ea"/>
                <a:cs typeface="+mn-cs"/>
              </a:rPr>
              <a:t>Suggested time: 1-2 minutes</a:t>
            </a:r>
          </a:p>
          <a:p>
            <a:endParaRPr lang="en-AU" sz="1200" kern="1200" baseline="0" dirty="0">
              <a:solidFill>
                <a:schemeClr val="tx1"/>
              </a:solidFill>
              <a:effectLst/>
              <a:latin typeface="+mn-lt"/>
              <a:ea typeface="+mn-ea"/>
              <a:cs typeface="+mn-cs"/>
            </a:endParaRPr>
          </a:p>
          <a:p>
            <a:r>
              <a:rPr lang="en-AU" sz="1200" b="0" u="sng" kern="1200" baseline="0" dirty="0">
                <a:solidFill>
                  <a:schemeClr val="tx1"/>
                </a:solidFill>
                <a:effectLst/>
                <a:latin typeface="+mn-lt"/>
                <a:ea typeface="+mn-ea"/>
                <a:cs typeface="+mn-cs"/>
              </a:rPr>
              <a:t>Notes:</a:t>
            </a:r>
          </a:p>
          <a:p>
            <a:pPr marL="0" indent="0">
              <a:buFont typeface="Arial" panose="020B0604020202020204" pitchFamily="34" charset="0"/>
              <a:buNone/>
            </a:pPr>
            <a:endParaRPr lang="en-AU" sz="1200" kern="1200" baseline="0" dirty="0" smtClean="0">
              <a:solidFill>
                <a:schemeClr val="tx1"/>
              </a:solidFill>
              <a:effectLst/>
              <a:latin typeface="+mn-lt"/>
              <a:ea typeface="+mn-ea"/>
              <a:cs typeface="+mn-cs"/>
            </a:endParaRPr>
          </a:p>
          <a:p>
            <a:pPr marL="0" indent="0">
              <a:buFont typeface="Arial" panose="020B0604020202020204" pitchFamily="34" charset="0"/>
              <a:buNone/>
            </a:pPr>
            <a:endParaRPr lang="en-AU" sz="1200" kern="1200" baseline="0" dirty="0">
              <a:solidFill>
                <a:schemeClr val="tx1"/>
              </a:solidFill>
              <a:effectLst/>
              <a:latin typeface="+mn-lt"/>
              <a:ea typeface="+mn-ea"/>
              <a:cs typeface="+mn-cs"/>
            </a:endParaRPr>
          </a:p>
          <a:p>
            <a:r>
              <a:rPr lang="en-AU" sz="1200" b="1" kern="1200" baseline="0" dirty="0">
                <a:solidFill>
                  <a:schemeClr val="tx1"/>
                </a:solidFill>
                <a:effectLst/>
                <a:latin typeface="+mn-lt"/>
                <a:ea typeface="+mn-ea"/>
                <a:cs typeface="+mn-cs"/>
              </a:rPr>
              <a:t>Key points: </a:t>
            </a:r>
            <a:endParaRPr lang="en-AU" sz="1200" b="0" kern="1200" baseline="0" dirty="0" smtClean="0">
              <a:solidFill>
                <a:schemeClr val="tx1"/>
              </a:solidFill>
              <a:effectLst/>
              <a:latin typeface="+mn-lt"/>
              <a:ea typeface="+mn-ea"/>
              <a:cs typeface="+mn-cs"/>
            </a:endParaRPr>
          </a:p>
          <a:p>
            <a:endParaRPr lang="en-AU" sz="1200" b="1"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baseline="0" dirty="0">
                <a:solidFill>
                  <a:schemeClr val="tx1"/>
                </a:solidFill>
                <a:effectLst/>
                <a:latin typeface="+mn-lt"/>
                <a:ea typeface="+mn-ea"/>
                <a:cs typeface="+mn-cs"/>
              </a:rPr>
              <a:t>1 – 2 % of people have intellectual disability. </a:t>
            </a:r>
          </a:p>
          <a:p>
            <a:pPr marL="171450" indent="-171450">
              <a:buFont typeface="Arial" panose="020B0604020202020204" pitchFamily="34" charset="0"/>
              <a:buChar char="•"/>
            </a:pPr>
            <a:r>
              <a:rPr lang="en-AU" sz="1200" kern="1200" baseline="0" dirty="0">
                <a:solidFill>
                  <a:schemeClr val="tx1"/>
                </a:solidFill>
                <a:effectLst/>
                <a:latin typeface="+mn-lt"/>
                <a:ea typeface="+mn-ea"/>
                <a:cs typeface="+mn-cs"/>
              </a:rPr>
              <a:t>Health outcomes are not equal</a:t>
            </a:r>
          </a:p>
          <a:p>
            <a:pPr marL="171450" indent="-171450">
              <a:buFont typeface="Arial" panose="020B0604020202020204" pitchFamily="34" charset="0"/>
              <a:buChar char="•"/>
            </a:pPr>
            <a:r>
              <a:rPr lang="en-AU" sz="1200" kern="1200" baseline="0" dirty="0">
                <a:solidFill>
                  <a:schemeClr val="tx1"/>
                </a:solidFill>
                <a:effectLst/>
                <a:latin typeface="+mn-lt"/>
                <a:ea typeface="+mn-ea"/>
                <a:cs typeface="+mn-cs"/>
              </a:rPr>
              <a:t>Barriers in health care access</a:t>
            </a:r>
          </a:p>
          <a:p>
            <a:endParaRPr lang="en-AU" sz="1200" kern="1200" baseline="0" dirty="0">
              <a:solidFill>
                <a:schemeClr val="tx1"/>
              </a:solidFill>
              <a:effectLst/>
              <a:latin typeface="+mn-lt"/>
              <a:ea typeface="+mn-ea"/>
              <a:cs typeface="+mn-cs"/>
            </a:endParaRPr>
          </a:p>
          <a:p>
            <a:r>
              <a:rPr lang="en-AU" sz="1200" b="1" kern="1200" dirty="0" smtClean="0">
                <a:solidFill>
                  <a:schemeClr val="tx1"/>
                </a:solidFill>
                <a:effectLst/>
                <a:latin typeface="+mn-lt"/>
                <a:ea typeface="+mn-ea"/>
                <a:cs typeface="+mn-cs"/>
              </a:rPr>
              <a:t>What you can say:</a:t>
            </a:r>
            <a:r>
              <a:rPr lang="en-AU" sz="1200" b="1" kern="1200" baseline="0" dirty="0" smtClean="0">
                <a:solidFill>
                  <a:schemeClr val="tx1"/>
                </a:solidFill>
                <a:effectLst/>
                <a:latin typeface="+mn-lt"/>
                <a:ea typeface="+mn-ea"/>
                <a:cs typeface="+mn-cs"/>
              </a:rPr>
              <a:t> </a:t>
            </a:r>
          </a:p>
          <a:p>
            <a:endParaRPr lang="en-AU" sz="1200" b="1"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Australia’s health system is one of the best in the world.</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Most Australians </a:t>
            </a:r>
            <a:r>
              <a:rPr lang="en-AU" sz="1200" kern="1200" dirty="0" smtClean="0">
                <a:solidFill>
                  <a:schemeClr val="tx1"/>
                </a:solidFill>
                <a:effectLst/>
                <a:latin typeface="+mn-lt"/>
                <a:ea typeface="+mn-ea"/>
                <a:cs typeface="+mn-cs"/>
              </a:rPr>
              <a:t>feel they have </a:t>
            </a:r>
            <a:r>
              <a:rPr lang="en-AU" sz="1200" kern="1200" dirty="0">
                <a:solidFill>
                  <a:schemeClr val="tx1"/>
                </a:solidFill>
                <a:effectLst/>
                <a:latin typeface="+mn-lt"/>
                <a:ea typeface="+mn-ea"/>
                <a:cs typeface="+mn-cs"/>
              </a:rPr>
              <a:t>good health,</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But health outcomes are </a:t>
            </a:r>
            <a:r>
              <a:rPr lang="en-AU" sz="1200" kern="1200" dirty="0" smtClean="0">
                <a:solidFill>
                  <a:schemeClr val="tx1"/>
                </a:solidFill>
                <a:effectLst/>
                <a:latin typeface="+mn-lt"/>
                <a:ea typeface="+mn-ea"/>
                <a:cs typeface="+mn-cs"/>
              </a:rPr>
              <a:t>much </a:t>
            </a:r>
            <a:r>
              <a:rPr lang="en-AU" sz="1200" kern="1200" dirty="0">
                <a:solidFill>
                  <a:schemeClr val="tx1"/>
                </a:solidFill>
                <a:effectLst/>
                <a:latin typeface="+mn-lt"/>
                <a:ea typeface="+mn-ea"/>
                <a:cs typeface="+mn-cs"/>
              </a:rPr>
              <a:t>worse for people like me, living with intellectual disability</a:t>
            </a:r>
            <a:r>
              <a:rPr lang="en-AU" sz="1200" kern="1200" dirty="0" smtClean="0">
                <a:solidFill>
                  <a:schemeClr val="tx1"/>
                </a:solidFill>
                <a:effectLst/>
                <a:latin typeface="+mn-lt"/>
                <a:ea typeface="+mn-ea"/>
                <a:cs typeface="+mn-cs"/>
              </a:rPr>
              <a:t>.</a:t>
            </a:r>
          </a:p>
          <a:p>
            <a:endParaRPr lang="en-AU" sz="1200" kern="1200" dirty="0" smtClean="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1 to 2 percent of people have intellectual disability</a:t>
            </a:r>
            <a:r>
              <a:rPr lang="en-AU" sz="1200" kern="1200" dirty="0" smtClean="0">
                <a:solidFill>
                  <a:schemeClr val="tx1"/>
                </a:solidFill>
                <a:effectLst/>
                <a:latin typeface="+mn-lt"/>
                <a:ea typeface="+mn-ea"/>
                <a:cs typeface="+mn-cs"/>
              </a:rPr>
              <a:t>.</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We have worse </a:t>
            </a:r>
            <a:r>
              <a:rPr lang="en-AU" sz="1200" kern="1200" dirty="0">
                <a:solidFill>
                  <a:schemeClr val="tx1"/>
                </a:solidFill>
                <a:effectLst/>
                <a:latin typeface="+mn-lt"/>
                <a:ea typeface="+mn-ea"/>
                <a:cs typeface="+mn-cs"/>
              </a:rPr>
              <a:t>physical and mental health</a:t>
            </a:r>
            <a:r>
              <a:rPr lang="en-AU" sz="1200" kern="1200" dirty="0" smtClean="0">
                <a:solidFill>
                  <a:schemeClr val="tx1"/>
                </a:solidFill>
                <a:effectLst/>
                <a:latin typeface="+mn-lt"/>
                <a:ea typeface="+mn-ea"/>
                <a:cs typeface="+mn-cs"/>
              </a:rPr>
              <a:t>.</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Many of us use </a:t>
            </a:r>
            <a:r>
              <a:rPr lang="en-AU" sz="1200" kern="1200" dirty="0" smtClean="0">
                <a:solidFill>
                  <a:schemeClr val="tx1"/>
                </a:solidFill>
                <a:effectLst/>
                <a:latin typeface="+mn-lt"/>
                <a:ea typeface="+mn-ea"/>
                <a:cs typeface="+mn-cs"/>
              </a:rPr>
              <a:t>lots of </a:t>
            </a:r>
            <a:r>
              <a:rPr lang="en-AU" sz="1200" kern="1200" dirty="0">
                <a:solidFill>
                  <a:schemeClr val="tx1"/>
                </a:solidFill>
                <a:effectLst/>
                <a:latin typeface="+mn-lt"/>
                <a:ea typeface="+mn-ea"/>
                <a:cs typeface="+mn-cs"/>
              </a:rPr>
              <a:t>medications</a:t>
            </a:r>
            <a:r>
              <a:rPr lang="en-AU" sz="1200" kern="1200" dirty="0" smtClean="0">
                <a:solidFill>
                  <a:schemeClr val="tx1"/>
                </a:solidFill>
                <a:effectLst/>
                <a:latin typeface="+mn-lt"/>
                <a:ea typeface="+mn-ea"/>
                <a:cs typeface="+mn-cs"/>
              </a:rPr>
              <a:t>.</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We have double the number of deaths</a:t>
            </a:r>
            <a:r>
              <a:rPr lang="en-AU" sz="1200" kern="1200" baseline="0" dirty="0" smtClean="0">
                <a:solidFill>
                  <a:schemeClr val="tx1"/>
                </a:solidFill>
                <a:effectLst/>
                <a:latin typeface="+mn-lt"/>
                <a:ea typeface="+mn-ea"/>
                <a:cs typeface="+mn-cs"/>
              </a:rPr>
              <a:t> that could be avoided.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baseline="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An Australian study found that on average we die 27 years younger.</a:t>
            </a:r>
          </a:p>
          <a:p>
            <a:r>
              <a:rPr lang="en-AU" sz="1200" kern="1200" dirty="0" smtClean="0">
                <a:solidFill>
                  <a:schemeClr val="tx1"/>
                </a:solidFill>
                <a:effectLst/>
                <a:latin typeface="+mn-lt"/>
                <a:ea typeface="+mn-ea"/>
                <a:cs typeface="+mn-cs"/>
              </a:rPr>
              <a:t> </a:t>
            </a:r>
            <a:endParaRPr lang="en-AU"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baseline="0" dirty="0" smtClean="0">
                <a:solidFill>
                  <a:schemeClr val="tx1"/>
                </a:solidFill>
                <a:effectLst/>
                <a:latin typeface="+mn-lt"/>
                <a:ea typeface="+mn-ea"/>
                <a:cs typeface="+mn-cs"/>
              </a:rPr>
              <a:t>We can have trouble getting good health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We have lower rates of thing like vaccines.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Many of us have complex health conditions that are difficult to diagnose</a:t>
            </a:r>
            <a:r>
              <a:rPr lang="en-AU" sz="1200" kern="1200" dirty="0" smtClean="0">
                <a:solidFill>
                  <a:schemeClr val="tx1"/>
                </a:solidFill>
                <a:effectLst/>
                <a:latin typeface="+mn-lt"/>
                <a:ea typeface="+mn-ea"/>
                <a:cs typeface="+mn-cs"/>
              </a:rPr>
              <a:t>.</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And sometimes the signs of illness are not so clear</a:t>
            </a:r>
            <a:r>
              <a:rPr lang="en-AU" sz="1200" kern="1200" dirty="0" smtClean="0">
                <a:solidFill>
                  <a:schemeClr val="tx1"/>
                </a:solidFill>
                <a:effectLst/>
                <a:latin typeface="+mn-lt"/>
                <a:ea typeface="+mn-ea"/>
                <a:cs typeface="+mn-cs"/>
              </a:rPr>
              <a:t>.</a:t>
            </a:r>
          </a:p>
          <a:p>
            <a:endParaRPr lang="en-AU" sz="1200" kern="1200" dirty="0" smtClean="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Communication can be harder in both directions</a:t>
            </a:r>
            <a:r>
              <a:rPr lang="en-AU" sz="1200" kern="1200" dirty="0" smtClean="0">
                <a:solidFill>
                  <a:schemeClr val="tx1"/>
                </a:solidFill>
                <a:effectLst/>
                <a:latin typeface="+mn-lt"/>
                <a:ea typeface="+mn-ea"/>
                <a:cs typeface="+mn-cs"/>
              </a:rPr>
              <a:t>.</a:t>
            </a:r>
          </a:p>
          <a:p>
            <a:endParaRPr lang="en-AU" sz="1200" kern="1200" dirty="0" smtClean="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But we want to be </a:t>
            </a:r>
            <a:r>
              <a:rPr lang="en-AU" sz="1200" kern="1200" dirty="0" smtClean="0">
                <a:solidFill>
                  <a:schemeClr val="tx1"/>
                </a:solidFill>
                <a:effectLst/>
                <a:latin typeface="+mn-lt"/>
                <a:ea typeface="+mn-ea"/>
                <a:cs typeface="+mn-cs"/>
              </a:rPr>
              <a:t>healthy.</a:t>
            </a:r>
          </a:p>
          <a:p>
            <a:endParaRPr lang="en-AU" sz="1200" kern="1200" dirty="0" smtClean="0">
              <a:solidFill>
                <a:schemeClr val="tx1"/>
              </a:solidFill>
              <a:effectLst/>
              <a:latin typeface="+mn-lt"/>
              <a:ea typeface="+mn-ea"/>
              <a:cs typeface="+mn-cs"/>
            </a:endParaRP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We </a:t>
            </a:r>
            <a:r>
              <a:rPr lang="en-AU" sz="1200" kern="1200" dirty="0">
                <a:solidFill>
                  <a:schemeClr val="tx1"/>
                </a:solidFill>
                <a:effectLst/>
                <a:latin typeface="+mn-lt"/>
                <a:ea typeface="+mn-ea"/>
                <a:cs typeface="+mn-cs"/>
              </a:rPr>
              <a:t>have right to good healthcare.</a:t>
            </a: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FF620E-BD1C-4F16-AF7B-7849DBAB030F}" type="slidenum">
              <a:rPr lang="en-AU" smtClean="0"/>
              <a:t>10</a:t>
            </a:fld>
            <a:endParaRPr lang="en-AU" dirty="0"/>
          </a:p>
        </p:txBody>
      </p:sp>
    </p:spTree>
    <p:extLst>
      <p:ext uri="{BB962C8B-B14F-4D97-AF65-F5344CB8AC3E}">
        <p14:creationId xmlns:p14="http://schemas.microsoft.com/office/powerpoint/2010/main" val="19357570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S100P </a:t>
            </a:r>
            <a:r>
              <a:rPr lang="en-AU" sz="1200" b="1" kern="1200" dirty="0">
                <a:solidFill>
                  <a:schemeClr val="tx1"/>
                </a:solidFill>
                <a:effectLst/>
                <a:latin typeface="+mn-lt"/>
                <a:ea typeface="+mn-ea"/>
                <a:cs typeface="+mn-cs"/>
              </a:rPr>
              <a:t> Dentists – Resources special care</a:t>
            </a:r>
            <a:endParaRPr lang="en-AU" sz="1200" kern="1200" dirty="0">
              <a:solidFill>
                <a:schemeClr val="tx1"/>
              </a:solidFill>
              <a:effectLst/>
              <a:latin typeface="+mn-lt"/>
              <a:ea typeface="+mn-ea"/>
              <a:cs typeface="+mn-cs"/>
            </a:endParaRPr>
          </a:p>
          <a:p>
            <a:endParaRPr lang="en-AU" b="1" dirty="0"/>
          </a:p>
          <a:p>
            <a:r>
              <a:rPr lang="en-AU" b="1" dirty="0"/>
              <a:t>Suggested</a:t>
            </a:r>
            <a:r>
              <a:rPr lang="en-AU" b="1" baseline="0" dirty="0"/>
              <a:t> time: 1 minutes</a:t>
            </a:r>
            <a:endParaRPr lang="en-AU" b="1" dirty="0">
              <a:cs typeface="Calibri"/>
            </a:endParaRPr>
          </a:p>
          <a:p>
            <a:endParaRPr lang="en-AU" dirty="0"/>
          </a:p>
          <a:p>
            <a:r>
              <a:rPr lang="en-AU" sz="1200" b="1" kern="1200" dirty="0">
                <a:solidFill>
                  <a:schemeClr val="tx1"/>
                </a:solidFill>
                <a:effectLst/>
                <a:latin typeface="+mn-lt"/>
                <a:ea typeface="+mn-ea"/>
                <a:cs typeface="+mn-cs"/>
              </a:rPr>
              <a:t>Key point:</a:t>
            </a:r>
          </a:p>
          <a:p>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Showcase</a:t>
            </a:r>
            <a:r>
              <a:rPr lang="en-AU" sz="1200" kern="1200" baseline="0" dirty="0" smtClean="0">
                <a:solidFill>
                  <a:schemeClr val="tx1"/>
                </a:solidFill>
                <a:effectLst/>
                <a:latin typeface="+mn-lt"/>
                <a:ea typeface="+mn-ea"/>
                <a:cs typeface="+mn-cs"/>
              </a:rPr>
              <a:t> T</a:t>
            </a:r>
            <a:r>
              <a:rPr lang="en-AU" sz="1200" kern="1200" dirty="0" smtClean="0">
                <a:solidFill>
                  <a:schemeClr val="tx1"/>
                </a:solidFill>
                <a:effectLst/>
                <a:latin typeface="+mn-lt"/>
                <a:ea typeface="+mn-ea"/>
                <a:cs typeface="+mn-cs"/>
              </a:rPr>
              <a:t>he </a:t>
            </a:r>
            <a:r>
              <a:rPr lang="en-AU" sz="1200" kern="1200" dirty="0">
                <a:solidFill>
                  <a:schemeClr val="tx1"/>
                </a:solidFill>
                <a:effectLst/>
                <a:latin typeface="+mn-lt"/>
                <a:ea typeface="+mn-ea"/>
                <a:cs typeface="+mn-cs"/>
              </a:rPr>
              <a:t>Association of Special Care Dentistry </a:t>
            </a:r>
            <a:r>
              <a:rPr lang="en-AU" sz="1200" kern="1200" dirty="0" smtClean="0">
                <a:solidFill>
                  <a:schemeClr val="tx1"/>
                </a:solidFill>
                <a:effectLst/>
                <a:latin typeface="+mn-lt"/>
                <a:ea typeface="+mn-ea"/>
                <a:cs typeface="+mn-cs"/>
              </a:rPr>
              <a:t>as</a:t>
            </a:r>
            <a:r>
              <a:rPr lang="en-AU" sz="1200" kern="1200" baseline="0" dirty="0" smtClean="0">
                <a:solidFill>
                  <a:schemeClr val="tx1"/>
                </a:solidFill>
                <a:effectLst/>
                <a:latin typeface="+mn-lt"/>
                <a:ea typeface="+mn-ea"/>
                <a:cs typeface="+mn-cs"/>
              </a:rPr>
              <a:t> a </a:t>
            </a:r>
            <a:r>
              <a:rPr lang="en-AU" sz="1200" kern="1200" dirty="0" smtClean="0">
                <a:solidFill>
                  <a:schemeClr val="tx1"/>
                </a:solidFill>
                <a:effectLst/>
                <a:latin typeface="+mn-lt"/>
                <a:ea typeface="+mn-ea"/>
                <a:cs typeface="+mn-cs"/>
              </a:rPr>
              <a:t>source </a:t>
            </a:r>
            <a:r>
              <a:rPr lang="en-AU" sz="1200" kern="1200" dirty="0">
                <a:solidFill>
                  <a:schemeClr val="tx1"/>
                </a:solidFill>
                <a:effectLst/>
                <a:latin typeface="+mn-lt"/>
                <a:ea typeface="+mn-ea"/>
                <a:cs typeface="+mn-cs"/>
              </a:rPr>
              <a:t>of information and referral options.</a:t>
            </a:r>
            <a:endParaRPr lang="en-AU" dirty="0">
              <a:effectLst/>
            </a:endParaRPr>
          </a:p>
          <a:p>
            <a:endParaRPr lang="en-AU" b="1" dirty="0"/>
          </a:p>
          <a:p>
            <a:r>
              <a:rPr lang="en-AU" b="1" dirty="0" smtClean="0"/>
              <a:t>Optional</a:t>
            </a:r>
            <a:r>
              <a:rPr lang="en-AU" b="1" baseline="0" dirty="0" smtClean="0"/>
              <a:t> script:</a:t>
            </a:r>
            <a:endParaRPr lang="en-AU" b="1" dirty="0">
              <a:cs typeface="Calibri"/>
            </a:endParaRPr>
          </a:p>
          <a:p>
            <a:endParaRPr lang="en-AU" baseline="0" dirty="0"/>
          </a:p>
          <a:p>
            <a:r>
              <a:rPr lang="en-AU" sz="1200" kern="1200" baseline="0" dirty="0" smtClean="0">
                <a:solidFill>
                  <a:schemeClr val="tx1"/>
                </a:solidFill>
                <a:effectLst/>
                <a:latin typeface="+mn-lt"/>
                <a:ea typeface="+mn-ea"/>
                <a:cs typeface="+mn-cs"/>
              </a:rPr>
              <a:t>T</a:t>
            </a:r>
            <a:r>
              <a:rPr lang="en-AU" sz="1200" kern="1200" dirty="0" smtClean="0">
                <a:solidFill>
                  <a:schemeClr val="tx1"/>
                </a:solidFill>
                <a:effectLst/>
                <a:latin typeface="+mn-lt"/>
                <a:ea typeface="+mn-ea"/>
                <a:cs typeface="+mn-cs"/>
              </a:rPr>
              <a:t>he Association of Special Care Dentistry is</a:t>
            </a:r>
            <a:r>
              <a:rPr lang="en-AU" sz="1200" kern="1200" baseline="0" dirty="0" smtClean="0">
                <a:solidFill>
                  <a:schemeClr val="tx1"/>
                </a:solidFill>
                <a:effectLst/>
                <a:latin typeface="+mn-lt"/>
                <a:ea typeface="+mn-ea"/>
                <a:cs typeface="+mn-cs"/>
              </a:rPr>
              <a:t> a </a:t>
            </a:r>
            <a:r>
              <a:rPr lang="en-AU" sz="1200" kern="1200" dirty="0" smtClean="0">
                <a:solidFill>
                  <a:schemeClr val="tx1"/>
                </a:solidFill>
                <a:effectLst/>
                <a:latin typeface="+mn-lt"/>
                <a:ea typeface="+mn-ea"/>
                <a:cs typeface="+mn-cs"/>
              </a:rPr>
              <a:t>source of information and referral options</a:t>
            </a:r>
            <a:r>
              <a:rPr lang="en-AU" dirty="0" smtClean="0"/>
              <a:t>. </a:t>
            </a:r>
          </a:p>
          <a:p>
            <a:endParaRPr lang="en-AU" dirty="0" smtClean="0"/>
          </a:p>
          <a:p>
            <a:r>
              <a:rPr lang="en-AU" dirty="0" smtClean="0"/>
              <a:t>They </a:t>
            </a:r>
            <a:r>
              <a:rPr lang="en-AU" baseline="0" dirty="0"/>
              <a:t>run professional development for dentists and they can probably also help you find a special care dentist if your patient requires GA or has additional needs that you can’t meet.</a:t>
            </a:r>
            <a:r>
              <a:rPr lang="en-AU" dirty="0"/>
              <a:t> </a:t>
            </a:r>
            <a:endParaRPr lang="en-AU" dirty="0" smtClean="0"/>
          </a:p>
          <a:p>
            <a:endParaRPr lang="en-AU" dirty="0" smtClean="0">
              <a:cs typeface="Calibri"/>
            </a:endParaRPr>
          </a:p>
        </p:txBody>
      </p:sp>
      <p:sp>
        <p:nvSpPr>
          <p:cNvPr id="4" name="Slide Number Placeholder 3"/>
          <p:cNvSpPr>
            <a:spLocks noGrp="1"/>
          </p:cNvSpPr>
          <p:nvPr>
            <p:ph type="sldNum" sz="quarter" idx="10"/>
          </p:nvPr>
        </p:nvSpPr>
        <p:spPr/>
        <p:txBody>
          <a:bodyPr/>
          <a:lstStyle/>
          <a:p>
            <a:fld id="{65FF620E-BD1C-4F16-AF7B-7849DBAB030F}" type="slidenum">
              <a:rPr lang="en-AU" smtClean="0"/>
              <a:t>100</a:t>
            </a:fld>
            <a:endParaRPr lang="en-AU" dirty="0"/>
          </a:p>
        </p:txBody>
      </p:sp>
    </p:spTree>
    <p:extLst>
      <p:ext uri="{BB962C8B-B14F-4D97-AF65-F5344CB8AC3E}">
        <p14:creationId xmlns:p14="http://schemas.microsoft.com/office/powerpoint/2010/main" val="5910292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S101P Dentists</a:t>
            </a:r>
            <a:r>
              <a:rPr lang="en-AU" b="1" baseline="0" dirty="0"/>
              <a:t> –</a:t>
            </a:r>
            <a:r>
              <a:rPr lang="en-AU" b="1" dirty="0"/>
              <a:t>Resources</a:t>
            </a:r>
          </a:p>
          <a:p>
            <a:r>
              <a:rPr lang="en-AU" b="1" dirty="0"/>
              <a:t>Suggested</a:t>
            </a:r>
            <a:r>
              <a:rPr lang="en-AU" b="1" baseline="0" dirty="0"/>
              <a:t> time: 1 minutes</a:t>
            </a:r>
            <a:endParaRPr lang="en-AU" b="1" dirty="0">
              <a:cs typeface="Calibri"/>
            </a:endParaRPr>
          </a:p>
          <a:p>
            <a:endParaRPr lang="en-AU" dirty="0"/>
          </a:p>
          <a:p>
            <a:r>
              <a:rPr lang="en-AU" b="1" dirty="0" smtClean="0"/>
              <a:t>Key point</a:t>
            </a:r>
            <a:r>
              <a:rPr lang="en-AU" b="1" baseline="0" dirty="0" smtClean="0"/>
              <a:t>:</a:t>
            </a:r>
            <a:endParaRPr lang="en-AU" b="1" dirty="0">
              <a:cs typeface="Calibri"/>
            </a:endParaRPr>
          </a:p>
          <a:p>
            <a:endParaRPr lang="en-AU" baseline="0" dirty="0"/>
          </a:p>
          <a:p>
            <a:r>
              <a:rPr lang="en-AU" baseline="0" dirty="0" smtClean="0"/>
              <a:t>Inclusion Australia has produced an excellent resource for dentists. </a:t>
            </a:r>
          </a:p>
          <a:p>
            <a:endParaRPr lang="en-AU" baseline="0" dirty="0" smtClean="0"/>
          </a:p>
          <a:p>
            <a:r>
              <a:rPr lang="en-AU" baseline="0" dirty="0" smtClean="0"/>
              <a:t>The NIH paper shown here is one </a:t>
            </a:r>
            <a:r>
              <a:rPr lang="en-AU" baseline="0" dirty="0"/>
              <a:t>in a series of papers about oral health care and developmental disabilities. </a:t>
            </a:r>
            <a:r>
              <a:rPr lang="en-AU" baseline="0" dirty="0" smtClean="0">
                <a:cs typeface="Calibri"/>
              </a:rPr>
              <a:t>They </a:t>
            </a:r>
            <a:r>
              <a:rPr lang="en-AU" baseline="0" dirty="0">
                <a:cs typeface="Calibri"/>
              </a:rPr>
              <a:t>are short and practical. </a:t>
            </a:r>
            <a:endParaRPr lang="en-AU" baseline="0" dirty="0" smtClean="0">
              <a:cs typeface="Calibri"/>
            </a:endParaRPr>
          </a:p>
          <a:p>
            <a:endParaRPr lang="en-AU" baseline="0" dirty="0" smtClean="0">
              <a:cs typeface="Calibri"/>
            </a:endParaRPr>
          </a:p>
          <a:p>
            <a:r>
              <a:rPr lang="en-AU" baseline="0" dirty="0" smtClean="0">
                <a:cs typeface="Calibri"/>
              </a:rPr>
              <a:t>NICE guidelines from the UK are also available but are specific to people living in residential care settings. The link is on the slide.</a:t>
            </a:r>
          </a:p>
          <a:p>
            <a:endParaRPr lang="en-AU" baseline="0" dirty="0" smtClean="0">
              <a:cs typeface="Calibri"/>
            </a:endParaRPr>
          </a:p>
          <a:p>
            <a:endParaRPr lang="en-AU" baseline="0" dirty="0" smtClean="0">
              <a:cs typeface="Calibri"/>
            </a:endParaRPr>
          </a:p>
          <a:p>
            <a:endParaRPr lang="en-AU" baseline="0" dirty="0" smtClean="0">
              <a:cs typeface="Calibri"/>
            </a:endParaRPr>
          </a:p>
          <a:p>
            <a:endParaRPr lang="en-AU" baseline="0" dirty="0">
              <a:cs typeface="Calibri"/>
            </a:endParaRPr>
          </a:p>
        </p:txBody>
      </p:sp>
      <p:sp>
        <p:nvSpPr>
          <p:cNvPr id="4" name="Slide Number Placeholder 3"/>
          <p:cNvSpPr>
            <a:spLocks noGrp="1"/>
          </p:cNvSpPr>
          <p:nvPr>
            <p:ph type="sldNum" sz="quarter" idx="10"/>
          </p:nvPr>
        </p:nvSpPr>
        <p:spPr/>
        <p:txBody>
          <a:bodyPr/>
          <a:lstStyle/>
          <a:p>
            <a:fld id="{65FF620E-BD1C-4F16-AF7B-7849DBAB030F}" type="slidenum">
              <a:rPr lang="en-AU" smtClean="0"/>
              <a:t>101</a:t>
            </a:fld>
            <a:endParaRPr lang="en-AU" dirty="0"/>
          </a:p>
        </p:txBody>
      </p:sp>
    </p:spTree>
    <p:extLst>
      <p:ext uri="{BB962C8B-B14F-4D97-AF65-F5344CB8AC3E}">
        <p14:creationId xmlns:p14="http://schemas.microsoft.com/office/powerpoint/2010/main" val="241969397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S102P </a:t>
            </a:r>
            <a:r>
              <a:rPr lang="en-AU" sz="1200" b="1" kern="1200" dirty="0">
                <a:solidFill>
                  <a:schemeClr val="tx1"/>
                </a:solidFill>
                <a:effectLst/>
                <a:latin typeface="+mn-lt"/>
                <a:ea typeface="+mn-ea"/>
                <a:cs typeface="+mn-cs"/>
              </a:rPr>
              <a:t> Divider Slide – Aids</a:t>
            </a:r>
            <a:r>
              <a:rPr lang="en-AU" sz="1200" b="1" kern="1200" baseline="0" dirty="0">
                <a:solidFill>
                  <a:schemeClr val="tx1"/>
                </a:solidFill>
                <a:effectLst/>
                <a:latin typeface="+mn-lt"/>
                <a:ea typeface="+mn-ea"/>
                <a:cs typeface="+mn-cs"/>
              </a:rPr>
              <a:t> </a:t>
            </a:r>
            <a:r>
              <a:rPr lang="en-AU" sz="1200" b="1" kern="1200" dirty="0">
                <a:solidFill>
                  <a:schemeClr val="tx1"/>
                </a:solidFill>
                <a:effectLst/>
                <a:latin typeface="+mn-lt"/>
                <a:ea typeface="+mn-ea"/>
                <a:cs typeface="+mn-cs"/>
              </a:rPr>
              <a:t>– Dentists</a:t>
            </a:r>
            <a:endParaRPr lang="en-AU" sz="1200" kern="1200" dirty="0">
              <a:solidFill>
                <a:schemeClr val="tx1"/>
              </a:solidFill>
              <a:effectLst/>
              <a:latin typeface="+mn-lt"/>
              <a:ea typeface="+mn-ea"/>
              <a:cs typeface="+mn-cs"/>
            </a:endParaRPr>
          </a:p>
          <a:p>
            <a:endParaRPr lang="en-AU" b="1" baseline="0" dirty="0"/>
          </a:p>
          <a:p>
            <a:r>
              <a:rPr lang="en-AU" b="1" baseline="0" dirty="0"/>
              <a:t>Suggested Time: 1 minute</a:t>
            </a:r>
          </a:p>
          <a:p>
            <a:endParaRPr lang="en-AU" b="1" baseline="0" dirty="0"/>
          </a:p>
          <a:p>
            <a:r>
              <a:rPr lang="en-AU" b="0" u="sng" baseline="0" dirty="0"/>
              <a:t>Notes: </a:t>
            </a:r>
          </a:p>
          <a:p>
            <a:endParaRPr lang="en-AU" b="1" baseline="0" dirty="0"/>
          </a:p>
          <a:p>
            <a:pPr marL="171450" indent="-171450">
              <a:buFont typeface="Arial" panose="020B0604020202020204" pitchFamily="34" charset="0"/>
              <a:buChar char="•"/>
            </a:pPr>
            <a:r>
              <a:rPr lang="en-AU" baseline="0" dirty="0"/>
              <a:t>Remove this slide, it is just a divider.</a:t>
            </a:r>
          </a:p>
          <a:p>
            <a:pPr marL="171450" indent="-171450">
              <a:buFont typeface="Arial" panose="020B0604020202020204" pitchFamily="34" charset="0"/>
              <a:buChar char="•"/>
            </a:pPr>
            <a:r>
              <a:rPr lang="en-AU" baseline="0" dirty="0"/>
              <a:t>The next two slides are tailored for use at the end of training for dentists. </a:t>
            </a:r>
          </a:p>
          <a:p>
            <a:pPr marL="171450" indent="-171450">
              <a:buFont typeface="Arial" panose="020B0604020202020204" pitchFamily="34" charset="0"/>
              <a:buChar char="•"/>
            </a:pPr>
            <a:endParaRPr lang="en-AU" baseline="0" dirty="0"/>
          </a:p>
          <a:p>
            <a:pPr marL="0" indent="0">
              <a:buFont typeface="Arial" panose="020B0604020202020204" pitchFamily="34" charset="0"/>
              <a:buNone/>
            </a:pPr>
            <a:endParaRPr lang="en-AU" b="0" baseline="0" dirty="0"/>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endParaRPr lang="en-AU" b="0"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102</a:t>
            </a:fld>
            <a:endParaRPr lang="en-AU" dirty="0"/>
          </a:p>
        </p:txBody>
      </p:sp>
    </p:spTree>
    <p:extLst>
      <p:ext uri="{BB962C8B-B14F-4D97-AF65-F5344CB8AC3E}">
        <p14:creationId xmlns:p14="http://schemas.microsoft.com/office/powerpoint/2010/main" val="38882432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pPr>
            <a:r>
              <a:rPr lang="en-US" b="1" dirty="0"/>
              <a:t>S103P Visual</a:t>
            </a:r>
            <a:r>
              <a:rPr lang="en-US" sz="1200" b="1" i="0" u="none" strike="noStrike" kern="1200" baseline="0" dirty="0">
                <a:solidFill>
                  <a:schemeClr val="tx1"/>
                </a:solidFill>
                <a:latin typeface="+mn-lt"/>
                <a:ea typeface="+mn-ea"/>
                <a:cs typeface="+mn-cs"/>
              </a:rPr>
              <a:t> aids</a:t>
            </a:r>
            <a:endParaRPr lang="en-US" dirty="0">
              <a:ea typeface="+mn-ea"/>
              <a:cs typeface="+mn-cs"/>
            </a:endParaRPr>
          </a:p>
          <a:p>
            <a:endParaRPr lang="en-US" b="1" dirty="0"/>
          </a:p>
          <a:p>
            <a:pPr marL="0" indent="0">
              <a:buFont typeface="Arial" panose="020B0604020202020204" pitchFamily="34" charset="0"/>
              <a:buNone/>
            </a:pPr>
            <a:r>
              <a:rPr lang="en-US" sz="1200" b="1" i="0" u="none" strike="noStrike" kern="1200" baseline="0" dirty="0">
                <a:solidFill>
                  <a:schemeClr val="tx1"/>
                </a:solidFill>
                <a:latin typeface="+mn-lt"/>
                <a:ea typeface="+mn-ea"/>
                <a:cs typeface="+mn-cs"/>
              </a:rPr>
              <a:t>Suggested time: 1 minute</a:t>
            </a:r>
          </a:p>
          <a:p>
            <a:pPr marL="0" indent="0">
              <a:buFont typeface="Arial" panose="020B0604020202020204" pitchFamily="34" charset="0"/>
              <a:buNone/>
            </a:pPr>
            <a:endParaRPr lang="en-US" sz="1200" b="1"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sng" strike="noStrike" kern="1200" baseline="0" dirty="0">
                <a:solidFill>
                  <a:schemeClr val="tx1"/>
                </a:solidFill>
                <a:latin typeface="+mn-lt"/>
                <a:ea typeface="+mn-ea"/>
                <a:cs typeface="+mn-cs"/>
              </a:rPr>
              <a:t>Notes:</a:t>
            </a:r>
          </a:p>
          <a:p>
            <a:pPr marL="0" indent="0">
              <a:buFont typeface="Arial" panose="020B0604020202020204" pitchFamily="34" charset="0"/>
              <a:buNone/>
            </a:pPr>
            <a:endParaRPr lang="en-US" sz="1200" b="1"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baseline="0" dirty="0" smtClean="0"/>
              <a:t>This slide can be </a:t>
            </a:r>
            <a:r>
              <a:rPr lang="en-AU" i="0" baseline="0" dirty="0"/>
              <a:t>led by a co-facilitator with intellectual disability.  </a:t>
            </a:r>
            <a:r>
              <a:rPr lang="en-AU" b="0" baseline="0" dirty="0"/>
              <a:t>The speaker notes can be adjusted as desired. </a:t>
            </a:r>
            <a:endParaRPr lang="en-AU" b="0"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This </a:t>
            </a:r>
            <a:r>
              <a:rPr lang="en-AU" b="0" baseline="0" dirty="0"/>
              <a:t>slide is an alternative to the Visual aids slide used with other health professionals. If the co-facilitator with intellectual disability presents this slide, they will need to do additional preparation to create their script for it, or use the optional script below. </a:t>
            </a:r>
            <a:r>
              <a:rPr lang="en-AU" b="0" baseline="0" dirty="0" smtClean="0"/>
              <a:t>See the Easy Read co-facilitator guide for this information in easy read so as to support the co-facilitator as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If it is a challenge to use this slide, it is also acceptable to use the script for slide S20C. </a:t>
            </a:r>
            <a:endParaRPr lang="en-AU" b="0" baseline="0" dirty="0"/>
          </a:p>
          <a:p>
            <a:pPr marL="0" indent="0">
              <a:buFont typeface="Arial" panose="020B0604020202020204" pitchFamily="34" charset="0"/>
              <a:buNone/>
            </a:pPr>
            <a:endParaRPr lang="en-US" sz="1200" b="1" i="0" u="none" strike="noStrike" kern="1200" baseline="0" dirty="0">
              <a:solidFill>
                <a:schemeClr val="tx1"/>
              </a:solidFill>
              <a:latin typeface="+mn-lt"/>
              <a:ea typeface="+mn-ea"/>
              <a:cs typeface="+mn-cs"/>
            </a:endParaRPr>
          </a:p>
          <a:p>
            <a:pPr marL="0" indent="0">
              <a:buFont typeface="Arial" panose="020B0604020202020204" pitchFamily="34" charset="0"/>
              <a:buNone/>
            </a:pPr>
            <a:endParaRPr lang="en-US" sz="1200" b="1"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1" i="0" u="none" strike="noStrike" kern="1200" baseline="0" dirty="0">
                <a:solidFill>
                  <a:schemeClr val="tx1"/>
                </a:solidFill>
                <a:latin typeface="+mn-lt"/>
                <a:ea typeface="+mn-ea"/>
                <a:cs typeface="+mn-cs"/>
              </a:rPr>
              <a:t>Brief Speaker notes:</a:t>
            </a:r>
          </a:p>
          <a:p>
            <a:pPr marL="0" indent="0">
              <a:buFont typeface="Arial" panose="020B0604020202020204" pitchFamily="34" charset="0"/>
              <a:buNone/>
            </a:pPr>
            <a:endParaRPr lang="en-US" sz="1200" b="1"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Models, pointing to self</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1" i="0" u="none" strike="noStrike" kern="1200" baseline="0" dirty="0" smtClean="0">
                <a:solidFill>
                  <a:schemeClr val="tx1"/>
                </a:solidFill>
                <a:latin typeface="+mn-lt"/>
                <a:ea typeface="+mn-ea"/>
                <a:cs typeface="+mn-cs"/>
              </a:rPr>
              <a:t>Optional script:</a:t>
            </a:r>
            <a:endParaRPr lang="en-US" sz="1200" b="1" i="0" u="none" strike="noStrike" kern="1200" baseline="0" dirty="0">
              <a:solidFill>
                <a:schemeClr val="tx1"/>
              </a:solidFill>
              <a:latin typeface="+mn-lt"/>
              <a:ea typeface="+mn-ea"/>
              <a:cs typeface="+mn-cs"/>
            </a:endParaRP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You can also use </a:t>
            </a:r>
            <a:r>
              <a:rPr lang="en-US" b="0" i="0" baseline="0" dirty="0">
                <a:solidFill>
                  <a:srgbClr val="FF0000"/>
                </a:solidFill>
              </a:rPr>
              <a:t>visuals to communicate. </a:t>
            </a:r>
            <a:endParaRPr lang="en-US" b="0" i="0" baseline="0" dirty="0" smtClean="0">
              <a:solidFill>
                <a:srgbClr val="FF0000"/>
              </a:solidFill>
            </a:endParaRPr>
          </a:p>
          <a:p>
            <a:pPr marL="0" indent="0">
              <a:buFont typeface="Arial" panose="020B0604020202020204" pitchFamily="34" charset="0"/>
              <a:buNone/>
            </a:pPr>
            <a:endParaRPr lang="en-US" b="0" i="0" baseline="0" dirty="0">
              <a:solidFill>
                <a:srgbClr val="FF0000"/>
              </a:solidFill>
            </a:endParaRPr>
          </a:p>
          <a:p>
            <a:pPr marL="0" indent="0">
              <a:buFont typeface="Arial" panose="020B0604020202020204" pitchFamily="34" charset="0"/>
              <a:buNone/>
            </a:pPr>
            <a:r>
              <a:rPr lang="en-US" b="0" i="0" baseline="0" dirty="0">
                <a:solidFill>
                  <a:srgbClr val="FF0000"/>
                </a:solidFill>
              </a:rPr>
              <a:t>Here is an example. </a:t>
            </a:r>
            <a:endParaRPr lang="en-US" b="0" i="0" baseline="0" dirty="0" smtClean="0">
              <a:solidFill>
                <a:srgbClr val="FF0000"/>
              </a:solidFill>
            </a:endParaRPr>
          </a:p>
          <a:p>
            <a:pPr marL="0" indent="0">
              <a:buFont typeface="Arial" panose="020B0604020202020204" pitchFamily="34" charset="0"/>
              <a:buNone/>
            </a:pPr>
            <a:endParaRPr lang="en-US" b="0" i="0" baseline="0" dirty="0">
              <a:solidFill>
                <a:srgbClr val="FF0000"/>
              </a:solidFill>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You can use a model to show me. </a:t>
            </a: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It does not have to be </a:t>
            </a:r>
            <a:r>
              <a:rPr lang="en-US" sz="1200" b="0" i="0" u="none" strike="noStrike" kern="1200" baseline="0" dirty="0" smtClean="0">
                <a:solidFill>
                  <a:schemeClr val="tx1"/>
                </a:solidFill>
                <a:latin typeface="+mn-lt"/>
                <a:ea typeface="+mn-ea"/>
                <a:cs typeface="+mn-cs"/>
              </a:rPr>
              <a:t>big.</a:t>
            </a: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You can also show me what you will do to my teeth, but on your hand</a:t>
            </a:r>
            <a:r>
              <a:rPr lang="en-US" sz="1200" b="0" i="0" u="none" strike="noStrike" kern="1200" baseline="0" dirty="0" smtClean="0">
                <a:solidFill>
                  <a:schemeClr val="tx1"/>
                </a:solidFill>
                <a:latin typeface="+mn-lt"/>
                <a:ea typeface="+mn-ea"/>
                <a:cs typeface="+mn-cs"/>
              </a:rPr>
              <a:t>.</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Then on my hand so I know what it feels like. </a:t>
            </a:r>
            <a:endParaRPr lang="en-US" b="0" i="0" baseline="0" dirty="0">
              <a:solidFill>
                <a:srgbClr val="FF0000"/>
              </a:solidFill>
            </a:endParaRP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We </a:t>
            </a:r>
            <a:r>
              <a:rPr lang="en-US" sz="1200" b="0" i="0" u="none" strike="noStrike" kern="1200" baseline="0" dirty="0">
                <a:solidFill>
                  <a:schemeClr val="tx1"/>
                </a:solidFill>
                <a:latin typeface="+mn-lt"/>
                <a:ea typeface="+mn-ea"/>
                <a:cs typeface="+mn-cs"/>
              </a:rPr>
              <a:t>will send you links to where you can find resources like these.</a:t>
            </a:r>
          </a:p>
        </p:txBody>
      </p:sp>
      <p:sp>
        <p:nvSpPr>
          <p:cNvPr id="4" name="Slide Number Placeholder 3"/>
          <p:cNvSpPr>
            <a:spLocks noGrp="1"/>
          </p:cNvSpPr>
          <p:nvPr>
            <p:ph type="sldNum" sz="quarter" idx="10"/>
          </p:nvPr>
        </p:nvSpPr>
        <p:spPr/>
        <p:txBody>
          <a:bodyPr/>
          <a:lstStyle/>
          <a:p>
            <a:fld id="{E75CE465-CFEE-44BC-B1E0-F375E7C60359}" type="slidenum">
              <a:rPr lang="en-AU" smtClean="0"/>
              <a:t>103</a:t>
            </a:fld>
            <a:endParaRPr lang="en-AU" dirty="0"/>
          </a:p>
        </p:txBody>
      </p:sp>
    </p:spTree>
    <p:extLst>
      <p:ext uri="{BB962C8B-B14F-4D97-AF65-F5344CB8AC3E}">
        <p14:creationId xmlns:p14="http://schemas.microsoft.com/office/powerpoint/2010/main" val="282199885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pPr>
            <a:r>
              <a:rPr lang="en-US" b="1" dirty="0"/>
              <a:t>S104P Communication</a:t>
            </a:r>
            <a:r>
              <a:rPr lang="en-US" sz="1200" b="1" i="0" u="none" strike="noStrike" kern="1200" baseline="0" dirty="0">
                <a:solidFill>
                  <a:schemeClr val="tx1"/>
                </a:solidFill>
                <a:latin typeface="+mn-lt"/>
                <a:ea typeface="+mn-ea"/>
                <a:cs typeface="+mn-cs"/>
              </a:rPr>
              <a:t> aids</a:t>
            </a:r>
            <a:endParaRPr lang="en-US" dirty="0">
              <a:ea typeface="+mn-ea"/>
              <a:cs typeface="+mn-cs"/>
            </a:endParaRPr>
          </a:p>
          <a:p>
            <a:endParaRPr lang="en-US" b="1" dirty="0"/>
          </a:p>
          <a:p>
            <a:pPr marL="0" indent="0">
              <a:buFont typeface="Arial" panose="020B0604020202020204" pitchFamily="34" charset="0"/>
              <a:buNone/>
            </a:pPr>
            <a:r>
              <a:rPr lang="en-US" sz="1200" b="1" i="0" u="none" strike="noStrike" kern="1200" baseline="0" dirty="0">
                <a:solidFill>
                  <a:schemeClr val="tx1"/>
                </a:solidFill>
                <a:latin typeface="+mn-lt"/>
                <a:ea typeface="+mn-ea"/>
                <a:cs typeface="+mn-cs"/>
              </a:rPr>
              <a:t>Suggested time: 1 minute</a:t>
            </a:r>
          </a:p>
          <a:p>
            <a:pPr marL="0" indent="0">
              <a:buFont typeface="Arial" panose="020B0604020202020204" pitchFamily="34" charset="0"/>
              <a:buNone/>
            </a:pPr>
            <a:endParaRPr lang="en-US" sz="1200" b="1"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sng" strike="noStrike" kern="1200" baseline="0" dirty="0">
                <a:solidFill>
                  <a:schemeClr val="tx1"/>
                </a:solidFill>
                <a:latin typeface="+mn-lt"/>
                <a:ea typeface="+mn-ea"/>
                <a:cs typeface="+mn-cs"/>
              </a:rPr>
              <a:t>Notes:</a:t>
            </a:r>
          </a:p>
          <a:p>
            <a:pPr marL="0" indent="0">
              <a:buFont typeface="Arial" panose="020B0604020202020204" pitchFamily="34" charset="0"/>
              <a:buNone/>
            </a:pPr>
            <a:endParaRPr lang="en-US" sz="1200" b="1"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baseline="0" dirty="0" smtClean="0">
                <a:latin typeface="+mn-lt"/>
              </a:rPr>
              <a:t>This slide can be </a:t>
            </a:r>
            <a:r>
              <a:rPr lang="en-AU" i="0" baseline="0" dirty="0">
                <a:latin typeface="+mn-lt"/>
              </a:rPr>
              <a:t>led by a co-facilitator with intellectual disability.  </a:t>
            </a:r>
            <a:r>
              <a:rPr lang="en-AU" b="0" baseline="0" dirty="0">
                <a:latin typeface="+mn-lt"/>
              </a:rPr>
              <a:t>The speaker notes can be adjusted as desired. See the </a:t>
            </a:r>
            <a:r>
              <a:rPr lang="en-AU" b="0" baseline="0" dirty="0" smtClean="0">
                <a:latin typeface="+mn-lt"/>
              </a:rPr>
              <a:t>Easy Read co-facilitator guide </a:t>
            </a:r>
            <a:r>
              <a:rPr lang="en-AU" b="0" baseline="0" dirty="0">
                <a:latin typeface="+mn-lt"/>
              </a:rPr>
              <a:t>for this information in easy read so as to support the co-facilitator to use their own words.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This slide is an alternative to the communication aids slide used with other health professionals. The script is identical but the image is tailored for dentists.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If it is a challenge to use this slide, it is acceptable to use slide S21C.</a:t>
            </a:r>
            <a:endParaRPr lang="en-US" sz="1200" b="1" i="0" u="none" strike="noStrike" kern="1200" baseline="0" dirty="0">
              <a:solidFill>
                <a:schemeClr val="tx1"/>
              </a:solidFill>
              <a:latin typeface="+mn-lt"/>
              <a:ea typeface="+mn-ea"/>
              <a:cs typeface="+mn-cs"/>
            </a:endParaRPr>
          </a:p>
          <a:p>
            <a:pPr marL="0" indent="0">
              <a:buFont typeface="Arial" panose="020B0604020202020204" pitchFamily="34" charset="0"/>
              <a:buNone/>
            </a:pPr>
            <a:endParaRPr lang="en-US" sz="1200" b="1"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1" i="0" u="none" strike="noStrike" kern="1200" baseline="0" dirty="0">
                <a:solidFill>
                  <a:schemeClr val="tx1"/>
                </a:solidFill>
                <a:latin typeface="+mn-lt"/>
                <a:ea typeface="+mn-ea"/>
                <a:cs typeface="+mn-cs"/>
              </a:rPr>
              <a:t>Brief Speaker notes:</a:t>
            </a:r>
          </a:p>
          <a:p>
            <a:pPr marL="0" indent="0">
              <a:buFont typeface="Arial" panose="020B0604020202020204" pitchFamily="34" charset="0"/>
              <a:buNone/>
            </a:pPr>
            <a:endParaRPr lang="en-US" sz="1200" b="1"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Easy read</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1" i="0" u="none" strike="noStrike" kern="1200" baseline="0" dirty="0" smtClean="0">
                <a:solidFill>
                  <a:schemeClr val="tx1"/>
                </a:solidFill>
                <a:latin typeface="+mn-lt"/>
                <a:ea typeface="+mn-ea"/>
                <a:cs typeface="+mn-cs"/>
              </a:rPr>
              <a:t>Optional script:</a:t>
            </a:r>
            <a:endParaRPr lang="en-US" sz="1200" b="1" i="0" u="none" strike="noStrike" kern="1200" baseline="0" dirty="0">
              <a:solidFill>
                <a:schemeClr val="tx1"/>
              </a:solidFill>
              <a:latin typeface="+mn-lt"/>
              <a:ea typeface="+mn-ea"/>
              <a:cs typeface="+mn-cs"/>
            </a:endParaRP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Easy read sheets are terrific</a:t>
            </a:r>
            <a:r>
              <a:rPr lang="en-US" sz="1200" b="0" i="0" u="none" strike="noStrike" kern="1200" baseline="0" dirty="0" smtClean="0">
                <a:solidFill>
                  <a:schemeClr val="tx1"/>
                </a:solidFill>
                <a:latin typeface="+mn-lt"/>
                <a:ea typeface="+mn-ea"/>
                <a:cs typeface="+mn-cs"/>
              </a:rPr>
              <a:t>.</a:t>
            </a:r>
          </a:p>
          <a:p>
            <a:pPr mar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 </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dirty="0">
                <a:latin typeface="+mn-lt"/>
                <a:cs typeface="Arial"/>
              </a:rPr>
              <a:t>They use easy-to-understand language. </a:t>
            </a:r>
            <a:endParaRPr lang="en-US" dirty="0" smtClean="0">
              <a:latin typeface="+mn-lt"/>
              <a:cs typeface="Arial"/>
            </a:endParaRPr>
          </a:p>
          <a:p>
            <a:pPr marL="171450" indent="-171450">
              <a:buFont typeface="Arial" panose="020B0604020202020204" pitchFamily="34" charset="0"/>
              <a:buChar char="•"/>
            </a:pPr>
            <a:endParaRPr lang="en-US" sz="1200" b="0" i="0" dirty="0">
              <a:latin typeface="+mn-lt"/>
              <a:cs typeface="Arial" panose="020B0604020202020204" pitchFamily="34" charset="0"/>
            </a:endParaRPr>
          </a:p>
          <a:p>
            <a:pPr marL="171450" indent="-171450">
              <a:buFont typeface="Arial" panose="020B0604020202020204" pitchFamily="34" charset="0"/>
              <a:buChar char="•"/>
            </a:pPr>
            <a:r>
              <a:rPr lang="en-US" dirty="0">
                <a:latin typeface="+mn-lt"/>
                <a:cs typeface="Arial"/>
              </a:rPr>
              <a:t>They have pictures to explain information</a:t>
            </a:r>
            <a:r>
              <a:rPr lang="en-US" dirty="0" smtClean="0">
                <a:latin typeface="+mn-lt"/>
                <a:cs typeface="Arial"/>
              </a:rPr>
              <a:t>.</a:t>
            </a:r>
          </a:p>
          <a:p>
            <a:pPr marL="171450" indent="-171450">
              <a:buFont typeface="Arial" panose="020B0604020202020204" pitchFamily="34" charset="0"/>
              <a:buChar char="•"/>
            </a:pPr>
            <a:endParaRPr lang="en-US" sz="1200" b="0" i="0" dirty="0">
              <a:latin typeface="+mn-lt"/>
              <a:cs typeface="Arial" panose="020B0604020202020204" pitchFamily="34" charset="0"/>
            </a:endParaRPr>
          </a:p>
          <a:p>
            <a:pPr marL="171450" indent="-171450">
              <a:buFont typeface="Arial" panose="020B0604020202020204" pitchFamily="34" charset="0"/>
              <a:buChar char="•"/>
            </a:pPr>
            <a:r>
              <a:rPr lang="en-US" sz="1200" b="0" i="0" dirty="0">
                <a:latin typeface="+mn-lt"/>
                <a:cs typeface="Arial" panose="020B0604020202020204" pitchFamily="34" charset="0"/>
              </a:rPr>
              <a:t>They are</a:t>
            </a:r>
            <a:r>
              <a:rPr lang="en-US" sz="1200" b="0" i="0" baseline="0" dirty="0">
                <a:latin typeface="+mn-lt"/>
                <a:cs typeface="Arial" panose="020B0604020202020204" pitchFamily="34" charset="0"/>
              </a:rPr>
              <a:t> a great conversation tool. </a:t>
            </a:r>
            <a:endParaRPr lang="en-US" sz="1200" b="0" i="0" baseline="0" dirty="0" smtClean="0">
              <a:latin typeface="+mn-lt"/>
              <a:cs typeface="Arial" panose="020B0604020202020204" pitchFamily="34" charset="0"/>
            </a:endParaRPr>
          </a:p>
          <a:p>
            <a:pPr marL="171450" indent="-171450">
              <a:buFont typeface="Arial" panose="020B0604020202020204" pitchFamily="34" charset="0"/>
              <a:buChar char="•"/>
            </a:pPr>
            <a:endParaRPr lang="en-US" sz="1200" b="0" i="0" baseline="0" dirty="0">
              <a:latin typeface="+mn-lt"/>
              <a:cs typeface="Arial" panose="020B0604020202020204" pitchFamily="34" charset="0"/>
            </a:endParaRPr>
          </a:p>
          <a:p>
            <a:pPr marL="171450" indent="-171450">
              <a:buFont typeface="Arial" panose="020B0604020202020204" pitchFamily="34" charset="0"/>
              <a:buChar char="•"/>
            </a:pPr>
            <a:r>
              <a:rPr lang="en-US" dirty="0">
                <a:latin typeface="+mn-lt"/>
                <a:cs typeface="Arial"/>
              </a:rPr>
              <a:t>This is a picture of a page of easy read</a:t>
            </a:r>
            <a:r>
              <a:rPr lang="en-US" dirty="0" smtClean="0">
                <a:latin typeface="+mn-lt"/>
                <a:cs typeface="Arial"/>
              </a:rPr>
              <a:t>.</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Arial" panose="020B0604020202020204" pitchFamily="34" charset="0"/>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Arial" panose="020B0604020202020204" pitchFamily="34" charset="0"/>
              </a:rPr>
              <a:t>It is about dry mouth.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Some people also use social stories which are </a:t>
            </a:r>
            <a:r>
              <a:rPr lang="en-AU" sz="1200" b="0" i="0" u="none" strike="noStrike" kern="1200" baseline="0" dirty="0">
                <a:solidFill>
                  <a:schemeClr val="tx1"/>
                </a:solidFill>
                <a:latin typeface="+mn-lt"/>
                <a:ea typeface="+mn-ea"/>
                <a:cs typeface="+mn-cs"/>
              </a:rPr>
              <a:t>short </a:t>
            </a:r>
            <a:r>
              <a:rPr lang="en-AU" sz="1200" b="0" i="0" dirty="0">
                <a:latin typeface="+mn-lt"/>
                <a:cs typeface="Arial" panose="020B0604020202020204" pitchFamily="34" charset="0"/>
              </a:rPr>
              <a:t>stories explain a social situation</a:t>
            </a:r>
          </a:p>
          <a:p>
            <a:pPr marL="285750" indent="-285750">
              <a:buFont typeface="Arial" panose="020B0604020202020204" pitchFamily="34" charset="0"/>
              <a:buChar char="•"/>
            </a:pPr>
            <a:r>
              <a:rPr lang="en-AU" sz="1200" b="0" i="0" dirty="0">
                <a:latin typeface="+mn-lt"/>
                <a:cs typeface="Arial" panose="020B0604020202020204" pitchFamily="34" charset="0"/>
              </a:rPr>
              <a:t>They can be individualised to a person. </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75CE465-CFEE-44BC-B1E0-F375E7C60359}" type="slidenum">
              <a:rPr lang="en-AU" smtClean="0"/>
              <a:t>104</a:t>
            </a:fld>
            <a:endParaRPr lang="en-AU" dirty="0"/>
          </a:p>
        </p:txBody>
      </p:sp>
    </p:spTree>
    <p:extLst>
      <p:ext uri="{BB962C8B-B14F-4D97-AF65-F5344CB8AC3E}">
        <p14:creationId xmlns:p14="http://schemas.microsoft.com/office/powerpoint/2010/main" val="217312564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S105P </a:t>
            </a:r>
            <a:r>
              <a:rPr lang="en-AU" sz="1200" b="1" kern="1200" dirty="0">
                <a:solidFill>
                  <a:schemeClr val="tx1"/>
                </a:solidFill>
                <a:effectLst/>
                <a:latin typeface="+mn-lt"/>
                <a:ea typeface="+mn-ea"/>
                <a:cs typeface="+mn-cs"/>
              </a:rPr>
              <a:t> Divider Slide – Ending slides – Dentists</a:t>
            </a:r>
            <a:endParaRPr lang="en-AU" sz="1200" kern="1200" dirty="0">
              <a:solidFill>
                <a:schemeClr val="tx1"/>
              </a:solidFill>
              <a:effectLst/>
              <a:latin typeface="+mn-lt"/>
              <a:ea typeface="+mn-ea"/>
              <a:cs typeface="+mn-cs"/>
            </a:endParaRPr>
          </a:p>
          <a:p>
            <a:endParaRPr lang="en-AU" b="1" baseline="0" dirty="0"/>
          </a:p>
          <a:p>
            <a:r>
              <a:rPr lang="en-AU" b="1" baseline="0" dirty="0"/>
              <a:t>Suggested Time: 1 minute</a:t>
            </a:r>
          </a:p>
          <a:p>
            <a:endParaRPr lang="en-AU" b="1" baseline="0" dirty="0"/>
          </a:p>
          <a:p>
            <a:r>
              <a:rPr lang="en-AU" b="0" u="sng" baseline="0" dirty="0"/>
              <a:t>Notes: </a:t>
            </a:r>
          </a:p>
          <a:p>
            <a:endParaRPr lang="en-AU" b="1" baseline="0" dirty="0"/>
          </a:p>
          <a:p>
            <a:pPr marL="171450" indent="-171450">
              <a:buFont typeface="Arial" panose="020B0604020202020204" pitchFamily="34" charset="0"/>
              <a:buChar char="•"/>
            </a:pPr>
            <a:r>
              <a:rPr lang="en-AU" baseline="0" dirty="0"/>
              <a:t>Remove this slide, it is just a divider.</a:t>
            </a:r>
          </a:p>
          <a:p>
            <a:pPr marL="171450" indent="-171450">
              <a:buFont typeface="Arial" panose="020B0604020202020204" pitchFamily="34" charset="0"/>
              <a:buChar char="•"/>
            </a:pPr>
            <a:r>
              <a:rPr lang="en-AU" baseline="0" dirty="0"/>
              <a:t>The next two slides are tailored for use at the end of training for dentists. </a:t>
            </a:r>
          </a:p>
          <a:p>
            <a:pPr marL="171450" indent="-171450">
              <a:buFont typeface="Arial" panose="020B0604020202020204" pitchFamily="34" charset="0"/>
              <a:buChar char="•"/>
            </a:pPr>
            <a:endParaRPr lang="en-AU" baseline="0" dirty="0"/>
          </a:p>
          <a:p>
            <a:pPr marL="0" indent="0">
              <a:buFont typeface="Arial" panose="020B0604020202020204" pitchFamily="34" charset="0"/>
              <a:buNone/>
            </a:pPr>
            <a:endParaRPr lang="en-AU" b="0" baseline="0" dirty="0"/>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endParaRPr lang="en-AU" b="0"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105</a:t>
            </a:fld>
            <a:endParaRPr lang="en-AU" dirty="0"/>
          </a:p>
        </p:txBody>
      </p:sp>
    </p:spTree>
    <p:extLst>
      <p:ext uri="{BB962C8B-B14F-4D97-AF65-F5344CB8AC3E}">
        <p14:creationId xmlns:p14="http://schemas.microsoft.com/office/powerpoint/2010/main" val="15189940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S106P  6 key</a:t>
            </a:r>
            <a:r>
              <a:rPr lang="en-AU" b="1" baseline="0" dirty="0"/>
              <a:t> points: Dentists</a:t>
            </a:r>
          </a:p>
          <a:p>
            <a:r>
              <a:rPr lang="en-AU" b="1" baseline="0" dirty="0"/>
              <a:t>Suggested time: 1 minute</a:t>
            </a:r>
          </a:p>
          <a:p>
            <a:endParaRPr lang="en-AU" baseline="0" dirty="0"/>
          </a:p>
          <a:p>
            <a:r>
              <a:rPr lang="en-AU" i="0" u="sng" dirty="0"/>
              <a:t>Notes:</a:t>
            </a:r>
          </a:p>
          <a:p>
            <a:endParaRPr lang="en-AU" i="0" dirty="0"/>
          </a:p>
          <a:p>
            <a:pPr marL="171450" indent="-171450">
              <a:buFont typeface="Arial" panose="020B0604020202020204" pitchFamily="34" charset="0"/>
              <a:buChar char="•"/>
            </a:pPr>
            <a:r>
              <a:rPr lang="en-AU" i="0" dirty="0"/>
              <a:t>We</a:t>
            </a:r>
            <a:r>
              <a:rPr lang="en-AU" i="0" baseline="0" dirty="0"/>
              <a:t> suggest this is p</a:t>
            </a:r>
            <a:r>
              <a:rPr lang="en-AU" i="0" dirty="0"/>
              <a:t>resented by</a:t>
            </a:r>
            <a:r>
              <a:rPr lang="en-AU" i="0" baseline="0" dirty="0"/>
              <a:t> the co-facilitator with intellectual disability</a:t>
            </a:r>
          </a:p>
          <a:p>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Brief</a:t>
            </a:r>
            <a:r>
              <a:rPr lang="en-AU" b="1" baseline="0" dirty="0"/>
              <a:t> speaker notes / </a:t>
            </a:r>
            <a:r>
              <a:rPr lang="en-AU" b="1" dirty="0" smtClean="0"/>
              <a:t>Optional script</a:t>
            </a:r>
            <a:r>
              <a:rPr lang="en-AU" b="1" baseline="0" dirty="0" smtClean="0"/>
              <a:t>:</a:t>
            </a:r>
            <a:endParaRPr lang="en-AU"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AU" dirty="0"/>
              <a:t>These are the 6 key points from this training.</a:t>
            </a:r>
          </a:p>
          <a:p>
            <a:endParaRPr lang="en-AU" dirty="0"/>
          </a:p>
          <a:p>
            <a:pPr marL="514350" indent="-514350">
              <a:buFont typeface="+mj-lt"/>
              <a:buAutoNum type="arabicPeriod"/>
            </a:pPr>
            <a:r>
              <a:rPr lang="en-AU" dirty="0">
                <a:solidFill>
                  <a:schemeClr val="tx1"/>
                </a:solidFill>
              </a:rPr>
              <a:t>Talk to</a:t>
            </a:r>
            <a:r>
              <a:rPr lang="en-AU" b="1" dirty="0">
                <a:solidFill>
                  <a:schemeClr val="tx1"/>
                </a:solidFill>
              </a:rPr>
              <a:t> me</a:t>
            </a:r>
            <a:endParaRPr lang="en-AU" dirty="0">
              <a:solidFill>
                <a:schemeClr val="tx1"/>
              </a:solidFill>
            </a:endParaRPr>
          </a:p>
          <a:p>
            <a:pPr marL="514350" indent="-514350">
              <a:buFont typeface="+mj-lt"/>
              <a:buAutoNum type="arabicPeriod"/>
            </a:pPr>
            <a:r>
              <a:rPr lang="en-AU" dirty="0">
                <a:solidFill>
                  <a:schemeClr val="tx1"/>
                </a:solidFill>
              </a:rPr>
              <a:t>Ask me what I need</a:t>
            </a:r>
          </a:p>
          <a:p>
            <a:pPr marL="514350" indent="-514350">
              <a:buFont typeface="+mj-lt"/>
              <a:buAutoNum type="arabicPeriod"/>
            </a:pPr>
            <a:r>
              <a:rPr lang="en-AU" dirty="0">
                <a:solidFill>
                  <a:schemeClr val="tx1"/>
                </a:solidFill>
              </a:rPr>
              <a:t>Ask what helps me to cope</a:t>
            </a:r>
          </a:p>
          <a:p>
            <a:pPr marL="514350" indent="-514350">
              <a:buFont typeface="+mj-lt"/>
              <a:buAutoNum type="arabicPeriod"/>
            </a:pPr>
            <a:r>
              <a:rPr lang="en-AU" dirty="0">
                <a:solidFill>
                  <a:schemeClr val="tx1"/>
                </a:solidFill>
              </a:rPr>
              <a:t>Go slow</a:t>
            </a:r>
          </a:p>
          <a:p>
            <a:pPr marL="514350" indent="-514350">
              <a:buFont typeface="+mj-lt"/>
              <a:buAutoNum type="arabicPeriod"/>
            </a:pPr>
            <a:r>
              <a:rPr lang="en-AU" dirty="0">
                <a:solidFill>
                  <a:schemeClr val="tx1"/>
                </a:solidFill>
              </a:rPr>
              <a:t>Communicate with my GP</a:t>
            </a:r>
          </a:p>
          <a:p>
            <a:pPr marL="514350" indent="-514350">
              <a:buFont typeface="+mj-lt"/>
              <a:buAutoNum type="arabicPeriod"/>
            </a:pPr>
            <a:r>
              <a:rPr lang="en-AU" dirty="0">
                <a:solidFill>
                  <a:schemeClr val="tx1"/>
                </a:solidFill>
              </a:rPr>
              <a:t>Be aware of my complex health needs</a:t>
            </a:r>
          </a:p>
        </p:txBody>
      </p:sp>
      <p:sp>
        <p:nvSpPr>
          <p:cNvPr id="4" name="Slide Number Placeholder 3"/>
          <p:cNvSpPr>
            <a:spLocks noGrp="1"/>
          </p:cNvSpPr>
          <p:nvPr>
            <p:ph type="sldNum" sz="quarter" idx="10"/>
          </p:nvPr>
        </p:nvSpPr>
        <p:spPr/>
        <p:txBody>
          <a:bodyPr/>
          <a:lstStyle/>
          <a:p>
            <a:fld id="{65FF620E-BD1C-4F16-AF7B-7849DBAB030F}" type="slidenum">
              <a:rPr lang="en-AU" smtClean="0"/>
              <a:t>106</a:t>
            </a:fld>
            <a:endParaRPr lang="en-AU" dirty="0"/>
          </a:p>
        </p:txBody>
      </p:sp>
    </p:spTree>
    <p:extLst>
      <p:ext uri="{BB962C8B-B14F-4D97-AF65-F5344CB8AC3E}">
        <p14:creationId xmlns:p14="http://schemas.microsoft.com/office/powerpoint/2010/main" val="100564418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S107P  Dentists</a:t>
            </a:r>
            <a:r>
              <a:rPr lang="en-AU" b="1" baseline="0" dirty="0"/>
              <a:t> - </a:t>
            </a:r>
            <a:r>
              <a:rPr lang="en-AU" b="1" dirty="0"/>
              <a:t>Thank you and</a:t>
            </a:r>
            <a:r>
              <a:rPr lang="en-AU" b="1" baseline="0" dirty="0"/>
              <a:t> wrap-up</a:t>
            </a:r>
          </a:p>
          <a:p>
            <a:endParaRPr lang="en-AU" b="1" dirty="0"/>
          </a:p>
          <a:p>
            <a:r>
              <a:rPr lang="en-AU" b="1" baseline="0" dirty="0"/>
              <a:t>Suggested time: 1 – 2 minutes</a:t>
            </a:r>
            <a:endParaRPr lang="en-AU" b="1" baseline="0" dirty="0">
              <a:cs typeface="Calibri" panose="020F0502020204030204"/>
            </a:endParaRPr>
          </a:p>
          <a:p>
            <a:endParaRPr lang="en-AU" baseline="0" dirty="0"/>
          </a:p>
          <a:p>
            <a:r>
              <a:rPr lang="en-AU" u="sng" baseline="0" dirty="0"/>
              <a:t>Notes:</a:t>
            </a:r>
          </a:p>
          <a:p>
            <a:endParaRPr lang="en-AU" baseline="0" dirty="0"/>
          </a:p>
          <a:p>
            <a:r>
              <a:rPr lang="en-AU" b="1" baseline="0" dirty="0"/>
              <a:t>Speaker notes - key point:</a:t>
            </a:r>
          </a:p>
          <a:p>
            <a:endParaRPr lang="en-AU" baseline="0" dirty="0"/>
          </a:p>
          <a:p>
            <a:r>
              <a:rPr lang="en-AU" dirty="0"/>
              <a:t>Remind participants</a:t>
            </a:r>
            <a:r>
              <a:rPr lang="en-AU" baseline="0" dirty="0"/>
              <a:t> that links to the evaluation survey and helpful resources will be sent via email following the workshop. </a:t>
            </a:r>
          </a:p>
          <a:p>
            <a:endParaRPr lang="en-AU" baseline="0" dirty="0"/>
          </a:p>
          <a:p>
            <a:endParaRPr lang="en-AU" b="1" baseline="0" dirty="0"/>
          </a:p>
          <a:p>
            <a:r>
              <a:rPr lang="en-AU" b="1" baseline="0" dirty="0" smtClean="0"/>
              <a:t>Optional script:</a:t>
            </a:r>
            <a:endParaRPr lang="en-AU" b="1" baseline="0" dirty="0"/>
          </a:p>
          <a:p>
            <a:r>
              <a:rPr lang="en-AU" baseline="0" dirty="0"/>
              <a:t>Thank you for being part of this workshop.</a:t>
            </a:r>
          </a:p>
          <a:p>
            <a:endParaRPr lang="en-AU" baseline="0" dirty="0"/>
          </a:p>
          <a:p>
            <a:r>
              <a:rPr lang="en-AU" baseline="0" dirty="0"/>
              <a:t>Thank you for sharing your ideas.</a:t>
            </a:r>
          </a:p>
          <a:p>
            <a:endParaRPr lang="en-AU" baseline="0" dirty="0"/>
          </a:p>
          <a:p>
            <a:r>
              <a:rPr lang="en-AU" baseline="0" dirty="0"/>
              <a:t>We are trying to make these workshops as good as they can be.</a:t>
            </a:r>
          </a:p>
          <a:p>
            <a:endParaRPr lang="en-AU" baseline="0" dirty="0"/>
          </a:p>
          <a:p>
            <a:r>
              <a:rPr lang="en-AU" baseline="0" dirty="0"/>
              <a:t>So we will be emailing you a link to a survey.</a:t>
            </a:r>
          </a:p>
          <a:p>
            <a:endParaRPr lang="en-AU" baseline="0" dirty="0"/>
          </a:p>
          <a:p>
            <a:r>
              <a:rPr lang="en-AU" baseline="0" dirty="0"/>
              <a:t>Please do the survey.</a:t>
            </a:r>
          </a:p>
          <a:p>
            <a:endParaRPr lang="en-AU" baseline="0" dirty="0"/>
          </a:p>
          <a:p>
            <a:endParaRPr lang="en-AU" baseline="0" dirty="0"/>
          </a:p>
          <a:p>
            <a:r>
              <a:rPr lang="en-AU" baseline="0" dirty="0"/>
              <a:t>We will also email you a post-workshop pack.</a:t>
            </a:r>
          </a:p>
          <a:p>
            <a:endParaRPr lang="en-AU" baseline="0" dirty="0"/>
          </a:p>
          <a:p>
            <a:r>
              <a:rPr lang="en-AU" baseline="0" dirty="0"/>
              <a:t>It has helpful information for you. </a:t>
            </a:r>
          </a:p>
          <a:p>
            <a:endParaRPr lang="en-AU" baseline="0" dirty="0"/>
          </a:p>
          <a:p>
            <a:r>
              <a:rPr lang="en-AU" baseline="0" dirty="0"/>
              <a:t>It also has links to accessible resources that you can share with people with intellectual disability.</a:t>
            </a:r>
          </a:p>
          <a:p>
            <a:endParaRPr lang="en-AU" baseline="0" dirty="0"/>
          </a:p>
          <a:p>
            <a:endParaRPr lang="en-AU"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107</a:t>
            </a:fld>
            <a:endParaRPr lang="en-AU" dirty="0"/>
          </a:p>
        </p:txBody>
      </p:sp>
    </p:spTree>
    <p:extLst>
      <p:ext uri="{BB962C8B-B14F-4D97-AF65-F5344CB8AC3E}">
        <p14:creationId xmlns:p14="http://schemas.microsoft.com/office/powerpoint/2010/main" val="140378274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S108P </a:t>
            </a:r>
            <a:r>
              <a:rPr lang="en-AU" sz="1200" b="1" kern="1200" dirty="0">
                <a:solidFill>
                  <a:schemeClr val="tx1"/>
                </a:solidFill>
                <a:effectLst/>
                <a:latin typeface="+mn-lt"/>
                <a:ea typeface="+mn-ea"/>
                <a:cs typeface="+mn-cs"/>
              </a:rPr>
              <a:t> Divider slide – Case examples - Pharmacists</a:t>
            </a:r>
            <a:endParaRPr lang="en-AU" sz="1200" kern="1200" dirty="0">
              <a:solidFill>
                <a:schemeClr val="tx1"/>
              </a:solidFill>
              <a:effectLst/>
              <a:latin typeface="+mn-lt"/>
              <a:ea typeface="+mn-ea"/>
              <a:cs typeface="+mn-cs"/>
            </a:endParaRPr>
          </a:p>
          <a:p>
            <a:endParaRPr lang="en-AU" b="1" baseline="0" dirty="0"/>
          </a:p>
          <a:p>
            <a:r>
              <a:rPr lang="en-AU" b="1" baseline="0" dirty="0"/>
              <a:t>Suggested Time: 1 minute</a:t>
            </a:r>
          </a:p>
          <a:p>
            <a:endParaRPr lang="en-AU" b="1" baseline="0" dirty="0"/>
          </a:p>
          <a:p>
            <a:r>
              <a:rPr lang="en-AU" b="0" u="sng" baseline="0" dirty="0" smtClean="0"/>
              <a:t>Notes: </a:t>
            </a:r>
          </a:p>
          <a:p>
            <a:endParaRPr lang="en-AU" b="1" baseline="0" dirty="0" smtClean="0"/>
          </a:p>
          <a:p>
            <a:pPr marL="171450" indent="-171450">
              <a:buFont typeface="Arial" panose="020B0604020202020204" pitchFamily="34" charset="0"/>
              <a:buChar char="•"/>
            </a:pPr>
            <a:r>
              <a:rPr lang="en-AU" baseline="0" dirty="0" smtClean="0"/>
              <a:t>Notes for introducing and describing the case examples are given in full for these slides. It is best to read them as they are written. </a:t>
            </a:r>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endParaRPr lang="en-AU" b="0"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108</a:t>
            </a:fld>
            <a:endParaRPr lang="en-AU" dirty="0"/>
          </a:p>
        </p:txBody>
      </p:sp>
    </p:spTree>
    <p:extLst>
      <p:ext uri="{BB962C8B-B14F-4D97-AF65-F5344CB8AC3E}">
        <p14:creationId xmlns:p14="http://schemas.microsoft.com/office/powerpoint/2010/main" val="382318381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S109P </a:t>
            </a:r>
            <a:r>
              <a:rPr lang="en-AU" sz="1200" b="1" kern="1200" dirty="0">
                <a:solidFill>
                  <a:schemeClr val="tx1"/>
                </a:solidFill>
                <a:effectLst/>
                <a:latin typeface="+mn-lt"/>
                <a:ea typeface="+mn-ea"/>
                <a:cs typeface="+mn-cs"/>
              </a:rPr>
              <a:t> Divider slide - Joe</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You can remove this slide.</a:t>
            </a:r>
            <a:endParaRPr lang="en-AU" baseline="0" dirty="0" smtClean="0"/>
          </a:p>
          <a:p>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109</a:t>
            </a:fld>
            <a:endParaRPr lang="en-AU" dirty="0"/>
          </a:p>
        </p:txBody>
      </p:sp>
    </p:spTree>
    <p:extLst>
      <p:ext uri="{BB962C8B-B14F-4D97-AF65-F5344CB8AC3E}">
        <p14:creationId xmlns:p14="http://schemas.microsoft.com/office/powerpoint/2010/main" val="807575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S11V  Health care for people with intellectual disability - Video placeholder</a:t>
            </a:r>
            <a:endParaRPr lang="en-AU" sz="1200" kern="1200" dirty="0">
              <a:solidFill>
                <a:schemeClr val="tx1"/>
              </a:solidFill>
              <a:effectLst/>
              <a:latin typeface="+mn-lt"/>
              <a:ea typeface="+mn-ea"/>
              <a:cs typeface="+mn-cs"/>
            </a:endParaRPr>
          </a:p>
          <a:p>
            <a:endParaRPr lang="en-AU" sz="1200" b="1" kern="1200" baseline="0" dirty="0">
              <a:solidFill>
                <a:schemeClr val="tx1"/>
              </a:solidFill>
              <a:effectLst/>
              <a:latin typeface="+mn-lt"/>
              <a:ea typeface="+mn-ea"/>
              <a:cs typeface="+mn-cs"/>
            </a:endParaRPr>
          </a:p>
          <a:p>
            <a:r>
              <a:rPr lang="en-AU" sz="1200" b="1" kern="1200" baseline="0" dirty="0">
                <a:solidFill>
                  <a:schemeClr val="tx1"/>
                </a:solidFill>
                <a:effectLst/>
                <a:latin typeface="+mn-lt"/>
                <a:ea typeface="+mn-ea"/>
                <a:cs typeface="+mn-cs"/>
              </a:rPr>
              <a:t>Suggested time: 1-2 minutes</a:t>
            </a:r>
          </a:p>
          <a:p>
            <a:endParaRPr lang="en-AU" sz="1200" kern="1200" baseline="0" dirty="0">
              <a:solidFill>
                <a:schemeClr val="tx1"/>
              </a:solidFill>
              <a:effectLst/>
              <a:latin typeface="+mn-lt"/>
              <a:ea typeface="+mn-ea"/>
              <a:cs typeface="+mn-cs"/>
            </a:endParaRPr>
          </a:p>
          <a:p>
            <a:r>
              <a:rPr lang="en-AU" sz="1200" b="0" u="sng" kern="1200" baseline="0" dirty="0">
                <a:solidFill>
                  <a:schemeClr val="tx1"/>
                </a:solidFill>
                <a:effectLst/>
                <a:latin typeface="+mn-lt"/>
                <a:ea typeface="+mn-ea"/>
                <a:cs typeface="+mn-cs"/>
              </a:rPr>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baseline="0" dirty="0">
                <a:solidFill>
                  <a:schemeClr val="tx1"/>
                </a:solidFill>
                <a:effectLst/>
                <a:latin typeface="+mn-lt"/>
                <a:ea typeface="+mn-ea"/>
                <a:cs typeface="+mn-cs"/>
              </a:rPr>
              <a:t>This is a video </a:t>
            </a:r>
            <a:r>
              <a:rPr lang="en-AU" sz="1200" kern="1200" baseline="0" dirty="0" smtClean="0">
                <a:solidFill>
                  <a:schemeClr val="tx1"/>
                </a:solidFill>
                <a:effectLst/>
                <a:latin typeface="+mn-lt"/>
                <a:ea typeface="+mn-ea"/>
                <a:cs typeface="+mn-cs"/>
              </a:rPr>
              <a:t>placeholder. If your co-facilitator with intellectual disability does not want to deliver this content, you may use a video instead. </a:t>
            </a:r>
          </a:p>
          <a:p>
            <a:pPr marL="171450" indent="-171450">
              <a:buFont typeface="Arial" panose="020B0604020202020204" pitchFamily="34" charset="0"/>
              <a:buChar char="•"/>
            </a:pPr>
            <a:r>
              <a:rPr lang="en-AU" sz="1200" kern="1200" baseline="0" dirty="0" smtClean="0">
                <a:solidFill>
                  <a:schemeClr val="tx1"/>
                </a:solidFill>
                <a:effectLst/>
                <a:latin typeface="+mn-lt"/>
                <a:ea typeface="+mn-ea"/>
                <a:cs typeface="+mn-cs"/>
              </a:rPr>
              <a:t>Links to suitable videos made by CID are in the Training Guide. </a:t>
            </a:r>
            <a:endParaRPr lang="en-AU"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baseline="0" dirty="0" smtClean="0">
                <a:solidFill>
                  <a:schemeClr val="tx1"/>
                </a:solidFill>
                <a:effectLst/>
                <a:latin typeface="+mn-lt"/>
                <a:ea typeface="+mn-ea"/>
                <a:cs typeface="+mn-cs"/>
              </a:rPr>
              <a:t>Alternately</a:t>
            </a:r>
            <a:r>
              <a:rPr lang="en-AU" sz="1200" kern="1200" baseline="0" dirty="0">
                <a:solidFill>
                  <a:schemeClr val="tx1"/>
                </a:solidFill>
                <a:effectLst/>
                <a:latin typeface="+mn-lt"/>
                <a:ea typeface="+mn-ea"/>
                <a:cs typeface="+mn-cs"/>
              </a:rPr>
              <a:t>, you can deliver this content yourself and use a video for the next part (a personal health care story). </a:t>
            </a:r>
          </a:p>
          <a:p>
            <a:pPr marL="0" indent="0">
              <a:buFont typeface="Arial" panose="020B0604020202020204" pitchFamily="34" charset="0"/>
              <a:buNone/>
            </a:pPr>
            <a:endParaRPr lang="en-AU" sz="1200" kern="1200" baseline="0" dirty="0">
              <a:solidFill>
                <a:schemeClr val="tx1"/>
              </a:solidFill>
              <a:effectLst/>
              <a:latin typeface="+mn-lt"/>
              <a:ea typeface="+mn-ea"/>
              <a:cs typeface="+mn-cs"/>
            </a:endParaRPr>
          </a:p>
          <a:p>
            <a:pPr marL="0" indent="0">
              <a:buFont typeface="Arial" panose="020B0604020202020204" pitchFamily="34" charset="0"/>
              <a:buNone/>
            </a:pPr>
            <a:endParaRPr lang="en-AU" sz="1200" kern="1200" baseline="0" dirty="0">
              <a:solidFill>
                <a:schemeClr val="tx1"/>
              </a:solidFill>
              <a:effectLst/>
              <a:latin typeface="+mn-lt"/>
              <a:ea typeface="+mn-ea"/>
              <a:cs typeface="+mn-cs"/>
            </a:endParaRPr>
          </a:p>
          <a:p>
            <a:pPr marL="0" indent="0">
              <a:buFont typeface="Arial" panose="020B0604020202020204" pitchFamily="34" charset="0"/>
              <a:buNone/>
            </a:pPr>
            <a:r>
              <a:rPr lang="en-AU" sz="1200" b="1" kern="1200" baseline="0" dirty="0">
                <a:solidFill>
                  <a:schemeClr val="tx1"/>
                </a:solidFill>
                <a:effectLst/>
                <a:latin typeface="+mn-lt"/>
                <a:ea typeface="+mn-ea"/>
                <a:cs typeface="+mn-cs"/>
              </a:rPr>
              <a:t>Key points</a:t>
            </a:r>
            <a:r>
              <a:rPr lang="en-AU" sz="1200" b="1" kern="1200" baseline="0" dirty="0" smtClean="0">
                <a:solidFill>
                  <a:schemeClr val="tx1"/>
                </a:solidFill>
                <a:effectLst/>
                <a:latin typeface="+mn-lt"/>
                <a:ea typeface="+mn-ea"/>
                <a:cs typeface="+mn-cs"/>
              </a:rPr>
              <a:t>:</a:t>
            </a:r>
          </a:p>
          <a:p>
            <a:pPr marL="0" indent="0">
              <a:buFont typeface="Arial" panose="020B0604020202020204" pitchFamily="34" charset="0"/>
              <a:buNone/>
            </a:pPr>
            <a:endParaRPr lang="en-AU" sz="1200" b="1"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baseline="0" dirty="0">
                <a:solidFill>
                  <a:schemeClr val="tx1"/>
                </a:solidFill>
                <a:effectLst/>
                <a:latin typeface="+mn-lt"/>
                <a:ea typeface="+mn-ea"/>
                <a:cs typeface="+mn-cs"/>
              </a:rPr>
              <a:t>1 – 2 % of people have intellectual disability. </a:t>
            </a:r>
          </a:p>
          <a:p>
            <a:pPr marL="171450" indent="-171450">
              <a:buFont typeface="Arial" panose="020B0604020202020204" pitchFamily="34" charset="0"/>
              <a:buChar char="•"/>
            </a:pPr>
            <a:r>
              <a:rPr lang="en-AU" sz="1200" kern="1200" baseline="0" dirty="0">
                <a:solidFill>
                  <a:schemeClr val="tx1"/>
                </a:solidFill>
                <a:effectLst/>
                <a:latin typeface="+mn-lt"/>
                <a:ea typeface="+mn-ea"/>
                <a:cs typeface="+mn-cs"/>
              </a:rPr>
              <a:t>Health outcomes are not equal</a:t>
            </a:r>
          </a:p>
          <a:p>
            <a:pPr marL="171450" indent="-171450">
              <a:buFont typeface="Arial" panose="020B0604020202020204" pitchFamily="34" charset="0"/>
              <a:buChar char="•"/>
            </a:pPr>
            <a:r>
              <a:rPr lang="en-AU" sz="1200" kern="1200" baseline="0" dirty="0">
                <a:solidFill>
                  <a:schemeClr val="tx1"/>
                </a:solidFill>
                <a:effectLst/>
                <a:latin typeface="+mn-lt"/>
                <a:ea typeface="+mn-ea"/>
                <a:cs typeface="+mn-cs"/>
              </a:rPr>
              <a:t>Barriers in health care </a:t>
            </a:r>
            <a:r>
              <a:rPr lang="en-AU" sz="1200" kern="1200" baseline="0" dirty="0" smtClean="0">
                <a:solidFill>
                  <a:schemeClr val="tx1"/>
                </a:solidFill>
                <a:effectLst/>
                <a:latin typeface="+mn-lt"/>
                <a:ea typeface="+mn-ea"/>
                <a:cs typeface="+mn-cs"/>
              </a:rPr>
              <a:t>access exist</a:t>
            </a:r>
            <a:endParaRPr lang="en-AU" sz="1200" kern="1200" baseline="0" dirty="0">
              <a:solidFill>
                <a:schemeClr val="tx1"/>
              </a:solidFill>
              <a:effectLst/>
              <a:latin typeface="+mn-lt"/>
              <a:ea typeface="+mn-ea"/>
              <a:cs typeface="+mn-cs"/>
            </a:endParaRPr>
          </a:p>
          <a:p>
            <a:endParaRPr lang="en-AU" sz="1200" kern="1200" dirty="0" smtClean="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FF620E-BD1C-4F16-AF7B-7849DBAB030F}" type="slidenum">
              <a:rPr lang="en-AU" smtClean="0"/>
              <a:t>11</a:t>
            </a:fld>
            <a:endParaRPr lang="en-AU" dirty="0"/>
          </a:p>
        </p:txBody>
      </p:sp>
    </p:spTree>
    <p:extLst>
      <p:ext uri="{BB962C8B-B14F-4D97-AF65-F5344CB8AC3E}">
        <p14:creationId xmlns:p14="http://schemas.microsoft.com/office/powerpoint/2010/main" val="132647089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S110P </a:t>
            </a:r>
            <a:r>
              <a:rPr lang="en-AU" sz="1200" b="1" kern="1200" dirty="0">
                <a:solidFill>
                  <a:schemeClr val="tx1"/>
                </a:solidFill>
                <a:effectLst/>
                <a:latin typeface="+mn-lt"/>
                <a:ea typeface="+mn-ea"/>
                <a:cs typeface="+mn-cs"/>
              </a:rPr>
              <a:t> Joe - Pharmacists</a:t>
            </a:r>
            <a:endParaRPr lang="en-AU" sz="1200" kern="1200" dirty="0">
              <a:solidFill>
                <a:schemeClr val="tx1"/>
              </a:solidFill>
              <a:effectLst/>
              <a:latin typeface="+mn-lt"/>
              <a:ea typeface="+mn-ea"/>
              <a:cs typeface="+mn-cs"/>
            </a:endParaRPr>
          </a:p>
          <a:p>
            <a:endParaRPr lang="en-AU" b="1" dirty="0"/>
          </a:p>
          <a:p>
            <a:r>
              <a:rPr lang="en-AU" b="1" dirty="0"/>
              <a:t>Suggested</a:t>
            </a:r>
            <a:r>
              <a:rPr lang="en-AU" b="1" baseline="0" dirty="0"/>
              <a:t> time: 1.5 minutes:</a:t>
            </a:r>
            <a:endParaRPr lang="en-AU" b="1" dirty="0">
              <a:cs typeface="Calibri"/>
            </a:endParaRPr>
          </a:p>
          <a:p>
            <a:endParaRPr lang="en-AU" baseline="0" dirty="0"/>
          </a:p>
          <a:p>
            <a:r>
              <a:rPr lang="en-AU" i="0" u="sng" baseline="0" dirty="0"/>
              <a:t>Notes</a:t>
            </a:r>
            <a:r>
              <a:rPr lang="en-AU" i="0" baseline="0" dirty="0"/>
              <a:t>:</a:t>
            </a:r>
            <a:endParaRPr lang="en-AU" dirty="0">
              <a:cs typeface="Calibri"/>
            </a:endParaRPr>
          </a:p>
          <a:p>
            <a:pPr marL="171450" indent="-171450">
              <a:buFont typeface="Arial" panose="020B0604020202020204" pitchFamily="34" charset="0"/>
              <a:buChar char="•"/>
            </a:pPr>
            <a:endParaRPr lang="en-AU" i="0" baseline="0" dirty="0"/>
          </a:p>
          <a:p>
            <a:pPr marL="171450" indent="-171450">
              <a:buFont typeface="Arial" panose="020B0604020202020204" pitchFamily="34" charset="0"/>
              <a:buChar char="•"/>
            </a:pPr>
            <a:r>
              <a:rPr lang="en-AU" i="0" baseline="0" dirty="0"/>
              <a:t>Read the case study </a:t>
            </a:r>
            <a:r>
              <a:rPr lang="en-AU" i="0" baseline="0" dirty="0" smtClean="0"/>
              <a:t>as it is written.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smtClean="0">
                <a:solidFill>
                  <a:schemeClr val="tx1"/>
                </a:solidFill>
                <a:effectLst/>
                <a:latin typeface="+mn-lt"/>
                <a:ea typeface="+mn-ea"/>
                <a:cs typeface="+mn-cs"/>
              </a:rPr>
              <a:t>See the appendix to the Training guide for detailed information about this case and the clinical and practical points it highlights, including appropriate reasonable adjustments. </a:t>
            </a:r>
            <a:endParaRPr lang="en-AU" dirty="0">
              <a:cs typeface="Calibri"/>
            </a:endParaRPr>
          </a:p>
          <a:p>
            <a:pPr marL="171450" indent="-171450">
              <a:buFont typeface="Arial" panose="020B0604020202020204" pitchFamily="34" charset="0"/>
              <a:buChar char="•"/>
            </a:pPr>
            <a:r>
              <a:rPr lang="en-AU" dirty="0"/>
              <a:t>Sodium</a:t>
            </a:r>
            <a:r>
              <a:rPr lang="en-AU" baseline="0" dirty="0"/>
              <a:t> valproate is commonly used to treat epilepsy and also bipolar disorder. It can disrupt metabolism</a:t>
            </a:r>
            <a:r>
              <a:rPr lang="en-AU" dirty="0"/>
              <a:t>.</a:t>
            </a:r>
            <a:endParaRPr lang="en-AU" dirty="0">
              <a:cs typeface="Calibri"/>
            </a:endParaRPr>
          </a:p>
          <a:p>
            <a:pPr marL="171450" indent="-171450">
              <a:buFont typeface="Arial" panose="020B0604020202020204" pitchFamily="34" charset="0"/>
              <a:buChar char="•"/>
              <a:defRPr/>
            </a:pPr>
            <a:r>
              <a:rPr lang="en-AU" i="0" baseline="0" dirty="0"/>
              <a:t>Benzodiazepines commonly cause constipation but also can cause vagueness and balance issues</a:t>
            </a:r>
            <a:r>
              <a:rPr lang="en-AU" dirty="0"/>
              <a:t>.</a:t>
            </a:r>
            <a:endParaRPr lang="en-AU" dirty="0">
              <a:cs typeface="Calibri"/>
            </a:endParaRPr>
          </a:p>
          <a:p>
            <a:pPr marL="171450" indent="-171450">
              <a:buFont typeface="Arial" panose="020B0604020202020204" pitchFamily="34" charset="0"/>
              <a:buChar char="•"/>
            </a:pPr>
            <a:r>
              <a:rPr lang="en-AU" i="0" baseline="0" dirty="0"/>
              <a:t>People with intellectual disability being unsure of time frames is a common practical challenge that health professionals may face.</a:t>
            </a:r>
            <a:r>
              <a:rPr lang="en-AU" dirty="0"/>
              <a:t> </a:t>
            </a:r>
            <a:endParaRPr lang="en-AU" i="0" baseline="0" dirty="0"/>
          </a:p>
          <a:p>
            <a:endParaRPr lang="en-AU" i="1" dirty="0">
              <a:cs typeface="Calibri" panose="020F0502020204030204"/>
            </a:endParaRPr>
          </a:p>
          <a:p>
            <a:pPr marL="0" indent="0">
              <a:buFont typeface="Arial" panose="020B0604020202020204" pitchFamily="34" charset="0"/>
              <a:buNone/>
            </a:pPr>
            <a:r>
              <a:rPr lang="en-AU" b="1" i="0" baseline="0" dirty="0" smtClean="0"/>
              <a:t>Suggested script:</a:t>
            </a:r>
            <a:endParaRPr lang="en-AU" b="1" dirty="0" smtClean="0">
              <a:cs typeface="Calibri"/>
            </a:endParaRPr>
          </a:p>
          <a:p>
            <a:endParaRPr lang="en-AU" i="1" baseline="0" dirty="0"/>
          </a:p>
          <a:p>
            <a:r>
              <a:rPr lang="en-AU" i="1" baseline="0" dirty="0"/>
              <a:t>Joe is man in his late 50’s who lives alone in a </a:t>
            </a:r>
            <a:r>
              <a:rPr lang="en-AU" i="1" dirty="0"/>
              <a:t>public</a:t>
            </a:r>
            <a:r>
              <a:rPr lang="en-AU" i="1" baseline="0" dirty="0"/>
              <a:t> housing unit. He has a mild intellectual disability. He communicates through speech and can read some simple text. Joe has never mentioned having </a:t>
            </a:r>
            <a:r>
              <a:rPr lang="en-AU" i="1" dirty="0"/>
              <a:t>a </a:t>
            </a:r>
            <a:r>
              <a:rPr lang="en-AU" i="1" baseline="0" dirty="0"/>
              <a:t>family or supports. He has always attended the </a:t>
            </a:r>
            <a:r>
              <a:rPr lang="en-AU" i="1" baseline="0" dirty="0" smtClean="0"/>
              <a:t>local pharmacy </a:t>
            </a:r>
            <a:r>
              <a:rPr lang="en-AU" i="1" baseline="0" dirty="0"/>
              <a:t>alone.</a:t>
            </a:r>
            <a:endParaRPr lang="en-AU" i="1" dirty="0">
              <a:cs typeface="Calibri"/>
            </a:endParaRPr>
          </a:p>
          <a:p>
            <a:endParaRPr lang="en-AU" i="1" baseline="0" dirty="0"/>
          </a:p>
          <a:p>
            <a:r>
              <a:rPr lang="en-AU" i="1" baseline="0" dirty="0"/>
              <a:t>Joe has epilepsy for which he takes 900 mg sodium valproate daily in 2 doses. The dose has remained the same for at least the past 10 years.</a:t>
            </a:r>
            <a:endParaRPr lang="en-AU" i="1" dirty="0">
              <a:cs typeface="Calibri"/>
            </a:endParaRPr>
          </a:p>
          <a:p>
            <a:endParaRPr lang="en-AU" i="1" baseline="0" dirty="0"/>
          </a:p>
          <a:p>
            <a:r>
              <a:rPr lang="en-AU" i="1" baseline="0" dirty="0"/>
              <a:t>3 weeks ago</a:t>
            </a:r>
            <a:r>
              <a:rPr lang="en-AU" i="1" dirty="0"/>
              <a:t>,</a:t>
            </a:r>
            <a:r>
              <a:rPr lang="en-AU" i="1" baseline="0" dirty="0"/>
              <a:t> his GP prescribed 2 mg diazepam at night. Joe </a:t>
            </a:r>
            <a:r>
              <a:rPr lang="en-AU" i="1" baseline="0" dirty="0" smtClean="0"/>
              <a:t>says </a:t>
            </a:r>
            <a:r>
              <a:rPr lang="en-AU" i="1" baseline="0" dirty="0"/>
              <a:t>this was for an injury. There are 3 repeats on this script.</a:t>
            </a:r>
            <a:r>
              <a:rPr lang="en-AU" i="1" dirty="0"/>
              <a:t> </a:t>
            </a:r>
            <a:endParaRPr lang="en-AU" i="1" dirty="0">
              <a:cs typeface="Calibri"/>
            </a:endParaRPr>
          </a:p>
          <a:p>
            <a:endParaRPr lang="en-AU" i="1" baseline="0" dirty="0"/>
          </a:p>
          <a:p>
            <a:r>
              <a:rPr lang="en-AU" i="1" baseline="0" dirty="0"/>
              <a:t>When questioned, Joe reports </a:t>
            </a:r>
            <a:r>
              <a:rPr lang="en-AU" i="1" dirty="0"/>
              <a:t>that </a:t>
            </a:r>
            <a:r>
              <a:rPr lang="en-AU" i="1" baseline="0" dirty="0"/>
              <a:t>the diazepam helps him sleep. His sleep was compromised recently due to shoulder pain which remained after a fall. It’s unclear from his report whether he fell or slipped. He can’t recall when the injury occurred. He does know that he tried a cream first but it did not help. He does not know what the cream was called. He already owned it before the injury, having used it for an injury some years ago. He reports the tube has now run out.</a:t>
            </a:r>
            <a:r>
              <a:rPr lang="en-AU" i="1" dirty="0"/>
              <a:t> </a:t>
            </a:r>
            <a:endParaRPr lang="en-AU" i="1" dirty="0">
              <a:cs typeface="Calibri"/>
            </a:endParaRPr>
          </a:p>
          <a:p>
            <a:endParaRPr lang="en-AU" i="1" baseline="0" dirty="0"/>
          </a:p>
          <a:p>
            <a:pPr>
              <a:defRPr/>
            </a:pPr>
            <a:r>
              <a:rPr lang="en-AU" i="1" baseline="0" dirty="0"/>
              <a:t>Today Joe is at </a:t>
            </a:r>
            <a:r>
              <a:rPr lang="en-AU" i="1" baseline="0" dirty="0" smtClean="0"/>
              <a:t>the </a:t>
            </a:r>
            <a:r>
              <a:rPr lang="en-AU" i="1" baseline="0" dirty="0"/>
              <a:t>local </a:t>
            </a:r>
            <a:r>
              <a:rPr lang="en-AU" i="1" baseline="0" dirty="0" smtClean="0"/>
              <a:t>pharmacy, </a:t>
            </a:r>
            <a:r>
              <a:rPr lang="en-AU" i="1" baseline="0" dirty="0"/>
              <a:t>asking for a repeat of the sodium valproate. The script is on file. He also asks if he can get another box </a:t>
            </a:r>
            <a:r>
              <a:rPr lang="en-AU" i="1" dirty="0"/>
              <a:t>of </a:t>
            </a:r>
            <a:r>
              <a:rPr lang="en-AU" i="1" baseline="0" dirty="0"/>
              <a:t>diazepam while he’s here</a:t>
            </a:r>
            <a:r>
              <a:rPr lang="en-AU" i="1" dirty="0"/>
              <a:t>, </a:t>
            </a:r>
            <a:r>
              <a:rPr lang="en-AU" i="1" baseline="0" dirty="0"/>
              <a:t>he is not sure how many pills are left. It’s not due to be refilled </a:t>
            </a:r>
            <a:r>
              <a:rPr lang="en-AU" i="1" dirty="0"/>
              <a:t>for </a:t>
            </a:r>
            <a:r>
              <a:rPr lang="en-AU" i="1" baseline="0" dirty="0"/>
              <a:t>another week.</a:t>
            </a:r>
            <a:r>
              <a:rPr lang="en-AU" i="1" dirty="0"/>
              <a:t> </a:t>
            </a:r>
            <a:endParaRPr lang="en-AU" i="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i="1" baseline="0" dirty="0"/>
          </a:p>
          <a:p>
            <a:r>
              <a:rPr lang="en-AU" i="1" baseline="0" dirty="0"/>
              <a:t>Joe also asks if you can recommend a product to help with constipation. When asked</a:t>
            </a:r>
            <a:r>
              <a:rPr lang="en-AU" i="1" dirty="0"/>
              <a:t>,</a:t>
            </a:r>
            <a:r>
              <a:rPr lang="en-AU" i="1" baseline="0" dirty="0"/>
              <a:t> he says he has been feeling blocked up for a while but he is not sure how long.</a:t>
            </a:r>
            <a:r>
              <a:rPr lang="en-AU" i="1" dirty="0"/>
              <a:t> </a:t>
            </a:r>
            <a:endParaRPr lang="en-AU" i="1" dirty="0">
              <a:cs typeface="Calibri"/>
            </a:endParaRPr>
          </a:p>
          <a:p>
            <a:endParaRPr lang="en-AU" i="1" baseline="0" dirty="0"/>
          </a:p>
          <a:p>
            <a:r>
              <a:rPr lang="en-AU" i="1" baseline="0" dirty="0"/>
              <a:t>You note that Joe is holding on to the counter and appears generally slower than typical for him.</a:t>
            </a:r>
            <a:r>
              <a:rPr lang="en-AU" i="1" dirty="0"/>
              <a:t> </a:t>
            </a:r>
            <a:endParaRPr lang="en-AU" i="1" dirty="0">
              <a:cs typeface="Calibri"/>
            </a:endParaRPr>
          </a:p>
          <a:p>
            <a:endParaRPr lang="en-AU" i="1" baseline="0" dirty="0"/>
          </a:p>
          <a:p>
            <a:r>
              <a:rPr lang="en-AU" i="1" baseline="0" dirty="0"/>
              <a:t>When asked, Joe can’t remember the last time he went to the doctor. He thinks he has not been since the script for diazepam was issued (4 weeks ago).</a:t>
            </a:r>
            <a:r>
              <a:rPr lang="en-AU" i="1" dirty="0"/>
              <a:t> </a:t>
            </a:r>
            <a:endParaRPr lang="en-AU" i="1" dirty="0">
              <a:cs typeface="Calibri"/>
            </a:endParaRPr>
          </a:p>
          <a:p>
            <a:endParaRPr lang="en-AU" i="1" baseline="0" dirty="0"/>
          </a:p>
          <a:p>
            <a:endParaRPr lang="en-AU" i="1" baseline="0" dirty="0"/>
          </a:p>
          <a:p>
            <a:endParaRPr lang="en-AU" i="1" baseline="0" dirty="0"/>
          </a:p>
          <a:p>
            <a:endParaRPr lang="en-AU" i="1" baseline="0" dirty="0"/>
          </a:p>
          <a:p>
            <a:endParaRPr lang="en-AU" i="1" baseline="0" dirty="0"/>
          </a:p>
          <a:p>
            <a:endParaRPr lang="en-AU" i="1" baseline="0" dirty="0"/>
          </a:p>
          <a:p>
            <a:endParaRPr lang="en-AU" i="1" baseline="0" dirty="0"/>
          </a:p>
        </p:txBody>
      </p:sp>
      <p:sp>
        <p:nvSpPr>
          <p:cNvPr id="4" name="Slide Number Placeholder 3"/>
          <p:cNvSpPr>
            <a:spLocks noGrp="1"/>
          </p:cNvSpPr>
          <p:nvPr>
            <p:ph type="sldNum" sz="quarter" idx="10"/>
          </p:nvPr>
        </p:nvSpPr>
        <p:spPr/>
        <p:txBody>
          <a:bodyPr/>
          <a:lstStyle/>
          <a:p>
            <a:fld id="{BE9163C6-BBF9-487A-BA36-3DF7C33AA6E7}" type="slidenum">
              <a:rPr lang="en-AU" smtClean="0"/>
              <a:t>110</a:t>
            </a:fld>
            <a:endParaRPr lang="en-AU" dirty="0"/>
          </a:p>
        </p:txBody>
      </p:sp>
    </p:spTree>
    <p:extLst>
      <p:ext uri="{BB962C8B-B14F-4D97-AF65-F5344CB8AC3E}">
        <p14:creationId xmlns:p14="http://schemas.microsoft.com/office/powerpoint/2010/main" val="162204414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S111P </a:t>
            </a:r>
            <a:r>
              <a:rPr lang="en-AU" sz="1200" b="1" kern="1200" dirty="0">
                <a:solidFill>
                  <a:schemeClr val="tx1"/>
                </a:solidFill>
                <a:effectLst/>
                <a:latin typeface="+mn-lt"/>
                <a:ea typeface="+mn-ea"/>
                <a:cs typeface="+mn-cs"/>
              </a:rPr>
              <a:t> Joe – Pharmacists – Your turn</a:t>
            </a:r>
            <a:endParaRPr lang="en-AU" sz="1200" kern="1200" dirty="0">
              <a:solidFill>
                <a:schemeClr val="tx1"/>
              </a:solidFill>
              <a:effectLst/>
              <a:latin typeface="+mn-lt"/>
              <a:ea typeface="+mn-ea"/>
              <a:cs typeface="+mn-cs"/>
            </a:endParaRPr>
          </a:p>
          <a:p>
            <a:endParaRPr lang="en-AU" b="1" dirty="0"/>
          </a:p>
          <a:p>
            <a:r>
              <a:rPr lang="en-AU" b="1" dirty="0"/>
              <a:t>Suggested</a:t>
            </a:r>
            <a:r>
              <a:rPr lang="en-AU" b="1" baseline="0" dirty="0"/>
              <a:t> time: 10-12 minutes:</a:t>
            </a:r>
            <a:endParaRPr lang="en-AU" b="1" dirty="0">
              <a:cs typeface="Calibri"/>
            </a:endParaRPr>
          </a:p>
          <a:p>
            <a:endParaRPr lang="en-AU" baseline="0" dirty="0"/>
          </a:p>
          <a:p>
            <a:r>
              <a:rPr lang="en-AU" i="0" u="sng" baseline="0" dirty="0"/>
              <a:t>Notes</a:t>
            </a:r>
            <a:r>
              <a:rPr lang="en-AU" i="0" baseline="0" dirty="0"/>
              <a:t>:</a:t>
            </a:r>
            <a:endParaRPr lang="en-AU" dirty="0">
              <a:cs typeface="Calibri"/>
            </a:endParaRPr>
          </a:p>
          <a:p>
            <a:pPr marL="171450" indent="-171450">
              <a:buFont typeface="Arial" panose="020B0604020202020204" pitchFamily="34" charset="0"/>
              <a:buChar char="•"/>
            </a:pPr>
            <a:endParaRPr lang="en-AU" i="0" baseline="0" dirty="0"/>
          </a:p>
          <a:p>
            <a:pPr marL="171450" indent="-171450">
              <a:buFont typeface="Arial" panose="020B0604020202020204" pitchFamily="34" charset="0"/>
              <a:buChar char="•"/>
            </a:pPr>
            <a:r>
              <a:rPr lang="en-AU" b="0" baseline="0" dirty="0"/>
              <a:t>Give people around 6-8 minutes to discuss in small groups (2 – 4 people) with a 1 minute warning of when you will end the groups.</a:t>
            </a:r>
            <a:r>
              <a:rPr lang="en-AU" dirty="0"/>
              <a:t> </a:t>
            </a:r>
            <a:endParaRPr lang="en-AU" b="0" baseline="0" dirty="0"/>
          </a:p>
          <a:p>
            <a:pPr marL="171450" indent="-171450">
              <a:buFont typeface="Arial" panose="020B0604020202020204" pitchFamily="34" charset="0"/>
              <a:buChar char="•"/>
            </a:pPr>
            <a:endParaRPr lang="en-AU" dirty="0">
              <a:cs typeface="Calibri" panose="020F0502020204030204"/>
            </a:endParaRPr>
          </a:p>
          <a:p>
            <a:pPr marL="171450" indent="-171450">
              <a:buFont typeface="Arial" panose="020B0604020202020204" pitchFamily="34" charset="0"/>
              <a:buChar char="•"/>
            </a:pPr>
            <a:r>
              <a:rPr lang="en-AU" b="0" baseline="0" dirty="0"/>
              <a:t>Then ask the groups to share some of the insights they shared. (4 minutes</a:t>
            </a:r>
            <a:r>
              <a:rPr lang="en-AU" dirty="0"/>
              <a:t>).</a:t>
            </a:r>
            <a:endParaRPr lang="en-AU"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0" baseline="0" dirty="0"/>
          </a:p>
          <a:p>
            <a:pPr marL="171450" indent="-171450">
              <a:buFont typeface="Arial" panose="020B0604020202020204" pitchFamily="34" charset="0"/>
              <a:buChar char="•"/>
              <a:defRPr/>
            </a:pPr>
            <a:r>
              <a:rPr lang="en-AU" b="0" baseline="0" dirty="0"/>
              <a:t>The next slide is about communication and reasonable adjustments. If groups raise these topics in response here, encourage it and simply summarise additional points in the next slide.</a:t>
            </a:r>
            <a:r>
              <a:rPr lang="en-AU" dirty="0"/>
              <a:t> </a:t>
            </a:r>
            <a:endParaRPr lang="en-AU" dirty="0">
              <a:cs typeface="Calibri"/>
            </a:endParaRPr>
          </a:p>
          <a:p>
            <a:pPr marL="0" indent="0">
              <a:buFont typeface="Arial" panose="020B0604020202020204" pitchFamily="34" charset="0"/>
              <a:buNone/>
            </a:pPr>
            <a:endParaRPr lang="en-AU" i="0" baseline="0" dirty="0"/>
          </a:p>
          <a:p>
            <a:pPr marL="0" indent="0">
              <a:buFont typeface="Arial" panose="020B0604020202020204" pitchFamily="34" charset="0"/>
              <a:buNone/>
            </a:pPr>
            <a:endParaRPr lang="en-AU" i="0" baseline="0" dirty="0"/>
          </a:p>
          <a:p>
            <a:r>
              <a:rPr lang="en-AU" sz="1200" b="1" kern="1200" dirty="0" smtClean="0">
                <a:solidFill>
                  <a:schemeClr val="tx1"/>
                </a:solidFill>
                <a:effectLst/>
                <a:latin typeface="+mn-lt"/>
                <a:ea typeface="+mn-ea"/>
                <a:cs typeface="+mn-cs"/>
              </a:rPr>
              <a:t>Key points:</a:t>
            </a:r>
          </a:p>
          <a:p>
            <a:endParaRPr lang="en-AU"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Need to send Joe back to his doctor and also communicate your concerns with the doctor</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Adjustments</a:t>
            </a:r>
            <a:r>
              <a:rPr lang="en-AU" sz="1200" kern="1200" baseline="0" dirty="0" smtClean="0">
                <a:solidFill>
                  <a:schemeClr val="tx1"/>
                </a:solidFill>
                <a:effectLst/>
                <a:latin typeface="+mn-lt"/>
                <a:ea typeface="+mn-ea"/>
                <a:cs typeface="+mn-cs"/>
              </a:rPr>
              <a:t> to communication are important</a:t>
            </a:r>
          </a:p>
          <a:p>
            <a:pPr marL="0" lv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AU" i="1" dirty="0" smtClean="0">
              <a:cs typeface="Calibri" panose="020F0502020204030204"/>
            </a:endParaRPr>
          </a:p>
          <a:p>
            <a:endParaRPr lang="en-AU" i="1" baseline="0" dirty="0"/>
          </a:p>
          <a:p>
            <a:endParaRPr lang="en-AU" i="1" baseline="0" dirty="0" smtClean="0"/>
          </a:p>
          <a:p>
            <a:r>
              <a:rPr lang="en-US" b="1" baseline="0" dirty="0" smtClean="0"/>
              <a:t>Optional script: (what to say when depends on what answers arise, but potential answers to </a:t>
            </a:r>
            <a:r>
              <a:rPr lang="en-US" b="1" baseline="0" dirty="0" err="1" smtClean="0"/>
              <a:t>emphasise</a:t>
            </a:r>
            <a:r>
              <a:rPr lang="en-US" b="1" baseline="0" dirty="0" smtClean="0"/>
              <a:t> are below)</a:t>
            </a:r>
          </a:p>
          <a:p>
            <a:endParaRPr lang="en-AU" b="1" i="0" baseline="0" dirty="0"/>
          </a:p>
          <a:p>
            <a:r>
              <a:rPr lang="en-AU" i="0" baseline="0" dirty="0"/>
              <a:t>Ask people to get into small groups (2 – 4 people) to discuss their initial thoughts – by this we mean clinical impressions. What are some of the things that might be going on for Joe? Are there any risks from his medications?</a:t>
            </a:r>
            <a:endParaRPr lang="en-AU" i="0" dirty="0">
              <a:cs typeface="Calibri"/>
            </a:endParaRPr>
          </a:p>
          <a:p>
            <a:endParaRPr lang="en-AU" i="0" baseline="0" dirty="0"/>
          </a:p>
          <a:p>
            <a:r>
              <a:rPr lang="en-AU" i="0" baseline="0" dirty="0"/>
              <a:t>What other information do you need at this stage? How are you going to get it? What would you communicate with Joe? How would you do that?</a:t>
            </a:r>
            <a:endParaRPr lang="en-AU" i="0" dirty="0">
              <a:cs typeface="Calibri"/>
            </a:endParaRPr>
          </a:p>
          <a:p>
            <a:r>
              <a:rPr lang="en-AU" i="1" dirty="0"/>
              <a:t> </a:t>
            </a:r>
            <a:endParaRPr lang="en-AU" dirty="0"/>
          </a:p>
          <a:p>
            <a:endParaRPr lang="en-AU" i="1" baseline="0" dirty="0"/>
          </a:p>
          <a:p>
            <a:r>
              <a:rPr lang="en-AU" b="0" u="sng" dirty="0"/>
              <a:t>Answers to emphasise include the following:</a:t>
            </a:r>
            <a:endParaRPr lang="en-AU" b="0" u="sng" dirty="0">
              <a:cs typeface="Calibri"/>
            </a:endParaRPr>
          </a:p>
          <a:p>
            <a:endParaRPr lang="en-AU" i="0" baseline="0" dirty="0"/>
          </a:p>
          <a:p>
            <a:r>
              <a:rPr lang="en-AU" i="0" u="sng" baseline="0" dirty="0"/>
              <a:t>Clinical impressions and risks:</a:t>
            </a:r>
            <a:endParaRPr lang="en-AU" i="0" u="sng" dirty="0">
              <a:cs typeface="Calibri"/>
            </a:endParaRPr>
          </a:p>
          <a:p>
            <a:endParaRPr lang="en-AU" i="0" baseline="0" dirty="0"/>
          </a:p>
          <a:p>
            <a:pPr marL="171450" indent="-171450">
              <a:buFont typeface="Arial" panose="020B0604020202020204" pitchFamily="34" charset="0"/>
              <a:buChar char="•"/>
            </a:pPr>
            <a:r>
              <a:rPr lang="en-AU" i="0" baseline="0" dirty="0"/>
              <a:t>Why do you think he is constipated?</a:t>
            </a:r>
            <a:endParaRPr lang="en-AU" i="0" dirty="0">
              <a:cs typeface="Calibri"/>
            </a:endParaRPr>
          </a:p>
          <a:p>
            <a:pPr marL="628650" lvl="1" indent="-171450">
              <a:buFont typeface="Courier New" panose="02070309020205020404" pitchFamily="49" charset="0"/>
              <a:buChar char="o"/>
            </a:pPr>
            <a:r>
              <a:rPr lang="en-AU" i="0" baseline="0" dirty="0"/>
              <a:t>Injury = reduced exercise. You could ask him what part of his body he injured. Has it affected his walking? Activity levels?</a:t>
            </a:r>
            <a:endParaRPr lang="en-AU" i="0" dirty="0">
              <a:cs typeface="Calibri"/>
            </a:endParaRPr>
          </a:p>
          <a:p>
            <a:pPr marL="628650" lvl="1" indent="-171450">
              <a:buFont typeface="Courier New" panose="02070309020205020404" pitchFamily="49" charset="0"/>
              <a:buChar char="o"/>
            </a:pPr>
            <a:r>
              <a:rPr lang="en-AU" i="0" baseline="0" dirty="0"/>
              <a:t>Could be a side-effect of medications:</a:t>
            </a:r>
            <a:endParaRPr lang="en-AU" i="0" dirty="0">
              <a:cs typeface="Calibri"/>
            </a:endParaRPr>
          </a:p>
          <a:p>
            <a:pPr marL="1085850" lvl="2" indent="-171450">
              <a:buFontTx/>
              <a:buChar char="-"/>
            </a:pPr>
            <a:r>
              <a:rPr lang="en-AU" i="0" baseline="0" dirty="0"/>
              <a:t>Benzodiazepines = increase risk of constipation</a:t>
            </a:r>
            <a:r>
              <a:rPr lang="en-AU" i="0" dirty="0"/>
              <a:t>.</a:t>
            </a:r>
            <a:endParaRPr lang="en-AU" i="0" dirty="0">
              <a:cs typeface="Calibri"/>
            </a:endParaRPr>
          </a:p>
          <a:p>
            <a:pPr marL="1085850" lvl="2" indent="-171450">
              <a:buFontTx/>
              <a:buChar char="-"/>
            </a:pPr>
            <a:r>
              <a:rPr lang="en-AU" i="0" baseline="0" dirty="0"/>
              <a:t>Could also reflect metabolism changes, which could be due to sodium valproate. They could also reflect age-related changes in pharmacokinetics. Even in their late 50’s, a person with intellectual disability may experience frailty.</a:t>
            </a:r>
            <a:r>
              <a:rPr lang="en-AU" i="0" dirty="0"/>
              <a:t> </a:t>
            </a:r>
            <a:endParaRPr lang="en-AU" i="0" dirty="0">
              <a:cs typeface="Calibri"/>
            </a:endParaRPr>
          </a:p>
          <a:p>
            <a:pPr marL="0" indent="0">
              <a:buFontTx/>
              <a:buNone/>
            </a:pPr>
            <a:endParaRPr lang="en-AU" i="0" baseline="0" dirty="0"/>
          </a:p>
          <a:p>
            <a:pPr marL="171450" indent="-171450">
              <a:buFont typeface="Arial" panose="020B0604020202020204" pitchFamily="34" charset="0"/>
              <a:buChar char="•"/>
            </a:pPr>
            <a:r>
              <a:rPr lang="en-AU" i="0" baseline="0" dirty="0"/>
              <a:t>The fall itself could also be a sign of medication problems</a:t>
            </a:r>
            <a:r>
              <a:rPr lang="en-AU" i="0" dirty="0"/>
              <a:t>.</a:t>
            </a:r>
            <a:endParaRPr lang="en-AU" i="0" dirty="0">
              <a:cs typeface="Calibri"/>
            </a:endParaRPr>
          </a:p>
          <a:p>
            <a:pPr marL="628650" lvl="1" indent="-171450">
              <a:buFont typeface="Courier New" panose="02070309020205020404" pitchFamily="49" charset="0"/>
              <a:buChar char="o"/>
            </a:pPr>
            <a:r>
              <a:rPr lang="en-AU" i="0" baseline="0" dirty="0"/>
              <a:t>Seizure is possible</a:t>
            </a:r>
            <a:r>
              <a:rPr lang="en-AU" i="0" dirty="0"/>
              <a:t>.</a:t>
            </a:r>
            <a:endParaRPr lang="en-AU" i="0" dirty="0">
              <a:cs typeface="Calibri"/>
            </a:endParaRPr>
          </a:p>
          <a:p>
            <a:pPr marL="628650" lvl="1" indent="-171450">
              <a:buFont typeface="Courier New" panose="02070309020205020404" pitchFamily="49" charset="0"/>
              <a:buChar char="o"/>
            </a:pPr>
            <a:r>
              <a:rPr lang="en-AU" i="0" baseline="0" dirty="0"/>
              <a:t>There is some data on an increased falls risk from sodium valproate - though it’s not as high as for other anti-epileptics</a:t>
            </a:r>
            <a:endParaRPr lang="en-AU" i="0" dirty="0">
              <a:cs typeface="Calibri"/>
            </a:endParaRPr>
          </a:p>
          <a:p>
            <a:pPr marL="628650" lvl="1" indent="-171450">
              <a:buFont typeface="Courier New" panose="02070309020205020404" pitchFamily="49" charset="0"/>
              <a:buChar char="o"/>
            </a:pPr>
            <a:r>
              <a:rPr lang="en-AU" i="0" baseline="0" dirty="0"/>
              <a:t>The addition of diazepam is a further risk for falls AND his slowness and holding the counter gives a strong indication that this needs review</a:t>
            </a:r>
            <a:r>
              <a:rPr lang="en-AU" i="0" dirty="0"/>
              <a:t>.</a:t>
            </a:r>
            <a:endParaRPr lang="en-AU" i="0" dirty="0">
              <a:cs typeface="Calibri"/>
            </a:endParaRPr>
          </a:p>
          <a:p>
            <a:pPr marL="628650" lvl="1" indent="-171450">
              <a:buFont typeface="Courier New" panose="02070309020205020404" pitchFamily="49" charset="0"/>
              <a:buChar char="o"/>
            </a:pPr>
            <a:r>
              <a:rPr lang="en-AU" i="0" baseline="0" dirty="0"/>
              <a:t>It’s also possible he just plain slipped.</a:t>
            </a:r>
            <a:r>
              <a:rPr lang="en-AU" i="0" dirty="0"/>
              <a:t> </a:t>
            </a:r>
            <a:endParaRPr lang="en-AU" i="0" dirty="0">
              <a:cs typeface="Calibri"/>
            </a:endParaRPr>
          </a:p>
          <a:p>
            <a:endParaRPr lang="en-AU" i="0" u="sng" baseline="0" dirty="0"/>
          </a:p>
          <a:p>
            <a:r>
              <a:rPr lang="en-AU" i="0" u="sng" baseline="0" dirty="0"/>
              <a:t>Other information to gather:</a:t>
            </a:r>
            <a:endParaRPr lang="en-AU" i="0" u="sng" dirty="0">
              <a:cs typeface="Calibri"/>
            </a:endParaRPr>
          </a:p>
          <a:p>
            <a:endParaRPr lang="en-AU" i="0" baseline="0" dirty="0"/>
          </a:p>
          <a:p>
            <a:pPr marL="171450" indent="-171450">
              <a:buFont typeface="Arial" panose="020B0604020202020204" pitchFamily="34" charset="0"/>
              <a:buChar char="•"/>
            </a:pPr>
            <a:r>
              <a:rPr lang="en-AU" i="0" baseline="0" dirty="0"/>
              <a:t>You might want to check his blood pressure</a:t>
            </a:r>
            <a:r>
              <a:rPr lang="en-AU" i="0" dirty="0"/>
              <a:t>.</a:t>
            </a:r>
            <a:endParaRPr lang="en-AU" i="0" dirty="0">
              <a:cs typeface="Calibri"/>
            </a:endParaRPr>
          </a:p>
          <a:p>
            <a:pPr marL="171450" indent="-171450">
              <a:buFont typeface="Arial" panose="020B0604020202020204" pitchFamily="34" charset="0"/>
              <a:buChar char="•"/>
            </a:pPr>
            <a:r>
              <a:rPr lang="en-AU" i="0" baseline="0" dirty="0"/>
              <a:t>Can you be confident that Joe is reliable in taking his meds on time?</a:t>
            </a:r>
            <a:r>
              <a:rPr lang="en-AU" i="0" dirty="0"/>
              <a:t> </a:t>
            </a:r>
            <a:endParaRPr lang="en-AU" i="0" dirty="0">
              <a:cs typeface="Calibri"/>
            </a:endParaRPr>
          </a:p>
          <a:p>
            <a:pPr marL="628650" lvl="1" indent="-171450">
              <a:buFont typeface="Courier New" panose="02070309020205020404" pitchFamily="49" charset="0"/>
              <a:buChar char="o"/>
            </a:pPr>
            <a:r>
              <a:rPr lang="en-AU" i="0" baseline="0" dirty="0"/>
              <a:t>A benzodiazepine could change this considerably</a:t>
            </a:r>
            <a:endParaRPr lang="en-AU" i="0" dirty="0">
              <a:cs typeface="Calibri"/>
            </a:endParaRPr>
          </a:p>
          <a:p>
            <a:pPr marL="628650" lvl="1" indent="-171450">
              <a:buFont typeface="Courier New" panose="02070309020205020404" pitchFamily="49" charset="0"/>
              <a:buChar char="o"/>
            </a:pPr>
            <a:r>
              <a:rPr lang="en-AU" i="0" baseline="0" dirty="0"/>
              <a:t>Ask Joe if his Epilim pills have ran out yet (and when)? Check the date of the last time he filled the script and the number dispensed</a:t>
            </a:r>
            <a:r>
              <a:rPr lang="en-AU" i="0" dirty="0"/>
              <a:t>.</a:t>
            </a:r>
            <a:endParaRPr lang="en-AU" i="0" dirty="0">
              <a:cs typeface="Calibri"/>
            </a:endParaRPr>
          </a:p>
          <a:p>
            <a:pPr marL="628650" lvl="1" indent="-171450">
              <a:buFont typeface="Courier New" panose="02070309020205020404" pitchFamily="49" charset="0"/>
              <a:buChar char="o"/>
            </a:pPr>
            <a:r>
              <a:rPr lang="en-AU" i="0" baseline="0" dirty="0"/>
              <a:t>What would you do if the dates on the script suggest Joe has not been reliable in taking the Epilim? (Discuss it with him, give him a Webster pack &amp; reminder app, ensure the GP knows if pills seem to be skipped</a:t>
            </a:r>
            <a:r>
              <a:rPr lang="en-AU" i="0" dirty="0"/>
              <a:t>).</a:t>
            </a:r>
            <a:endParaRPr lang="en-AU" i="0" dirty="0">
              <a:cs typeface="Calibri"/>
            </a:endParaRPr>
          </a:p>
          <a:p>
            <a:pPr marL="171450" indent="-171450">
              <a:buFont typeface="Arial" panose="020B0604020202020204" pitchFamily="34" charset="0"/>
              <a:buChar char="•"/>
            </a:pPr>
            <a:r>
              <a:rPr lang="en-AU" i="0" baseline="0" dirty="0"/>
              <a:t>Ask Joe if he knows when or how he is to stop the diazepam? Does he plan to see his doctor for a review?</a:t>
            </a:r>
            <a:r>
              <a:rPr lang="en-AU" i="0" dirty="0"/>
              <a:t> </a:t>
            </a:r>
            <a:endParaRPr lang="en-AU" i="0" dirty="0">
              <a:cs typeface="Calibri" panose="020F0502020204030204"/>
            </a:endParaRPr>
          </a:p>
          <a:p>
            <a:pPr marL="171450" indent="-171450">
              <a:buFont typeface="Arial" panose="020B0604020202020204" pitchFamily="34" charset="0"/>
              <a:buChar char="•"/>
            </a:pPr>
            <a:r>
              <a:rPr lang="en-AU" i="0" baseline="0" dirty="0"/>
              <a:t>Ask him how he has been feeling lately? Has he noted any changes? Dizziness? Tiredness?</a:t>
            </a:r>
            <a:r>
              <a:rPr lang="en-AU" i="0" dirty="0"/>
              <a:t> </a:t>
            </a:r>
            <a:endParaRPr lang="en-AU" i="0" dirty="0">
              <a:cs typeface="Calibri"/>
            </a:endParaRPr>
          </a:p>
          <a:p>
            <a:pPr marL="628650" lvl="1" indent="-171450">
              <a:buFontTx/>
              <a:buChar char="-"/>
            </a:pPr>
            <a:endParaRPr lang="en-AU" i="0" baseline="0" dirty="0"/>
          </a:p>
          <a:p>
            <a:pPr marL="628650" lvl="1" indent="-171450">
              <a:buFontTx/>
              <a:buChar char="-"/>
            </a:pPr>
            <a:endParaRPr lang="en-AU" i="0" baseline="0" dirty="0"/>
          </a:p>
          <a:p>
            <a:pPr marL="0" indent="0">
              <a:buFontTx/>
              <a:buNone/>
            </a:pPr>
            <a:r>
              <a:rPr lang="en-AU" i="0" baseline="0" dirty="0"/>
              <a:t>What to tell Joe:</a:t>
            </a:r>
            <a:endParaRPr lang="en-AU" i="0" dirty="0">
              <a:cs typeface="Calibri"/>
            </a:endParaRPr>
          </a:p>
          <a:p>
            <a:pPr marL="628650" lvl="1" indent="-171450">
              <a:buFont typeface="Arial" panose="020B0604020202020204" pitchFamily="34" charset="0"/>
              <a:buChar char="•"/>
              <a:defRPr/>
            </a:pPr>
            <a:r>
              <a:rPr lang="en-AU" i="0" baseline="0" dirty="0"/>
              <a:t>It might be that his constipation is due to his medicine.</a:t>
            </a:r>
            <a:r>
              <a:rPr lang="en-AU" i="0" dirty="0"/>
              <a:t> </a:t>
            </a:r>
            <a:endParaRPr lang="en-AU" i="0" dirty="0">
              <a:cs typeface="Calibri"/>
            </a:endParaRPr>
          </a:p>
          <a:p>
            <a:pPr marL="628650" lvl="1" indent="-171450">
              <a:buFont typeface="Arial" panose="020B0604020202020204" pitchFamily="34" charset="0"/>
              <a:buChar char="•"/>
              <a:defRPr/>
            </a:pPr>
            <a:r>
              <a:rPr lang="en-AU" i="0" baseline="0" dirty="0"/>
              <a:t>He needs to see his doctor to review the need for diazepam and to talk about how and when to stop.</a:t>
            </a:r>
            <a:r>
              <a:rPr lang="en-AU" i="0" dirty="0"/>
              <a:t> </a:t>
            </a:r>
            <a:endParaRPr lang="en-AU" i="0" dirty="0">
              <a:cs typeface="Calibri"/>
            </a:endParaRPr>
          </a:p>
          <a:p>
            <a:pPr marL="628650" lvl="1" indent="-171450">
              <a:buFont typeface="Arial" panose="020B0604020202020204" pitchFamily="34" charset="0"/>
              <a:buChar char="•"/>
            </a:pPr>
            <a:r>
              <a:rPr lang="en-AU" i="0" baseline="0" dirty="0"/>
              <a:t>He can bring old medications and creams in to check with you if they are still OK to use for a problem he is having. He can also take them to his doctor.</a:t>
            </a:r>
            <a:r>
              <a:rPr lang="en-AU" i="0" dirty="0"/>
              <a:t> </a:t>
            </a:r>
            <a:endParaRPr lang="en-AU" i="0" dirty="0">
              <a:cs typeface="Calibri"/>
            </a:endParaRPr>
          </a:p>
          <a:p>
            <a:pPr marL="628650" lvl="1" indent="-171450">
              <a:buFont typeface="Arial" panose="020B0604020202020204" pitchFamily="34" charset="0"/>
              <a:buChar char="•"/>
            </a:pPr>
            <a:r>
              <a:rPr lang="en-AU" i="0" baseline="0" dirty="0"/>
              <a:t>Topical treatments are still drugs.</a:t>
            </a:r>
            <a:endParaRPr lang="en-AU" i="0" dirty="0">
              <a:cs typeface="Calibri"/>
            </a:endParaRPr>
          </a:p>
          <a:p>
            <a:pPr marL="0" indent="0">
              <a:buFontTx/>
              <a:buNone/>
            </a:pPr>
            <a:endParaRPr lang="en-AU" i="0" baseline="0" dirty="0"/>
          </a:p>
          <a:p>
            <a:pPr marL="0" indent="0">
              <a:buFont typeface="Arial" panose="020B0604020202020204" pitchFamily="34" charset="0"/>
              <a:buNone/>
            </a:pPr>
            <a:r>
              <a:rPr lang="en-AU" i="0" baseline="0" dirty="0"/>
              <a:t>How to communicate:</a:t>
            </a:r>
            <a:endParaRPr lang="en-AU" i="0" dirty="0">
              <a:cs typeface="Calibri"/>
            </a:endParaRPr>
          </a:p>
          <a:p>
            <a:pPr marL="628650" lvl="1" indent="-171450">
              <a:buFont typeface="Arial" panose="020B0604020202020204" pitchFamily="34" charset="0"/>
              <a:buChar char="•"/>
            </a:pPr>
            <a:r>
              <a:rPr lang="en-AU" i="0" baseline="0" dirty="0"/>
              <a:t>Suggest Joe sits </a:t>
            </a:r>
            <a:r>
              <a:rPr lang="en-AU" i="0" baseline="0" dirty="0" smtClean="0"/>
              <a:t>down - this </a:t>
            </a:r>
            <a:r>
              <a:rPr lang="en-AU" i="0" baseline="0" dirty="0"/>
              <a:t>is not needed for every person with intellectual disability but it makes sense when someone is gripping the counter</a:t>
            </a:r>
            <a:r>
              <a:rPr lang="en-AU" i="0" dirty="0"/>
              <a:t>.</a:t>
            </a:r>
            <a:endParaRPr lang="en-AU" i="0" dirty="0">
              <a:cs typeface="Calibri"/>
            </a:endParaRPr>
          </a:p>
          <a:p>
            <a:pPr marL="628650" lvl="1" indent="-171450">
              <a:buFont typeface="Arial" panose="020B0604020202020204" pitchFamily="34" charset="0"/>
              <a:buChar char="•"/>
            </a:pPr>
            <a:r>
              <a:rPr lang="en-AU" i="0" baseline="0" dirty="0"/>
              <a:t>Speak slowly using plain language</a:t>
            </a:r>
            <a:r>
              <a:rPr lang="en-AU" i="0" dirty="0"/>
              <a:t>.</a:t>
            </a:r>
            <a:endParaRPr lang="en-AU" i="0" dirty="0">
              <a:cs typeface="Calibri"/>
            </a:endParaRPr>
          </a:p>
          <a:p>
            <a:pPr marL="628650" lvl="1" indent="-171450">
              <a:buFont typeface="Arial" panose="020B0604020202020204" pitchFamily="34" charset="0"/>
              <a:buChar char="•"/>
            </a:pPr>
            <a:r>
              <a:rPr lang="en-AU" i="0" baseline="0" dirty="0"/>
              <a:t>Tell him why you want more information from him – to work out how to help him. This includes asking personal questions, e.g. about his poo</a:t>
            </a:r>
            <a:r>
              <a:rPr lang="en-AU" i="0" dirty="0"/>
              <a:t>.</a:t>
            </a:r>
            <a:endParaRPr lang="en-AU" i="0" dirty="0">
              <a:cs typeface="Calibri"/>
            </a:endParaRPr>
          </a:p>
          <a:p>
            <a:pPr marL="628650" lvl="1" indent="-171450">
              <a:buFont typeface="Arial" panose="020B0604020202020204" pitchFamily="34" charset="0"/>
              <a:buChar char="•"/>
            </a:pPr>
            <a:r>
              <a:rPr lang="en-AU" i="0" baseline="0" dirty="0"/>
              <a:t>Reassure him that it is OK if he does not know the answers to your questions.</a:t>
            </a:r>
            <a:r>
              <a:rPr lang="en-AU" i="0" dirty="0"/>
              <a:t> </a:t>
            </a:r>
            <a:endParaRPr lang="en-AU" i="0" dirty="0">
              <a:cs typeface="Calibri"/>
            </a:endParaRPr>
          </a:p>
          <a:p>
            <a:pPr marL="628650" lvl="1" indent="-171450">
              <a:buFont typeface="Arial" panose="020B0604020202020204" pitchFamily="34" charset="0"/>
              <a:buChar char="•"/>
            </a:pPr>
            <a:r>
              <a:rPr lang="en-AU" i="0" baseline="0" dirty="0"/>
              <a:t>Ask only one question at a time and wait for an answer – give Joe thinking time</a:t>
            </a:r>
            <a:r>
              <a:rPr lang="en-AU" i="0" dirty="0"/>
              <a:t>.</a:t>
            </a:r>
            <a:endParaRPr lang="en-AU" i="0" dirty="0">
              <a:cs typeface="Calibri"/>
            </a:endParaRPr>
          </a:p>
          <a:p>
            <a:pPr marL="628650" lvl="1" indent="-171450">
              <a:buFont typeface="Arial" panose="020B0604020202020204" pitchFamily="34" charset="0"/>
              <a:buChar char="•"/>
            </a:pPr>
            <a:r>
              <a:rPr lang="en-AU" i="0" baseline="0" dirty="0"/>
              <a:t>Give Joe time to think about whether he has questions for you</a:t>
            </a:r>
            <a:r>
              <a:rPr lang="en-AU" i="0" dirty="0"/>
              <a:t>.</a:t>
            </a:r>
            <a:endParaRPr lang="en-AU" i="0" dirty="0">
              <a:cs typeface="Calibri"/>
            </a:endParaRPr>
          </a:p>
          <a:p>
            <a:pPr marL="628650" lvl="1" indent="-171450">
              <a:buFont typeface="Arial" panose="020B0604020202020204" pitchFamily="34" charset="0"/>
              <a:buChar char="•"/>
            </a:pPr>
            <a:r>
              <a:rPr lang="en-AU" i="0" baseline="0" dirty="0"/>
              <a:t>Write down things for him in steps, </a:t>
            </a:r>
            <a:r>
              <a:rPr lang="en-AU" i="0" dirty="0"/>
              <a:t>e.g. </a:t>
            </a:r>
            <a:r>
              <a:rPr lang="en-AU" i="0" baseline="0" dirty="0"/>
              <a:t>seeing his doctor</a:t>
            </a:r>
            <a:r>
              <a:rPr lang="en-AU" i="0" dirty="0"/>
              <a:t>.</a:t>
            </a:r>
            <a:endParaRPr lang="en-AU" i="0" dirty="0">
              <a:cs typeface="Calibri"/>
            </a:endParaRPr>
          </a:p>
          <a:p>
            <a:pPr marL="628650" lvl="1" indent="-171450">
              <a:buFont typeface="Arial" panose="020B0604020202020204" pitchFamily="34" charset="0"/>
              <a:buChar char="•"/>
            </a:pPr>
            <a:r>
              <a:rPr lang="en-AU" i="0" baseline="0" dirty="0"/>
              <a:t>It may not be practical to communicate ALL the information in the time Joe is in your pharmacy. He also appears to be vague and slow so he may not retain the information. Encourage participants to think about alternatives. Examples are home based meds review; communicating the same info to the doctor.</a:t>
            </a:r>
            <a:r>
              <a:rPr lang="en-AU" i="0" dirty="0"/>
              <a:t> </a:t>
            </a:r>
            <a:endParaRPr lang="en-AU" i="0" dirty="0">
              <a:cs typeface="Calibri"/>
            </a:endParaRPr>
          </a:p>
          <a:p>
            <a:pPr marL="0" indent="0">
              <a:buFontTx/>
              <a:buNone/>
            </a:pPr>
            <a:endParaRPr lang="en-AU" i="0" baseline="0" dirty="0"/>
          </a:p>
          <a:p>
            <a:pPr marL="628650" lvl="1" indent="-171450">
              <a:buFont typeface="Arial" panose="020B0604020202020204" pitchFamily="34" charset="0"/>
              <a:buChar char="•"/>
              <a:defRPr/>
            </a:pPr>
            <a:r>
              <a:rPr lang="en-AU" i="0" baseline="0" dirty="0"/>
              <a:t>Would you communicate with the doctor, too? It is a good idea because:</a:t>
            </a:r>
            <a:endParaRPr lang="en-AU" i="0" dirty="0">
              <a:cs typeface="Calibri"/>
            </a:endParaRPr>
          </a:p>
          <a:p>
            <a:pPr marL="1085850" lvl="2" indent="-171450">
              <a:buFont typeface="Courier New"/>
              <a:buChar char="o"/>
              <a:defRPr/>
            </a:pPr>
            <a:r>
              <a:rPr lang="en-AU" i="0" baseline="0" dirty="0"/>
              <a:t>He may be experiencing a side effect of the diazepam which would leave him at an increased risk of falls</a:t>
            </a:r>
            <a:r>
              <a:rPr lang="en-AU" i="0" dirty="0"/>
              <a:t>.</a:t>
            </a:r>
            <a:endParaRPr lang="en-AU" i="0" dirty="0">
              <a:cs typeface="Calibri" panose="020F0502020204030204"/>
            </a:endParaRPr>
          </a:p>
          <a:p>
            <a:pPr marL="1085850" lvl="2" indent="-171450">
              <a:buFont typeface="Courier New"/>
              <a:buChar char="o"/>
            </a:pPr>
            <a:r>
              <a:rPr lang="en-AU" i="0" baseline="0" dirty="0"/>
              <a:t>The constipation could also be a side effect of his medications and may need investigation</a:t>
            </a:r>
            <a:r>
              <a:rPr lang="en-AU" i="0" dirty="0"/>
              <a:t>.</a:t>
            </a:r>
            <a:endParaRPr lang="en-AU" i="0" dirty="0">
              <a:cs typeface="Calibri" panose="020F0502020204030204"/>
            </a:endParaRPr>
          </a:p>
          <a:p>
            <a:pPr marL="1085850" lvl="2" indent="-171450">
              <a:buFont typeface="Courier New"/>
              <a:buChar char="o"/>
            </a:pPr>
            <a:r>
              <a:rPr lang="en-AU" i="0" baseline="0" dirty="0"/>
              <a:t>There are several indicators that Joe may not remember to see his doctor despite your conversation.</a:t>
            </a:r>
            <a:endParaRPr lang="en-AU" i="0" dirty="0">
              <a:cs typeface="Calibri" panose="020F0502020204030204"/>
            </a:endParaRPr>
          </a:p>
          <a:p>
            <a:pPr marL="1085850" lvl="2" indent="-171450">
              <a:buFont typeface="Courier New"/>
              <a:buChar char="o"/>
              <a:defRPr/>
            </a:pPr>
            <a:r>
              <a:rPr lang="en-AU" i="0" baseline="0" dirty="0"/>
              <a:t>Joe could benefit from a home-based medication review to check what is still in his cupboard and identify unused or expired pills. This would also be a chance to ask the doctor for recent blood results to check metabolism and side effects.</a:t>
            </a:r>
            <a:r>
              <a:rPr lang="en-AU" i="0" dirty="0"/>
              <a:t> </a:t>
            </a:r>
            <a:endParaRPr lang="en-AU" i="0" dirty="0">
              <a:cs typeface="Calibri" panose="020F0502020204030204"/>
            </a:endParaRPr>
          </a:p>
          <a:p>
            <a:pPr marL="1085850" lvl="2" indent="-171450">
              <a:buFont typeface="Courier New"/>
              <a:buChar char="o"/>
              <a:defRPr/>
            </a:pPr>
            <a:r>
              <a:rPr lang="en-AU" i="0" baseline="0" dirty="0"/>
              <a:t>Before doing this, tell Joe that you are going to call his doctor to get more information and to talk to the doctor about the plan for his pills.</a:t>
            </a:r>
            <a:r>
              <a:rPr lang="en-AU" i="0" dirty="0"/>
              <a:t> </a:t>
            </a:r>
            <a:endParaRPr lang="en-AU" i="0" dirty="0">
              <a:cs typeface="Calibri" panose="020F0502020204030204"/>
            </a:endParaRPr>
          </a:p>
          <a:p>
            <a:pPr marL="1085850" marR="0" lvl="2" indent="-171450" algn="l" defTabSz="914400" rtl="0" eaLnBrk="1" fontAlgn="auto" latinLnBrk="0" hangingPunct="1">
              <a:lnSpc>
                <a:spcPct val="100000"/>
              </a:lnSpc>
              <a:spcBef>
                <a:spcPts val="0"/>
              </a:spcBef>
              <a:spcAft>
                <a:spcPts val="0"/>
              </a:spcAft>
              <a:buClrTx/>
              <a:buSzTx/>
              <a:buFontTx/>
              <a:buChar char="-"/>
              <a:tabLst/>
              <a:defRPr/>
            </a:pPr>
            <a:endParaRPr lang="en-AU" i="0" baseline="0" dirty="0"/>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n-AU" i="1" baseline="0" dirty="0"/>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n-AU" i="1" baseline="0" dirty="0"/>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n-AU" i="1" baseline="0" dirty="0"/>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n-AU" i="1" baseline="0" dirty="0"/>
          </a:p>
          <a:p>
            <a:pPr marL="171450" indent="-171450">
              <a:buFontTx/>
              <a:buChar char="-"/>
            </a:pPr>
            <a:endParaRPr lang="en-AU" i="1" baseline="0" dirty="0"/>
          </a:p>
        </p:txBody>
      </p:sp>
      <p:sp>
        <p:nvSpPr>
          <p:cNvPr id="4" name="Slide Number Placeholder 3"/>
          <p:cNvSpPr>
            <a:spLocks noGrp="1"/>
          </p:cNvSpPr>
          <p:nvPr>
            <p:ph type="sldNum" sz="quarter" idx="10"/>
          </p:nvPr>
        </p:nvSpPr>
        <p:spPr/>
        <p:txBody>
          <a:bodyPr/>
          <a:lstStyle/>
          <a:p>
            <a:fld id="{BE9163C6-BBF9-487A-BA36-3DF7C33AA6E7}" type="slidenum">
              <a:rPr lang="en-AU" smtClean="0"/>
              <a:t>111</a:t>
            </a:fld>
            <a:endParaRPr lang="en-AU" dirty="0"/>
          </a:p>
        </p:txBody>
      </p:sp>
    </p:spTree>
    <p:extLst>
      <p:ext uri="{BB962C8B-B14F-4D97-AF65-F5344CB8AC3E}">
        <p14:creationId xmlns:p14="http://schemas.microsoft.com/office/powerpoint/2010/main" val="220411820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S112P </a:t>
            </a:r>
            <a:r>
              <a:rPr lang="en-AU" sz="1200" b="1" kern="1200" dirty="0">
                <a:solidFill>
                  <a:schemeClr val="tx1"/>
                </a:solidFill>
                <a:effectLst/>
                <a:latin typeface="+mn-lt"/>
                <a:ea typeface="+mn-ea"/>
                <a:cs typeface="+mn-cs"/>
              </a:rPr>
              <a:t> Joe – Pharmacists – Further considerations</a:t>
            </a:r>
          </a:p>
          <a:p>
            <a:endParaRPr lang="en-AU" sz="1200" kern="1200" dirty="0">
              <a:solidFill>
                <a:schemeClr val="tx1"/>
              </a:solidFill>
              <a:effectLst/>
              <a:latin typeface="+mn-lt"/>
              <a:ea typeface="+mn-ea"/>
              <a:cs typeface="+mn-cs"/>
            </a:endParaRPr>
          </a:p>
          <a:p>
            <a:r>
              <a:rPr lang="en-AU" b="1" dirty="0"/>
              <a:t>Suggested</a:t>
            </a:r>
            <a:r>
              <a:rPr lang="en-AU" b="1" baseline="0" dirty="0"/>
              <a:t> time: 6 minutes:</a:t>
            </a:r>
            <a:endParaRPr lang="en-AU" b="1" dirty="0">
              <a:cs typeface="Calibri"/>
            </a:endParaRPr>
          </a:p>
          <a:p>
            <a:endParaRPr lang="en-AU" baseline="0" dirty="0"/>
          </a:p>
          <a:p>
            <a:r>
              <a:rPr lang="en-AU" i="0" u="sng" baseline="0" dirty="0"/>
              <a:t>Notes</a:t>
            </a:r>
            <a:r>
              <a:rPr lang="en-AU" i="0" baseline="0" dirty="0"/>
              <a:t>:</a:t>
            </a:r>
            <a:endParaRPr lang="en-AU" dirty="0">
              <a:cs typeface="Calibri"/>
            </a:endParaRPr>
          </a:p>
          <a:p>
            <a:pPr marL="171450" indent="-171450">
              <a:buFont typeface="Arial" panose="020B0604020202020204" pitchFamily="34" charset="0"/>
              <a:buChar char="•"/>
            </a:pPr>
            <a:r>
              <a:rPr lang="en-AU" i="0" baseline="0" dirty="0"/>
              <a:t>Many of these suggestions may have already emerged from the previous discussion and group feedback. If so, acknowledge this and just summarise.</a:t>
            </a:r>
            <a:r>
              <a:rPr lang="en-AU" dirty="0"/>
              <a:t> </a:t>
            </a:r>
            <a:endParaRPr lang="en-AU" dirty="0" smtClean="0"/>
          </a:p>
          <a:p>
            <a:pPr marL="171450" indent="-171450">
              <a:buFont typeface="Arial" panose="020B0604020202020204" pitchFamily="34" charset="0"/>
              <a:buChar char="•"/>
            </a:pPr>
            <a:r>
              <a:rPr lang="en-AU" i="0" baseline="0" dirty="0" smtClean="0"/>
              <a:t>If you are turning off animations, use the next slide instead as this one will appear odd. </a:t>
            </a:r>
            <a:endParaRPr lang="en-AU" i="0" baseline="0" dirty="0"/>
          </a:p>
          <a:p>
            <a:endParaRPr lang="en-AU" i="1" dirty="0">
              <a:cs typeface="Calibri" panose="020F0502020204030204"/>
            </a:endParaRPr>
          </a:p>
          <a:p>
            <a:r>
              <a:rPr lang="en-AU" sz="1200" b="1" kern="1200" dirty="0">
                <a:solidFill>
                  <a:schemeClr val="tx1"/>
                </a:solidFill>
                <a:effectLst/>
                <a:latin typeface="+mn-lt"/>
                <a:ea typeface="+mn-ea"/>
                <a:cs typeface="+mn-cs"/>
              </a:rPr>
              <a:t>Key points:</a:t>
            </a:r>
          </a:p>
          <a:p>
            <a:endParaRPr lang="en-AU"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People </a:t>
            </a:r>
            <a:r>
              <a:rPr lang="en-AU" sz="1200" kern="1200" dirty="0">
                <a:solidFill>
                  <a:schemeClr val="tx1"/>
                </a:solidFill>
                <a:effectLst/>
                <a:latin typeface="+mn-lt"/>
                <a:ea typeface="+mn-ea"/>
                <a:cs typeface="+mn-cs"/>
              </a:rPr>
              <a:t>with intellectual disability can present with much complexity due </a:t>
            </a:r>
            <a:r>
              <a:rPr lang="en-AU" sz="1200" kern="1200" dirty="0" smtClean="0">
                <a:solidFill>
                  <a:schemeClr val="tx1"/>
                </a:solidFill>
                <a:effectLst/>
                <a:latin typeface="+mn-lt"/>
                <a:ea typeface="+mn-ea"/>
                <a:cs typeface="+mn-cs"/>
              </a:rPr>
              <a:t>to:</a:t>
            </a:r>
            <a:endParaRPr lang="en-AU" dirty="0">
              <a:effectLst/>
            </a:endParaRPr>
          </a:p>
          <a:p>
            <a:pPr marL="628650" lvl="1" indent="-171450">
              <a:buFont typeface="Courier New" panose="02070309020205020404" pitchFamily="49" charset="0"/>
              <a:buChar char="o"/>
            </a:pPr>
            <a:r>
              <a:rPr lang="en-AU" sz="1200" kern="1200" dirty="0">
                <a:solidFill>
                  <a:schemeClr val="tx1"/>
                </a:solidFill>
                <a:effectLst/>
                <a:latin typeface="+mn-lt"/>
                <a:ea typeface="+mn-ea"/>
                <a:cs typeface="+mn-cs"/>
              </a:rPr>
              <a:t>Increased frailty risk</a:t>
            </a:r>
            <a:endParaRPr lang="en-AU" dirty="0">
              <a:effectLst/>
            </a:endParaRPr>
          </a:p>
          <a:p>
            <a:pPr marL="628650" lvl="1" indent="-171450">
              <a:buFont typeface="Courier New" panose="02070309020205020404" pitchFamily="49" charset="0"/>
              <a:buChar char="o"/>
            </a:pPr>
            <a:r>
              <a:rPr lang="en-AU" sz="1200" kern="1200" dirty="0">
                <a:solidFill>
                  <a:schemeClr val="tx1"/>
                </a:solidFill>
                <a:effectLst/>
                <a:latin typeface="+mn-lt"/>
                <a:ea typeface="+mn-ea"/>
                <a:cs typeface="+mn-cs"/>
              </a:rPr>
              <a:t>Missed conditions</a:t>
            </a:r>
            <a:endParaRPr lang="en-AU" dirty="0">
              <a:effectLst/>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Incomplete reports are common. To help:</a:t>
            </a:r>
            <a:endParaRPr lang="en-AU" dirty="0">
              <a:effectLst/>
            </a:endParaRPr>
          </a:p>
          <a:p>
            <a:pPr marL="628650" lvl="1" indent="-171450">
              <a:buFont typeface="Courier New" panose="02070309020205020404" pitchFamily="49" charset="0"/>
              <a:buChar char="o"/>
            </a:pPr>
            <a:r>
              <a:rPr lang="en-AU" sz="1200" kern="1200" dirty="0">
                <a:solidFill>
                  <a:schemeClr val="tx1"/>
                </a:solidFill>
                <a:effectLst/>
                <a:latin typeface="+mn-lt"/>
                <a:ea typeface="+mn-ea"/>
                <a:cs typeface="+mn-cs"/>
              </a:rPr>
              <a:t>Keep scripts on file; check dates</a:t>
            </a:r>
            <a:endParaRPr lang="en-AU" dirty="0">
              <a:effectLst/>
            </a:endParaRPr>
          </a:p>
          <a:p>
            <a:pPr marL="628650" lvl="1" indent="-171450">
              <a:buFont typeface="Courier New" panose="02070309020205020404" pitchFamily="49" charset="0"/>
              <a:buChar char="o"/>
            </a:pPr>
            <a:r>
              <a:rPr lang="en-AU" sz="1200" kern="1200" dirty="0">
                <a:solidFill>
                  <a:schemeClr val="tx1"/>
                </a:solidFill>
                <a:effectLst/>
                <a:latin typeface="+mn-lt"/>
                <a:ea typeface="+mn-ea"/>
                <a:cs typeface="+mn-cs"/>
              </a:rPr>
              <a:t>Touch base with the doctor</a:t>
            </a:r>
            <a:endParaRPr lang="en-AU" dirty="0">
              <a:effectLst/>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Home-based medication reviews are possible for people with intellectual disability. GP referral is needed. </a:t>
            </a:r>
            <a:endParaRPr lang="en-AU" dirty="0">
              <a:effectLst/>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The Therapeutic Guidelines are an excellent resource - chapter on Developmental Disability and chapter on psychotropic prescribing (not specific to people with intellectual disability). They have recently been updated and are available online as a subscription service.</a:t>
            </a:r>
            <a:endParaRPr lang="en-AU" sz="1100" kern="1200" dirty="0">
              <a:solidFill>
                <a:schemeClr val="tx1"/>
              </a:solidFill>
              <a:effectLst/>
              <a:latin typeface="+mn-lt"/>
              <a:ea typeface="+mn-ea"/>
              <a:cs typeface="+mn-cs"/>
            </a:endParaRPr>
          </a:p>
          <a:p>
            <a:endParaRPr lang="en-AU" i="1" dirty="0">
              <a:cs typeface="Calibri" panose="020F0502020204030204"/>
            </a:endParaRPr>
          </a:p>
          <a:p>
            <a:endParaRPr lang="en-AU" i="1" dirty="0">
              <a:cs typeface="Calibri" panose="020F0502020204030204"/>
            </a:endParaRPr>
          </a:p>
          <a:p>
            <a:endParaRPr lang="en-AU" i="1" baseline="0" dirty="0" smtClean="0"/>
          </a:p>
          <a:p>
            <a:r>
              <a:rPr lang="en-US" b="1" baseline="0" dirty="0" smtClean="0"/>
              <a:t>Optional script: (what to say when depends on what answers arise, but potential answers to </a:t>
            </a:r>
            <a:r>
              <a:rPr lang="en-US" b="1" baseline="0" dirty="0" err="1" smtClean="0"/>
              <a:t>emphasise</a:t>
            </a:r>
            <a:r>
              <a:rPr lang="en-US" b="1" baseline="0" dirty="0" smtClean="0"/>
              <a:t> are below)</a:t>
            </a:r>
          </a:p>
          <a:p>
            <a:r>
              <a:rPr lang="en-AU" b="1" i="0" baseline="0" dirty="0" smtClean="0"/>
              <a:t>- </a:t>
            </a:r>
            <a:r>
              <a:rPr lang="en-AU" b="1" i="0" baseline="0" dirty="0"/>
              <a:t>Summarise from the slides</a:t>
            </a:r>
            <a:endParaRPr lang="en-AU" b="1" dirty="0">
              <a:cs typeface="Calibri"/>
            </a:endParaRPr>
          </a:p>
          <a:p>
            <a:endParaRPr lang="en-AU" b="1" i="0" baseline="0" dirty="0"/>
          </a:p>
          <a:p>
            <a:endParaRPr lang="en-AU" i="0" baseline="0" dirty="0"/>
          </a:p>
          <a:p>
            <a:pPr marL="171450" indent="-171450">
              <a:buFontTx/>
              <a:buChar char="-"/>
              <a:defRPr/>
            </a:pPr>
            <a:r>
              <a:rPr lang="en-AU" i="0" dirty="0"/>
              <a:t>Joe’s case highlights</a:t>
            </a:r>
            <a:r>
              <a:rPr lang="en-AU" i="0" baseline="0" dirty="0"/>
              <a:t> some common clinical and practical concerns that can apply to anyone but are much more common in people with intellectual disability.</a:t>
            </a:r>
            <a:endParaRPr lang="en-AU" dirty="0">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AU" i="0" baseline="0" dirty="0"/>
          </a:p>
          <a:p>
            <a:pPr marL="171450" indent="-171450">
              <a:buFontTx/>
              <a:buChar char="-"/>
              <a:defRPr/>
            </a:pPr>
            <a:r>
              <a:rPr lang="en-AU" i="0" baseline="0" dirty="0"/>
              <a:t>Constipation is a really common side effect of many medications but it’s also already extremely common and commonly missed in people with intellectual disability.</a:t>
            </a:r>
            <a:r>
              <a:rPr lang="en-AU" dirty="0"/>
              <a:t> </a:t>
            </a:r>
            <a:endParaRPr lang="en-AU" dirty="0">
              <a:cs typeface="Calibri"/>
            </a:endParaRPr>
          </a:p>
          <a:p>
            <a:pPr marL="628650" lvl="1" indent="-171450">
              <a:buFontTx/>
              <a:buChar char="-"/>
              <a:defRPr/>
            </a:pPr>
            <a:r>
              <a:rPr lang="en-AU" i="0" baseline="0" dirty="0"/>
              <a:t>Pharmacists can assist by communicating with their patients to look out for changes in their poo if a medicine is known to have that side effect</a:t>
            </a:r>
            <a:r>
              <a:rPr lang="en-AU" dirty="0"/>
              <a:t>.</a:t>
            </a:r>
            <a:endParaRPr lang="en-AU" dirty="0">
              <a:cs typeface="Calibri"/>
            </a:endParaRPr>
          </a:p>
          <a:p>
            <a:pPr marL="628650" lvl="1" indent="-171450">
              <a:buFontTx/>
              <a:buChar char="-"/>
              <a:defRPr/>
            </a:pPr>
            <a:r>
              <a:rPr lang="en-AU" i="0" baseline="0" dirty="0"/>
              <a:t>The good old Bristol stool chart can be a great visual to aid a conversation</a:t>
            </a:r>
            <a:r>
              <a:rPr lang="en-AU" dirty="0"/>
              <a:t>.</a:t>
            </a:r>
            <a:endParaRPr lang="en-AU" dirty="0">
              <a:cs typeface="Calibri"/>
            </a:endParaRPr>
          </a:p>
          <a:p>
            <a:pPr marL="628650" lvl="1" indent="-171450">
              <a:buFontTx/>
              <a:buChar char="-"/>
              <a:defRPr/>
            </a:pPr>
            <a:r>
              <a:rPr lang="en-AU" i="0" baseline="0" dirty="0"/>
              <a:t>There are a bunch of other conditions which also tend to be missed or under-managed in people with intellectual disability and these are summarised within the handouts</a:t>
            </a:r>
            <a:r>
              <a:rPr lang="en-AU" dirty="0"/>
              <a:t>.</a:t>
            </a:r>
            <a:endParaRPr lang="en-AU" dirty="0">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AU" i="0" baseline="0" dirty="0"/>
          </a:p>
          <a:p>
            <a:pPr marL="171450" indent="-171450">
              <a:buFontTx/>
              <a:buChar char="-"/>
              <a:defRPr/>
            </a:pPr>
            <a:r>
              <a:rPr lang="en-AU" i="0" baseline="0" dirty="0"/>
              <a:t>The </a:t>
            </a:r>
            <a:r>
              <a:rPr lang="en-AU" b="1" i="0" baseline="0" dirty="0"/>
              <a:t>Therapeutic Guidelines </a:t>
            </a:r>
            <a:r>
              <a:rPr lang="en-AU" dirty="0"/>
              <a:t>are </a:t>
            </a:r>
            <a:r>
              <a:rPr lang="en-AU" i="0" baseline="0" dirty="0"/>
              <a:t>an excellent resource. There is a chapter on Developmental Disability which includes tips for communicating with people with intellectual disability, as well as covering common health problems including epilepsy and its management. There is also a chapter on psychotropic prescribing which is not specific to people with intellectual disability but it is a great resource nonetheless and applicable to this group because so many people with intellectual disability are prescribed psychotropics. </a:t>
            </a:r>
            <a:r>
              <a:rPr lang="en-AU" dirty="0"/>
              <a:t>They </a:t>
            </a:r>
            <a:r>
              <a:rPr lang="en-AU" sz="1200" kern="1200" baseline="0" dirty="0">
                <a:solidFill>
                  <a:schemeClr val="tx1"/>
                </a:solidFill>
                <a:effectLst/>
                <a:latin typeface="+mn-lt"/>
                <a:ea typeface="+mn-ea"/>
                <a:cs typeface="+mn-cs"/>
              </a:rPr>
              <a:t>have recently been updated and are available online as a subscription service.</a:t>
            </a:r>
            <a:endParaRPr lang="en-AU"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i="0" baseline="0" dirty="0"/>
          </a:p>
          <a:p>
            <a:pPr marL="171450" indent="-171450">
              <a:buFontTx/>
              <a:buChar char="-"/>
              <a:defRPr/>
            </a:pPr>
            <a:r>
              <a:rPr lang="en-AU" i="0" baseline="0" dirty="0"/>
              <a:t>Early frailty is also much more common in people with intellectual disability. So for middle aged or older adults, always open to the possibility of new side effects</a:t>
            </a:r>
            <a:r>
              <a:rPr lang="en-AU" dirty="0"/>
              <a:t>,</a:t>
            </a:r>
            <a:r>
              <a:rPr lang="en-AU" i="0" baseline="0" dirty="0"/>
              <a:t> even if they’ve been on a medication for some time.</a:t>
            </a:r>
            <a:r>
              <a:rPr lang="en-AU" dirty="0"/>
              <a:t> </a:t>
            </a:r>
            <a:endParaRPr lang="en-AU" dirty="0">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AU" i="0" baseline="0" dirty="0"/>
          </a:p>
          <a:p>
            <a:pPr marL="171450" indent="-171450">
              <a:buFontTx/>
              <a:buChar char="-"/>
              <a:defRPr/>
            </a:pPr>
            <a:r>
              <a:rPr lang="en-AU" i="0" baseline="0" dirty="0"/>
              <a:t>Incomplete reports and not being clear of time frames is also a common scenario.</a:t>
            </a:r>
            <a:endParaRPr lang="en-AU" dirty="0">
              <a:cs typeface="Calibri"/>
            </a:endParaRPr>
          </a:p>
          <a:p>
            <a:pPr marL="628650" lvl="1" indent="-171450">
              <a:buFontTx/>
              <a:buChar char="-"/>
              <a:defRPr/>
            </a:pPr>
            <a:r>
              <a:rPr lang="en-AU" i="0" baseline="0" dirty="0"/>
              <a:t>Touch base with the doctor if you have concerns. For someone like Joe, who essentially has no supports, adopt a low threshold for doing this. The side effects of his benzodiazepine may have a large impact on his function and capacity to be independent – yet he has no supports. He is extremely vulnerable. It’s easy to see how the side effects of the benzodiazepines could mean he ceases regular contact with his doctor but is still in contact with the pharmacy. So your contact with the doctor could trigger a falls risk assessment for Joe and prevent him having further injury.</a:t>
            </a:r>
            <a:r>
              <a:rPr lang="en-AU" dirty="0"/>
              <a:t> </a:t>
            </a:r>
            <a:endParaRPr lang="en-AU" dirty="0">
              <a:cs typeface="Calibri"/>
            </a:endParaRPr>
          </a:p>
          <a:p>
            <a:pPr marL="628650" lvl="1" indent="-171450">
              <a:buFontTx/>
              <a:buChar char="-"/>
              <a:defRPr/>
            </a:pPr>
            <a:r>
              <a:rPr lang="en-AU" i="0" baseline="0" dirty="0"/>
              <a:t>Offering to keep scripts on file is sensible.</a:t>
            </a:r>
            <a:endParaRPr lang="en-AU" dirty="0">
              <a:cs typeface="Calibri"/>
            </a:endParaRPr>
          </a:p>
          <a:p>
            <a:pPr marL="628650" lvl="1" indent="-171450">
              <a:buFontTx/>
              <a:buChar char="-"/>
              <a:defRPr/>
            </a:pPr>
            <a:r>
              <a:rPr lang="en-AU" i="0" baseline="0" dirty="0"/>
              <a:t>Checking dates. If the person is able to, ask them photograph the remaining medication before coming in to see you for the repeat.</a:t>
            </a:r>
            <a:r>
              <a:rPr lang="en-AU" dirty="0"/>
              <a:t> </a:t>
            </a:r>
            <a:endParaRPr lang="en-AU" dirty="0">
              <a:cs typeface="Calibri"/>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n-AU" i="0" baseline="0" dirty="0"/>
          </a:p>
          <a:p>
            <a:pPr marL="171450" indent="-171450">
              <a:buFontTx/>
              <a:buChar char="-"/>
              <a:defRPr/>
            </a:pPr>
            <a:r>
              <a:rPr lang="en-AU" i="0" baseline="0" dirty="0"/>
              <a:t>Home-based medication reviews are a great way to gauge how reliable someone is in taking their medication. It also gives you an opportunity to see what </a:t>
            </a:r>
            <a:r>
              <a:rPr lang="en-AU" dirty="0"/>
              <a:t>over-the-counter </a:t>
            </a:r>
            <a:r>
              <a:rPr lang="en-AU" i="0" baseline="0" dirty="0"/>
              <a:t>products they have. It gives you time in a comfortable environment for them to communicate more fully. And, because they require a GP referral, it </a:t>
            </a:r>
            <a:r>
              <a:rPr lang="en-AU" i="0" baseline="0" dirty="0" smtClean="0"/>
              <a:t>is a </a:t>
            </a:r>
            <a:r>
              <a:rPr lang="en-AU" i="0" baseline="0" dirty="0"/>
              <a:t>chance to ask the doctor </a:t>
            </a:r>
            <a:r>
              <a:rPr lang="en-AU" i="0" baseline="0" dirty="0" smtClean="0"/>
              <a:t>what </a:t>
            </a:r>
            <a:r>
              <a:rPr lang="en-AU" i="0" baseline="0" dirty="0"/>
              <a:t>the intended use of each medication is.</a:t>
            </a:r>
            <a:r>
              <a:rPr lang="en-AU" dirty="0"/>
              <a:t> </a:t>
            </a:r>
            <a:endParaRPr lang="en-AU" dirty="0">
              <a:cs typeface="Calibri"/>
            </a:endParaRPr>
          </a:p>
          <a:p>
            <a:pPr marL="457200" lvl="1" indent="0">
              <a:buFontTx/>
              <a:buNone/>
              <a:defRPr/>
            </a:pPr>
            <a:r>
              <a:rPr lang="en-AU" dirty="0"/>
              <a:t> </a:t>
            </a:r>
            <a:endParaRPr lang="en-AU" dirty="0">
              <a:cs typeface="Calibri"/>
            </a:endParaRPr>
          </a:p>
        </p:txBody>
      </p:sp>
      <p:sp>
        <p:nvSpPr>
          <p:cNvPr id="4" name="Slide Number Placeholder 3"/>
          <p:cNvSpPr>
            <a:spLocks noGrp="1"/>
          </p:cNvSpPr>
          <p:nvPr>
            <p:ph type="sldNum" sz="quarter" idx="10"/>
          </p:nvPr>
        </p:nvSpPr>
        <p:spPr/>
        <p:txBody>
          <a:bodyPr/>
          <a:lstStyle/>
          <a:p>
            <a:fld id="{BE9163C6-BBF9-487A-BA36-3DF7C33AA6E7}" type="slidenum">
              <a:rPr lang="en-AU" smtClean="0"/>
              <a:t>112</a:t>
            </a:fld>
            <a:endParaRPr lang="en-AU" dirty="0"/>
          </a:p>
        </p:txBody>
      </p:sp>
    </p:spTree>
    <p:extLst>
      <p:ext uri="{BB962C8B-B14F-4D97-AF65-F5344CB8AC3E}">
        <p14:creationId xmlns:p14="http://schemas.microsoft.com/office/powerpoint/2010/main" val="248652395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S113P </a:t>
            </a:r>
            <a:r>
              <a:rPr lang="en-AU" sz="1200" b="1" kern="1200" dirty="0">
                <a:solidFill>
                  <a:schemeClr val="tx1"/>
                </a:solidFill>
                <a:effectLst/>
                <a:latin typeface="+mn-lt"/>
                <a:ea typeface="+mn-ea"/>
                <a:cs typeface="+mn-cs"/>
              </a:rPr>
              <a:t> Joe – Pharmacists – Further considerations – No animations</a:t>
            </a:r>
            <a:endParaRPr lang="en-AU" sz="1200" kern="1200" dirty="0">
              <a:solidFill>
                <a:schemeClr val="tx1"/>
              </a:solidFill>
              <a:effectLst/>
              <a:latin typeface="+mn-lt"/>
              <a:ea typeface="+mn-ea"/>
              <a:cs typeface="+mn-cs"/>
            </a:endParaRPr>
          </a:p>
          <a:p>
            <a:endParaRPr lang="en-AU" b="1" dirty="0"/>
          </a:p>
          <a:p>
            <a:r>
              <a:rPr lang="en-AU" b="1" dirty="0"/>
              <a:t>Suggested</a:t>
            </a:r>
            <a:r>
              <a:rPr lang="en-AU" b="1" baseline="0" dirty="0"/>
              <a:t> time: 6 minutes:</a:t>
            </a:r>
            <a:endParaRPr lang="en-AU" b="1" dirty="0">
              <a:cs typeface="Calibri"/>
            </a:endParaRPr>
          </a:p>
          <a:p>
            <a:endParaRPr lang="en-AU" baseline="0" dirty="0"/>
          </a:p>
          <a:p>
            <a:r>
              <a:rPr lang="en-AU" i="0" u="sng" baseline="0" dirty="0"/>
              <a:t>Notes</a:t>
            </a:r>
            <a:r>
              <a:rPr lang="en-AU" i="0" baseline="0" dirty="0"/>
              <a:t>:</a:t>
            </a:r>
            <a:endParaRPr lang="en-AU" dirty="0">
              <a:cs typeface="Calibri"/>
            </a:endParaRPr>
          </a:p>
          <a:p>
            <a:pPr marL="171450" indent="-171450">
              <a:buFont typeface="Arial" panose="020B0604020202020204" pitchFamily="34" charset="0"/>
              <a:buChar char="•"/>
            </a:pPr>
            <a:r>
              <a:rPr lang="en-AU" i="0" baseline="0" dirty="0"/>
              <a:t>Only use this slide if you are turning off animations. To unhide it, right click on the slide in the left hand menu and select unhide.</a:t>
            </a:r>
            <a:r>
              <a:rPr lang="en-AU" dirty="0"/>
              <a:t> </a:t>
            </a:r>
            <a:endParaRPr lang="en-AU" i="0" baseline="0" dirty="0"/>
          </a:p>
          <a:p>
            <a:pPr marL="171450" indent="-171450">
              <a:buFont typeface="Arial" panose="020B0604020202020204" pitchFamily="34" charset="0"/>
              <a:buChar char="•"/>
            </a:pPr>
            <a:r>
              <a:rPr lang="en-AU" i="0" baseline="0" dirty="0"/>
              <a:t>Many of these suggestions may have already emerged from the previous discussion and group feedback. If so, acknowledge this and just summarise.</a:t>
            </a:r>
            <a:r>
              <a:rPr lang="en-AU" dirty="0"/>
              <a:t> </a:t>
            </a:r>
            <a:endParaRPr lang="en-AU" dirty="0">
              <a:cs typeface="Calibri"/>
            </a:endParaRPr>
          </a:p>
          <a:p>
            <a:endParaRPr lang="en-AU" i="1" baseline="0" dirty="0"/>
          </a:p>
          <a:p>
            <a:r>
              <a:rPr lang="en-AU" sz="1200" b="1" kern="1200" dirty="0" smtClean="0">
                <a:solidFill>
                  <a:schemeClr val="tx1"/>
                </a:solidFill>
                <a:effectLst/>
                <a:latin typeface="+mn-lt"/>
                <a:ea typeface="+mn-ea"/>
                <a:cs typeface="+mn-cs"/>
              </a:rPr>
              <a:t>Key points:</a:t>
            </a:r>
          </a:p>
          <a:p>
            <a:endParaRPr lang="en-AU"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People with intellectual disability can present with much complexity due to:</a:t>
            </a:r>
            <a:endParaRPr lang="en-AU" dirty="0" smtClean="0">
              <a:effectLst/>
            </a:endParaRPr>
          </a:p>
          <a:p>
            <a:pPr marL="628650" lvl="1" indent="-171450">
              <a:buFont typeface="Courier New" panose="02070309020205020404" pitchFamily="49" charset="0"/>
              <a:buChar char="o"/>
            </a:pPr>
            <a:r>
              <a:rPr lang="en-AU" sz="1200" kern="1200" dirty="0" smtClean="0">
                <a:solidFill>
                  <a:schemeClr val="tx1"/>
                </a:solidFill>
                <a:effectLst/>
                <a:latin typeface="+mn-lt"/>
                <a:ea typeface="+mn-ea"/>
                <a:cs typeface="+mn-cs"/>
              </a:rPr>
              <a:t>Increased frailty risk</a:t>
            </a:r>
            <a:endParaRPr lang="en-AU" dirty="0" smtClean="0">
              <a:effectLst/>
            </a:endParaRPr>
          </a:p>
          <a:p>
            <a:pPr marL="628650" lvl="1" indent="-171450">
              <a:buFont typeface="Courier New" panose="02070309020205020404" pitchFamily="49" charset="0"/>
              <a:buChar char="o"/>
            </a:pPr>
            <a:r>
              <a:rPr lang="en-AU" sz="1200" kern="1200" dirty="0" smtClean="0">
                <a:solidFill>
                  <a:schemeClr val="tx1"/>
                </a:solidFill>
                <a:effectLst/>
                <a:latin typeface="+mn-lt"/>
                <a:ea typeface="+mn-ea"/>
                <a:cs typeface="+mn-cs"/>
              </a:rPr>
              <a:t>Missed conditions</a:t>
            </a:r>
            <a:endParaRPr lang="en-AU" dirty="0" smtClean="0">
              <a:effectLst/>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Incomplete reports are common. To help:</a:t>
            </a:r>
            <a:endParaRPr lang="en-AU" dirty="0" smtClean="0">
              <a:effectLst/>
            </a:endParaRPr>
          </a:p>
          <a:p>
            <a:pPr marL="628650" lvl="1" indent="-171450">
              <a:buFont typeface="Courier New" panose="02070309020205020404" pitchFamily="49" charset="0"/>
              <a:buChar char="o"/>
            </a:pPr>
            <a:r>
              <a:rPr lang="en-AU" sz="1200" kern="1200" dirty="0" smtClean="0">
                <a:solidFill>
                  <a:schemeClr val="tx1"/>
                </a:solidFill>
                <a:effectLst/>
                <a:latin typeface="+mn-lt"/>
                <a:ea typeface="+mn-ea"/>
                <a:cs typeface="+mn-cs"/>
              </a:rPr>
              <a:t>Keep scripts on file; check dates</a:t>
            </a:r>
            <a:endParaRPr lang="en-AU" dirty="0" smtClean="0">
              <a:effectLst/>
            </a:endParaRPr>
          </a:p>
          <a:p>
            <a:pPr marL="628650" lvl="1" indent="-171450">
              <a:buFont typeface="Courier New" panose="02070309020205020404" pitchFamily="49" charset="0"/>
              <a:buChar char="o"/>
            </a:pPr>
            <a:r>
              <a:rPr lang="en-AU" sz="1200" kern="1200" dirty="0" smtClean="0">
                <a:solidFill>
                  <a:schemeClr val="tx1"/>
                </a:solidFill>
                <a:effectLst/>
                <a:latin typeface="+mn-lt"/>
                <a:ea typeface="+mn-ea"/>
                <a:cs typeface="+mn-cs"/>
              </a:rPr>
              <a:t>Touch base with the doctor</a:t>
            </a:r>
            <a:endParaRPr lang="en-AU" dirty="0" smtClean="0">
              <a:effectLst/>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Home-based medication reviews are possible for people with intellectual disability. GP referral is needed. </a:t>
            </a:r>
            <a:endParaRPr lang="en-AU" dirty="0" smtClean="0">
              <a:effectLst/>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The Therapeutic Guidelines are an excellent resource - chapter on Developmental Disability and chapter on psychotropic prescribing (not specific to people with intellectual disability). They have recently been updated and are available online as a subscription service.</a:t>
            </a:r>
            <a:endParaRPr lang="en-AU" sz="1100" kern="1200" dirty="0" smtClean="0">
              <a:solidFill>
                <a:schemeClr val="tx1"/>
              </a:solidFill>
              <a:effectLst/>
              <a:latin typeface="+mn-lt"/>
              <a:ea typeface="+mn-ea"/>
              <a:cs typeface="+mn-cs"/>
            </a:endParaRPr>
          </a:p>
          <a:p>
            <a:endParaRPr lang="en-AU" i="1" dirty="0" smtClean="0">
              <a:cs typeface="Calibri" panose="020F0502020204030204"/>
            </a:endParaRPr>
          </a:p>
          <a:p>
            <a:endParaRPr lang="en-AU" b="1" i="0" baseline="0" dirty="0"/>
          </a:p>
          <a:p>
            <a:endParaRPr lang="en-AU" i="1" baseline="0" dirty="0" smtClean="0"/>
          </a:p>
          <a:p>
            <a:r>
              <a:rPr lang="en-US" b="1" baseline="0" dirty="0" smtClean="0"/>
              <a:t>Optional script: (what to say when depends on what answers arise, but potential answers to </a:t>
            </a:r>
            <a:r>
              <a:rPr lang="en-US" b="1" baseline="0" dirty="0" err="1" smtClean="0"/>
              <a:t>emphasise</a:t>
            </a:r>
            <a:r>
              <a:rPr lang="en-US" b="1" baseline="0" dirty="0" smtClean="0"/>
              <a:t> are below)</a:t>
            </a:r>
          </a:p>
          <a:p>
            <a:r>
              <a:rPr lang="en-AU" b="1" i="0" baseline="0" dirty="0" smtClean="0"/>
              <a:t>- Summarise from the slides</a:t>
            </a:r>
            <a:endParaRPr lang="en-AU" b="1" dirty="0" smtClean="0">
              <a:cs typeface="Calibri"/>
            </a:endParaRPr>
          </a:p>
          <a:p>
            <a:endParaRPr lang="en-AU" b="1" i="0" baseline="0" dirty="0" smtClean="0"/>
          </a:p>
          <a:p>
            <a:endParaRPr lang="en-AU" i="0" baseline="0" dirty="0" smtClean="0"/>
          </a:p>
          <a:p>
            <a:pPr marL="171450" indent="-171450">
              <a:buFontTx/>
              <a:buChar char="-"/>
              <a:defRPr/>
            </a:pPr>
            <a:r>
              <a:rPr lang="en-AU" i="0" dirty="0" smtClean="0"/>
              <a:t>Joe’s case highlights</a:t>
            </a:r>
            <a:r>
              <a:rPr lang="en-AU" i="0" baseline="0" dirty="0" smtClean="0"/>
              <a:t> some common clinical and practical concerns that can apply to anyone but are much more common in people with intellectual disability.</a:t>
            </a:r>
            <a:endParaRPr lang="en-AU" dirty="0" smtClean="0">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AU" i="0" baseline="0" dirty="0" smtClean="0"/>
          </a:p>
          <a:p>
            <a:pPr marL="171450" indent="-171450">
              <a:buFontTx/>
              <a:buChar char="-"/>
              <a:defRPr/>
            </a:pPr>
            <a:r>
              <a:rPr lang="en-AU" i="0" baseline="0" dirty="0" smtClean="0"/>
              <a:t>Constipation is a really common side effect of many medications but it’s also already extremely common and commonly missed in people with intellectual disability.</a:t>
            </a:r>
            <a:r>
              <a:rPr lang="en-AU" dirty="0" smtClean="0"/>
              <a:t> </a:t>
            </a:r>
            <a:endParaRPr lang="en-AU" dirty="0" smtClean="0">
              <a:cs typeface="Calibri"/>
            </a:endParaRPr>
          </a:p>
          <a:p>
            <a:pPr marL="628650" lvl="1" indent="-171450">
              <a:buFontTx/>
              <a:buChar char="-"/>
              <a:defRPr/>
            </a:pPr>
            <a:r>
              <a:rPr lang="en-AU" i="0" baseline="0" dirty="0" smtClean="0"/>
              <a:t>Pharmacists can assist by communicating with their patients to look out for changes in their poo if a medicine is known to have that side effect</a:t>
            </a:r>
            <a:r>
              <a:rPr lang="en-AU" dirty="0" smtClean="0"/>
              <a:t>.</a:t>
            </a:r>
            <a:endParaRPr lang="en-AU" dirty="0" smtClean="0">
              <a:cs typeface="Calibri"/>
            </a:endParaRPr>
          </a:p>
          <a:p>
            <a:pPr marL="628650" lvl="1" indent="-171450">
              <a:buFontTx/>
              <a:buChar char="-"/>
              <a:defRPr/>
            </a:pPr>
            <a:r>
              <a:rPr lang="en-AU" i="0" baseline="0" dirty="0" smtClean="0"/>
              <a:t>The good old Bristol stool chart can be a great visual to aid a conversation</a:t>
            </a:r>
            <a:r>
              <a:rPr lang="en-AU" dirty="0" smtClean="0"/>
              <a:t>.</a:t>
            </a:r>
            <a:endParaRPr lang="en-AU" dirty="0" smtClean="0">
              <a:cs typeface="Calibri"/>
            </a:endParaRPr>
          </a:p>
          <a:p>
            <a:pPr marL="628650" lvl="1" indent="-171450">
              <a:buFontTx/>
              <a:buChar char="-"/>
              <a:defRPr/>
            </a:pPr>
            <a:r>
              <a:rPr lang="en-AU" i="0" baseline="0" dirty="0" smtClean="0"/>
              <a:t>There are a bunch of other conditions which also tend to be missed or under-managed in people with intellectual disability and these are summarised within the handouts</a:t>
            </a:r>
            <a:r>
              <a:rPr lang="en-AU" dirty="0" smtClean="0"/>
              <a:t>.</a:t>
            </a:r>
            <a:endParaRPr lang="en-AU" dirty="0" smtClean="0">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AU" i="0" baseline="0" dirty="0" smtClean="0"/>
          </a:p>
          <a:p>
            <a:pPr marL="171450" indent="-171450">
              <a:buFontTx/>
              <a:buChar char="-"/>
              <a:defRPr/>
            </a:pPr>
            <a:r>
              <a:rPr lang="en-AU" i="0" baseline="0" dirty="0" smtClean="0"/>
              <a:t>The </a:t>
            </a:r>
            <a:r>
              <a:rPr lang="en-AU" b="1" i="0" baseline="0" dirty="0" smtClean="0"/>
              <a:t>Therapeutic Guidelines </a:t>
            </a:r>
            <a:r>
              <a:rPr lang="en-AU" dirty="0" smtClean="0"/>
              <a:t>are </a:t>
            </a:r>
            <a:r>
              <a:rPr lang="en-AU" i="0" baseline="0" dirty="0" smtClean="0"/>
              <a:t>an excellent resource. There is a chapter on Developmental Disability which includes tips for communicating with people with intellectual disability, as well as covering common health problems including epilepsy and its management. There is also a chapter on psychotropic prescribing which is not specific to people with intellectual disability but it is a great resource nonetheless and applicable to this group because so many people with intellectual disability are prescribed </a:t>
            </a:r>
            <a:r>
              <a:rPr lang="en-AU" i="0" baseline="0" dirty="0" err="1" smtClean="0"/>
              <a:t>psychotropics</a:t>
            </a:r>
            <a:r>
              <a:rPr lang="en-AU" i="0" baseline="0" dirty="0" smtClean="0"/>
              <a:t>. </a:t>
            </a:r>
            <a:r>
              <a:rPr lang="en-AU" dirty="0" smtClean="0"/>
              <a:t>They </a:t>
            </a:r>
            <a:r>
              <a:rPr lang="en-AU" sz="1200" kern="1200" baseline="0" dirty="0" smtClean="0">
                <a:solidFill>
                  <a:schemeClr val="tx1"/>
                </a:solidFill>
                <a:effectLst/>
                <a:latin typeface="+mn-lt"/>
                <a:ea typeface="+mn-ea"/>
                <a:cs typeface="+mn-cs"/>
              </a:rPr>
              <a:t>have recently been updated and are available online as a subscription service.</a:t>
            </a:r>
            <a:endParaRPr lang="en-AU" dirty="0" smtClean="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i="0" baseline="0" dirty="0" smtClean="0"/>
          </a:p>
          <a:p>
            <a:pPr marL="171450" indent="-171450">
              <a:buFontTx/>
              <a:buChar char="-"/>
              <a:defRPr/>
            </a:pPr>
            <a:r>
              <a:rPr lang="en-AU" i="0" baseline="0" dirty="0" smtClean="0"/>
              <a:t>Early frailty is also much more common in people with intellectual disability. So for middle aged or older adults, always open to the possibility of new side effects</a:t>
            </a:r>
            <a:r>
              <a:rPr lang="en-AU" dirty="0" smtClean="0"/>
              <a:t>,</a:t>
            </a:r>
            <a:r>
              <a:rPr lang="en-AU" i="0" baseline="0" dirty="0" smtClean="0"/>
              <a:t> even if they’ve been on a medication for some time.</a:t>
            </a:r>
            <a:r>
              <a:rPr lang="en-AU" dirty="0" smtClean="0"/>
              <a:t> </a:t>
            </a:r>
            <a:endParaRPr lang="en-AU" dirty="0" smtClean="0">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AU" i="0" baseline="0" dirty="0" smtClean="0"/>
          </a:p>
          <a:p>
            <a:pPr marL="171450" indent="-171450">
              <a:buFontTx/>
              <a:buChar char="-"/>
              <a:defRPr/>
            </a:pPr>
            <a:r>
              <a:rPr lang="en-AU" i="0" baseline="0" dirty="0" smtClean="0"/>
              <a:t>Incomplete reports and not being clear of time frames is also a common scenario.</a:t>
            </a:r>
            <a:endParaRPr lang="en-AU" dirty="0" smtClean="0">
              <a:cs typeface="Calibri"/>
            </a:endParaRPr>
          </a:p>
          <a:p>
            <a:pPr marL="628650" lvl="1" indent="-171450">
              <a:buFontTx/>
              <a:buChar char="-"/>
              <a:defRPr/>
            </a:pPr>
            <a:r>
              <a:rPr lang="en-AU" i="0" baseline="0" dirty="0" smtClean="0"/>
              <a:t>Touch base with the doctor if you have concerns. For someone like Joe, who essentially has no supports, adopt a low threshold for doing this. The side effects of his benzodiazepine may have a large impact on his function and capacity to be independent – yet he has no supports. He is extremely vulnerable. It’s easy to see how the side effects of the benzodiazepines could mean he ceases regular contact with his doctor but is still in contact with the pharmacy. So your contact with the doctor could trigger a falls risk assessment for Joe and prevent him having further injury.</a:t>
            </a:r>
            <a:r>
              <a:rPr lang="en-AU" dirty="0" smtClean="0"/>
              <a:t> </a:t>
            </a:r>
            <a:endParaRPr lang="en-AU" dirty="0" smtClean="0">
              <a:cs typeface="Calibri"/>
            </a:endParaRPr>
          </a:p>
          <a:p>
            <a:pPr marL="628650" lvl="1" indent="-171450">
              <a:buFontTx/>
              <a:buChar char="-"/>
              <a:defRPr/>
            </a:pPr>
            <a:r>
              <a:rPr lang="en-AU" i="0" baseline="0" dirty="0" smtClean="0"/>
              <a:t>Offering to keep scripts on file is sensible.</a:t>
            </a:r>
            <a:endParaRPr lang="en-AU" dirty="0" smtClean="0">
              <a:cs typeface="Calibri"/>
            </a:endParaRPr>
          </a:p>
          <a:p>
            <a:pPr marL="628650" lvl="1" indent="-171450">
              <a:buFontTx/>
              <a:buChar char="-"/>
              <a:defRPr/>
            </a:pPr>
            <a:r>
              <a:rPr lang="en-AU" i="0" baseline="0" dirty="0" smtClean="0"/>
              <a:t>Checking dates. If the person is able to, ask them photograph the remaining medication before coming in to see you for the repeat.</a:t>
            </a:r>
            <a:r>
              <a:rPr lang="en-AU" dirty="0" smtClean="0"/>
              <a:t> </a:t>
            </a:r>
            <a:endParaRPr lang="en-AU" dirty="0" smtClean="0">
              <a:cs typeface="Calibri"/>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n-AU" i="0" baseline="0" dirty="0" smtClean="0"/>
          </a:p>
          <a:p>
            <a:pPr marL="171450" indent="-171450">
              <a:buFontTx/>
              <a:buChar char="-"/>
              <a:defRPr/>
            </a:pPr>
            <a:r>
              <a:rPr lang="en-AU" i="0" baseline="0" dirty="0" smtClean="0"/>
              <a:t>Home-based medication reviews are a great way to gauge how reliable someone is in taking their medication. It also gives you an opportunity to see what </a:t>
            </a:r>
            <a:r>
              <a:rPr lang="en-AU" dirty="0" smtClean="0"/>
              <a:t>over-the-counter </a:t>
            </a:r>
            <a:r>
              <a:rPr lang="en-AU" i="0" baseline="0" dirty="0" smtClean="0"/>
              <a:t>products they have. It gives you time in a comfortable environment for them to communicate more fully. And, because they require a GP referral, it is a chance to ask the doctor what the intended use of each medication is.</a:t>
            </a:r>
            <a:r>
              <a:rPr lang="en-AU" dirty="0" smtClean="0"/>
              <a:t> </a:t>
            </a:r>
            <a:endParaRPr lang="en-AU" dirty="0" smtClean="0">
              <a:cs typeface="Calibri"/>
            </a:endParaRPr>
          </a:p>
        </p:txBody>
      </p:sp>
      <p:sp>
        <p:nvSpPr>
          <p:cNvPr id="4" name="Slide Number Placeholder 3"/>
          <p:cNvSpPr>
            <a:spLocks noGrp="1"/>
          </p:cNvSpPr>
          <p:nvPr>
            <p:ph type="sldNum" sz="quarter" idx="10"/>
          </p:nvPr>
        </p:nvSpPr>
        <p:spPr/>
        <p:txBody>
          <a:bodyPr/>
          <a:lstStyle/>
          <a:p>
            <a:fld id="{BE9163C6-BBF9-487A-BA36-3DF7C33AA6E7}" type="slidenum">
              <a:rPr lang="en-AU" smtClean="0"/>
              <a:t>113</a:t>
            </a:fld>
            <a:endParaRPr lang="en-AU" dirty="0"/>
          </a:p>
        </p:txBody>
      </p:sp>
    </p:spTree>
    <p:extLst>
      <p:ext uri="{BB962C8B-B14F-4D97-AF65-F5344CB8AC3E}">
        <p14:creationId xmlns:p14="http://schemas.microsoft.com/office/powerpoint/2010/main" val="173297003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S114P </a:t>
            </a:r>
            <a:r>
              <a:rPr lang="en-AU" sz="1200" b="1" kern="1200" dirty="0">
                <a:solidFill>
                  <a:schemeClr val="tx1"/>
                </a:solidFill>
                <a:effectLst/>
                <a:latin typeface="+mn-lt"/>
                <a:ea typeface="+mn-ea"/>
                <a:cs typeface="+mn-cs"/>
              </a:rPr>
              <a:t> Pharmacists – POMPIDA resources</a:t>
            </a:r>
            <a:endParaRPr lang="en-AU" sz="1200" kern="1200" dirty="0">
              <a:solidFill>
                <a:schemeClr val="tx1"/>
              </a:solidFill>
              <a:effectLst/>
              <a:latin typeface="+mn-lt"/>
              <a:ea typeface="+mn-ea"/>
              <a:cs typeface="+mn-cs"/>
            </a:endParaRPr>
          </a:p>
          <a:p>
            <a:endParaRPr lang="en-AU" b="1" dirty="0"/>
          </a:p>
          <a:p>
            <a:r>
              <a:rPr lang="en-AU" b="1" dirty="0"/>
              <a:t>Suggested</a:t>
            </a:r>
            <a:r>
              <a:rPr lang="en-AU" b="1" baseline="0" dirty="0"/>
              <a:t> time: 1 minutes</a:t>
            </a:r>
          </a:p>
          <a:p>
            <a:endParaRPr lang="en-AU" dirty="0"/>
          </a:p>
          <a:p>
            <a:endParaRPr lang="en-AU" dirty="0"/>
          </a:p>
          <a:p>
            <a:r>
              <a:rPr lang="en-AU" b="1" dirty="0"/>
              <a:t>Notes</a:t>
            </a:r>
            <a:r>
              <a:rPr lang="en-AU" dirty="0"/>
              <a:t>:</a:t>
            </a:r>
          </a:p>
          <a:p>
            <a:pPr marL="171450" indent="-171450">
              <a:buFont typeface="Arial" panose="020B0604020202020204" pitchFamily="34" charset="0"/>
              <a:buChar char="•"/>
            </a:pPr>
            <a:r>
              <a:rPr lang="en-AU" baseline="0" dirty="0"/>
              <a:t>Check if the POMPIDA website is active before running the training. If so, you need only include a link to it. </a:t>
            </a:r>
          </a:p>
          <a:p>
            <a:endParaRPr lang="en-AU" baseline="0" dirty="0"/>
          </a:p>
          <a:p>
            <a:r>
              <a:rPr lang="en-AU" sz="1200" b="1" kern="1200" dirty="0">
                <a:solidFill>
                  <a:schemeClr val="tx1"/>
                </a:solidFill>
                <a:effectLst/>
                <a:latin typeface="+mn-lt"/>
                <a:ea typeface="+mn-ea"/>
                <a:cs typeface="+mn-cs"/>
              </a:rPr>
              <a:t>Key point:</a:t>
            </a:r>
          </a:p>
          <a:p>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The POMPIDA (Pharmacists Optimising Medication for People with Intellectual Disability and Autism) </a:t>
            </a:r>
            <a:r>
              <a:rPr lang="en-AU" sz="1200" kern="1200" dirty="0" smtClean="0">
                <a:solidFill>
                  <a:schemeClr val="tx1"/>
                </a:solidFill>
                <a:effectLst/>
                <a:latin typeface="+mn-lt"/>
                <a:ea typeface="+mn-ea"/>
                <a:cs typeface="+mn-cs"/>
              </a:rPr>
              <a:t>is </a:t>
            </a:r>
            <a:r>
              <a:rPr lang="en-AU" sz="1200" kern="1200" dirty="0">
                <a:solidFill>
                  <a:schemeClr val="tx1"/>
                </a:solidFill>
                <a:effectLst/>
                <a:latin typeface="+mn-lt"/>
                <a:ea typeface="+mn-ea"/>
                <a:cs typeface="+mn-cs"/>
              </a:rPr>
              <a:t>a source of information, including forms for Home medication review and information about how to charge for it. </a:t>
            </a:r>
            <a:endParaRPr lang="en-A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A </a:t>
            </a:r>
            <a:r>
              <a:rPr lang="en-AU" sz="1200" kern="1200" dirty="0">
                <a:solidFill>
                  <a:schemeClr val="tx1"/>
                </a:solidFill>
                <a:effectLst/>
                <a:latin typeface="+mn-lt"/>
                <a:ea typeface="+mn-ea"/>
                <a:cs typeface="+mn-cs"/>
              </a:rPr>
              <a:t>GP can</a:t>
            </a:r>
            <a:r>
              <a:rPr lang="en-AU" sz="1200" kern="1200" baseline="0" dirty="0">
                <a:solidFill>
                  <a:schemeClr val="tx1"/>
                </a:solidFill>
                <a:effectLst/>
                <a:latin typeface="+mn-lt"/>
                <a:ea typeface="+mn-ea"/>
                <a:cs typeface="+mn-cs"/>
              </a:rPr>
              <a:t> provide a referral under Medicare and pharmacists can charge through Medicare. </a:t>
            </a:r>
          </a:p>
          <a:p>
            <a:pPr marL="171450" lvl="0" indent="-171450">
              <a:buFont typeface="Arial" panose="020B0604020202020204" pitchFamily="34" charset="0"/>
              <a:buChar char="•"/>
            </a:pPr>
            <a:r>
              <a:rPr lang="en-AU" sz="1200" kern="1200" baseline="0" dirty="0">
                <a:solidFill>
                  <a:schemeClr val="tx1"/>
                </a:solidFill>
                <a:effectLst/>
                <a:latin typeface="+mn-lt"/>
                <a:ea typeface="+mn-ea"/>
                <a:cs typeface="+mn-cs"/>
              </a:rPr>
              <a:t>Another option is to provide 1 hour of clinical supervision to a Positive Behaviour Support practitioner, at the person’s home, and have this include a medication review. This is billed to their NDIS plan. You can treat this like an initial review and then ask the GP for a referral for a fuller review. The POMPIDA alliance has compiled resources on this, including referral forms. We will send you those after the training. </a:t>
            </a:r>
            <a:endParaRPr lang="en-AU" sz="1200" kern="1200" baseline="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AU" sz="1200" kern="1200" baseline="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AU" sz="1200" kern="1200" baseline="0" dirty="0" smtClean="0">
              <a:solidFill>
                <a:schemeClr val="tx1"/>
              </a:solidFill>
              <a:effectLst/>
              <a:latin typeface="+mn-lt"/>
              <a:ea typeface="+mn-ea"/>
              <a:cs typeface="+mn-cs"/>
            </a:endParaRPr>
          </a:p>
          <a:p>
            <a:pPr marL="0" lvl="0" indent="0">
              <a:buFont typeface="Arial" panose="020B0604020202020204" pitchFamily="34" charset="0"/>
              <a:buNone/>
            </a:pPr>
            <a:r>
              <a:rPr lang="en-AU" sz="1200" b="1" kern="1200" baseline="0" dirty="0" smtClean="0">
                <a:solidFill>
                  <a:schemeClr val="tx1"/>
                </a:solidFill>
                <a:effectLst/>
                <a:latin typeface="+mn-lt"/>
                <a:ea typeface="+mn-ea"/>
                <a:cs typeface="+mn-cs"/>
              </a:rPr>
              <a:t>Optional script:</a:t>
            </a:r>
          </a:p>
          <a:p>
            <a:pPr marL="0" lvl="0" indent="0">
              <a:buFont typeface="Arial" panose="020B0604020202020204" pitchFamily="34" charset="0"/>
              <a:buNone/>
            </a:pPr>
            <a:endParaRPr lang="en-AU"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i="0" baseline="0" dirty="0" smtClean="0"/>
              <a:t>One of the handouts we have sent to you is a resource developed POMPIDA </a:t>
            </a:r>
            <a:r>
              <a:rPr lang="en-AU" sz="1200" kern="1200" dirty="0" smtClean="0">
                <a:solidFill>
                  <a:schemeClr val="tx1"/>
                </a:solidFill>
                <a:effectLst/>
                <a:latin typeface="+mn-lt"/>
                <a:ea typeface="+mn-ea"/>
                <a:cs typeface="+mn-cs"/>
              </a:rPr>
              <a:t>(Pharmacists Optimising Medication for People with Intellectual Disability and Autism</a:t>
            </a:r>
            <a:r>
              <a:rPr lang="en-AU" i="0" baseline="0" dirty="0" smtClean="0"/>
              <a:t> which includes a template for a home-based medication review for someone with intellectual disability, as well as information on how to bill for it, and a referral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AU" sz="1200" kern="1200" dirty="0" smtClean="0">
                <a:solidFill>
                  <a:schemeClr val="tx1"/>
                </a:solidFill>
                <a:effectLst/>
                <a:latin typeface="+mn-lt"/>
                <a:ea typeface="+mn-ea"/>
                <a:cs typeface="+mn-cs"/>
              </a:rPr>
              <a:t>A GP can</a:t>
            </a:r>
            <a:r>
              <a:rPr lang="en-AU" sz="1200" kern="1200" baseline="0" dirty="0" smtClean="0">
                <a:solidFill>
                  <a:schemeClr val="tx1"/>
                </a:solidFill>
                <a:effectLst/>
                <a:latin typeface="+mn-lt"/>
                <a:ea typeface="+mn-ea"/>
                <a:cs typeface="+mn-cs"/>
              </a:rPr>
              <a:t> provide a referral under Medicare and pharmacists can charge through Medicare. </a:t>
            </a:r>
          </a:p>
          <a:p>
            <a:pPr marL="0" lvl="0" indent="0">
              <a:buFont typeface="Arial" panose="020B0604020202020204" pitchFamily="34" charset="0"/>
              <a:buNone/>
            </a:pPr>
            <a:endParaRPr lang="en-AU" sz="1200" kern="1200" baseline="0" dirty="0" smtClean="0">
              <a:solidFill>
                <a:schemeClr val="tx1"/>
              </a:solidFill>
              <a:effectLst/>
              <a:latin typeface="+mn-lt"/>
              <a:ea typeface="+mn-ea"/>
              <a:cs typeface="+mn-cs"/>
            </a:endParaRPr>
          </a:p>
          <a:p>
            <a:pPr marL="0" lvl="0" indent="0">
              <a:buFont typeface="Arial" panose="020B0604020202020204" pitchFamily="34" charset="0"/>
              <a:buNone/>
            </a:pPr>
            <a:r>
              <a:rPr lang="en-AU" sz="1200" kern="1200" baseline="0" dirty="0" smtClean="0">
                <a:solidFill>
                  <a:schemeClr val="tx1"/>
                </a:solidFill>
                <a:effectLst/>
                <a:latin typeface="+mn-lt"/>
                <a:ea typeface="+mn-ea"/>
                <a:cs typeface="+mn-cs"/>
              </a:rPr>
              <a:t>Another option is to provide 1 hour of clinical supervision to a Positive Behaviour Support practitioner, at the person’s home, and have this include a medication review. This is billed to their NDIS plan. You can treat this like an initial review and then ask the GP for a referral for a fuller review. The POMPIDA alliance has compiled resources on this, including referral forms. We will send you those after the training. </a:t>
            </a:r>
          </a:p>
          <a:p>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114</a:t>
            </a:fld>
            <a:endParaRPr lang="en-AU" dirty="0"/>
          </a:p>
        </p:txBody>
      </p:sp>
    </p:spTree>
    <p:extLst>
      <p:ext uri="{BB962C8B-B14F-4D97-AF65-F5344CB8AC3E}">
        <p14:creationId xmlns:p14="http://schemas.microsoft.com/office/powerpoint/2010/main" val="189677216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S115P </a:t>
            </a:r>
            <a:r>
              <a:rPr lang="en-AU" sz="1200" b="1" kern="1200" dirty="0">
                <a:solidFill>
                  <a:schemeClr val="tx1"/>
                </a:solidFill>
                <a:effectLst/>
                <a:latin typeface="+mn-lt"/>
                <a:ea typeface="+mn-ea"/>
                <a:cs typeface="+mn-cs"/>
              </a:rPr>
              <a:t> Daryan divider slide</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You can remove this slide.</a:t>
            </a:r>
            <a:endParaRPr lang="en-AU" baseline="0" dirty="0" smtClean="0"/>
          </a:p>
          <a:p>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115</a:t>
            </a:fld>
            <a:endParaRPr lang="en-AU" dirty="0"/>
          </a:p>
        </p:txBody>
      </p:sp>
    </p:spTree>
    <p:extLst>
      <p:ext uri="{BB962C8B-B14F-4D97-AF65-F5344CB8AC3E}">
        <p14:creationId xmlns:p14="http://schemas.microsoft.com/office/powerpoint/2010/main" val="59469858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S116P </a:t>
            </a:r>
            <a:r>
              <a:rPr lang="en-AU" sz="1200" b="1" kern="1200" dirty="0">
                <a:solidFill>
                  <a:schemeClr val="tx1"/>
                </a:solidFill>
                <a:effectLst/>
                <a:latin typeface="+mn-lt"/>
                <a:ea typeface="+mn-ea"/>
                <a:cs typeface="+mn-cs"/>
              </a:rPr>
              <a:t> Daryan - Pharmacists</a:t>
            </a:r>
            <a:endParaRPr lang="en-AU" sz="1200" kern="1200" dirty="0">
              <a:solidFill>
                <a:schemeClr val="tx1"/>
              </a:solidFill>
              <a:effectLst/>
              <a:latin typeface="+mn-lt"/>
              <a:ea typeface="+mn-ea"/>
              <a:cs typeface="+mn-cs"/>
            </a:endParaRPr>
          </a:p>
          <a:p>
            <a:endParaRPr lang="en-AU" b="1" dirty="0"/>
          </a:p>
          <a:p>
            <a:r>
              <a:rPr lang="en-AU" b="1" dirty="0"/>
              <a:t>Suggested</a:t>
            </a:r>
            <a:r>
              <a:rPr lang="en-AU" b="1" baseline="0" dirty="0"/>
              <a:t> time: 1.5 minutes:</a:t>
            </a:r>
          </a:p>
          <a:p>
            <a:endParaRPr lang="en-AU" baseline="0" dirty="0"/>
          </a:p>
          <a:p>
            <a:r>
              <a:rPr lang="en-AU" i="0" u="sng" baseline="0" dirty="0"/>
              <a:t>Notes</a:t>
            </a:r>
            <a:r>
              <a:rPr lang="en-AU" i="0" baseline="0" dirty="0"/>
              <a:t>:</a:t>
            </a:r>
          </a:p>
          <a:p>
            <a:pPr marL="171450" indent="-171450">
              <a:buFont typeface="Arial" panose="020B0604020202020204" pitchFamily="34" charset="0"/>
              <a:buChar char="•"/>
            </a:pPr>
            <a:endParaRPr lang="en-AU" i="0" baseline="0" dirty="0"/>
          </a:p>
          <a:p>
            <a:pPr marL="171450" indent="-171450">
              <a:buFont typeface="Arial" panose="020B0604020202020204" pitchFamily="34" charset="0"/>
              <a:buChar char="•"/>
            </a:pPr>
            <a:r>
              <a:rPr lang="en-AU" i="0" baseline="0" dirty="0"/>
              <a:t>Read the case study </a:t>
            </a:r>
            <a:r>
              <a:rPr lang="en-AU" i="0" baseline="0" dirty="0" smtClean="0"/>
              <a:t>as it is written.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smtClean="0">
                <a:solidFill>
                  <a:schemeClr val="tx1"/>
                </a:solidFill>
                <a:effectLst/>
                <a:latin typeface="+mn-lt"/>
                <a:ea typeface="+mn-ea"/>
                <a:cs typeface="+mn-cs"/>
              </a:rPr>
              <a:t>See the appendix to the Training guide for detailed information about this case and the clinical and practical points it highlights, including appropriate reasonable adjustments. </a:t>
            </a:r>
            <a:endParaRPr lang="en-AU" i="0" baseline="0" dirty="0"/>
          </a:p>
          <a:p>
            <a:pPr marL="171450" indent="-171450">
              <a:buFont typeface="Arial" panose="020B0604020202020204" pitchFamily="34" charset="0"/>
              <a:buChar char="•"/>
            </a:pPr>
            <a:r>
              <a:rPr lang="en-AU" i="0" baseline="0" dirty="0"/>
              <a:t>A slightly different approach is used for this case study. Not all medications are listed below – there are too many. Give participants time to read through this at the start of group discussion (get them to read it simultaneously and allow them to react and discuss in their small groups as they do). </a:t>
            </a:r>
          </a:p>
          <a:p>
            <a:pPr marL="171450" indent="-171450">
              <a:buFont typeface="Arial" panose="020B0604020202020204" pitchFamily="34" charset="0"/>
              <a:buChar char="•"/>
            </a:pPr>
            <a:r>
              <a:rPr lang="en-AU" i="0" baseline="0" dirty="0"/>
              <a:t>The handout has space for notes. </a:t>
            </a:r>
          </a:p>
          <a:p>
            <a:pPr marL="171450" indent="-171450">
              <a:buFont typeface="Arial" panose="020B0604020202020204" pitchFamily="34" charset="0"/>
              <a:buChar char="•"/>
            </a:pPr>
            <a:r>
              <a:rPr lang="en-AU" i="0" baseline="0" dirty="0"/>
              <a:t>Direct participants to find the chart of Daryan’s medications in their handouts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baseline="0" dirty="0"/>
              <a:t>The case study is based on a real case. However, it is an extreme example of polypharmacy and includes elements of chemical restraint. Participants may express surprise. Pause to allow for reactions. </a:t>
            </a:r>
          </a:p>
          <a:p>
            <a:pPr marL="0" indent="0">
              <a:buFont typeface="Arial" panose="020B0604020202020204" pitchFamily="34" charset="0"/>
              <a:buNone/>
            </a:pPr>
            <a:endParaRPr lang="en-AU" i="1" baseline="0" dirty="0"/>
          </a:p>
          <a:p>
            <a:r>
              <a:rPr lang="en-AU" b="1" i="0" baseline="0" dirty="0"/>
              <a:t>Suggested script:</a:t>
            </a:r>
          </a:p>
          <a:p>
            <a:endParaRPr lang="en-AU" i="1" baseline="0" dirty="0"/>
          </a:p>
          <a:p>
            <a:r>
              <a:rPr lang="en-AU" sz="1200" i="1" kern="1200" dirty="0">
                <a:solidFill>
                  <a:schemeClr val="tx1"/>
                </a:solidFill>
                <a:effectLst/>
                <a:latin typeface="+mn-lt"/>
                <a:ea typeface="+mn-ea"/>
                <a:cs typeface="+mn-cs"/>
              </a:rPr>
              <a:t>Daryan is a man in his mid-20’s who enjoys nature shares a close bond with his mum. He has lived in supported accommodation since the age of 16, and currently receives 2:1 care in a unit on his own. </a:t>
            </a:r>
            <a:endParaRPr lang="en-AU" sz="1200" kern="1200" dirty="0">
              <a:solidFill>
                <a:schemeClr val="tx1"/>
              </a:solidFill>
              <a:effectLst/>
              <a:latin typeface="+mn-lt"/>
              <a:ea typeface="+mn-ea"/>
              <a:cs typeface="+mn-cs"/>
            </a:endParaRPr>
          </a:p>
          <a:p>
            <a:endParaRPr lang="en-AU" sz="1200" i="1"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He is obese and has a family history of cardiovascular disease</a:t>
            </a:r>
            <a:endParaRPr lang="en-AU" sz="1200" kern="1200" dirty="0">
              <a:solidFill>
                <a:schemeClr val="tx1"/>
              </a:solidFill>
              <a:effectLst/>
              <a:latin typeface="+mn-lt"/>
              <a:ea typeface="+mn-ea"/>
              <a:cs typeface="+mn-cs"/>
            </a:endParaRPr>
          </a:p>
          <a:p>
            <a:endParaRPr lang="en-AU" sz="1200" i="1"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Daryan has intellectual disability, autism, bipolar disorder, and “challenging behaviours”. These include noise and property destruction, inappropriate urination and smearing faeces, </a:t>
            </a:r>
            <a:r>
              <a:rPr lang="en-AU" sz="1200" i="1" kern="1200" dirty="0" smtClean="0">
                <a:solidFill>
                  <a:schemeClr val="tx1"/>
                </a:solidFill>
                <a:effectLst/>
                <a:latin typeface="+mn-lt"/>
                <a:ea typeface="+mn-ea"/>
                <a:cs typeface="+mn-cs"/>
              </a:rPr>
              <a:t>and spitting</a:t>
            </a:r>
            <a:r>
              <a:rPr lang="en-AU" sz="1200" i="1" kern="1200" dirty="0">
                <a:solidFill>
                  <a:schemeClr val="tx1"/>
                </a:solidFill>
                <a:effectLst/>
                <a:latin typeface="+mn-lt"/>
                <a:ea typeface="+mn-ea"/>
                <a:cs typeface="+mn-cs"/>
              </a:rPr>
              <a:t>. He paces often and has a poor attention span. </a:t>
            </a:r>
            <a:endParaRPr lang="en-AU" sz="1200" kern="1200" dirty="0">
              <a:solidFill>
                <a:schemeClr val="tx1"/>
              </a:solidFill>
              <a:effectLst/>
              <a:latin typeface="+mn-lt"/>
              <a:ea typeface="+mn-ea"/>
              <a:cs typeface="+mn-cs"/>
            </a:endParaRPr>
          </a:p>
          <a:p>
            <a:endParaRPr lang="en-AU" sz="1200" i="1"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However, he loves nature – his support workers report that Daryan is always calmer when they take him to a bushwalk or the beach – both of which are a 15 minute drive from his home. </a:t>
            </a:r>
            <a:endParaRPr lang="en-AU" sz="1200" kern="1200" dirty="0">
              <a:solidFill>
                <a:schemeClr val="tx1"/>
              </a:solidFill>
              <a:effectLst/>
              <a:latin typeface="+mn-lt"/>
              <a:ea typeface="+mn-ea"/>
              <a:cs typeface="+mn-cs"/>
            </a:endParaRPr>
          </a:p>
          <a:p>
            <a:endParaRPr lang="en-AU" sz="1200" i="1"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Daryan sees a psychiatrist and also engages a psychologist and OT via the NDIS. He consulted a senior psychologist as part of a review of his Positive Behaviour Support plan. The psychologist requested the GP make a referral for a Home Medications Review.</a:t>
            </a:r>
            <a:endParaRPr lang="en-AU" sz="1200" kern="1200" dirty="0">
              <a:solidFill>
                <a:schemeClr val="tx1"/>
              </a:solidFill>
              <a:effectLst/>
              <a:latin typeface="+mn-lt"/>
              <a:ea typeface="+mn-ea"/>
              <a:cs typeface="+mn-cs"/>
            </a:endParaRPr>
          </a:p>
          <a:p>
            <a:endParaRPr lang="en-AU" sz="1200" i="1"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Daryan is currently prescribed 11 </a:t>
            </a:r>
            <a:r>
              <a:rPr lang="en-AU" sz="1200" i="1" kern="1200" dirty="0" smtClean="0">
                <a:solidFill>
                  <a:schemeClr val="tx1"/>
                </a:solidFill>
                <a:effectLst/>
                <a:latin typeface="+mn-lt"/>
                <a:ea typeface="+mn-ea"/>
                <a:cs typeface="+mn-cs"/>
              </a:rPr>
              <a:t>medications; </a:t>
            </a:r>
            <a:r>
              <a:rPr lang="en-AU" sz="1200" i="1" kern="1200" dirty="0">
                <a:solidFill>
                  <a:schemeClr val="tx1"/>
                </a:solidFill>
                <a:effectLst/>
                <a:latin typeface="+mn-lt"/>
                <a:ea typeface="+mn-ea"/>
                <a:cs typeface="+mn-cs"/>
              </a:rPr>
              <a:t>this includes 2 daily antipsychotics and a third on a PRN basis. </a:t>
            </a:r>
            <a:endParaRPr lang="en-AU" sz="1200" kern="1200" dirty="0">
              <a:solidFill>
                <a:schemeClr val="tx1"/>
              </a:solidFill>
              <a:effectLst/>
              <a:latin typeface="+mn-lt"/>
              <a:ea typeface="+mn-ea"/>
              <a:cs typeface="+mn-cs"/>
            </a:endParaRPr>
          </a:p>
          <a:p>
            <a:pPr marL="171450" indent="-171450">
              <a:buFontTx/>
              <a:buChar char="-"/>
            </a:pPr>
            <a:endParaRPr lang="en-AU" sz="1200" i="1" kern="1200" baseline="0" dirty="0">
              <a:solidFill>
                <a:schemeClr val="tx1"/>
              </a:solidFill>
              <a:effectLst/>
              <a:latin typeface="+mn-lt"/>
              <a:ea typeface="+mn-ea"/>
              <a:cs typeface="+mn-cs"/>
            </a:endParaRPr>
          </a:p>
          <a:p>
            <a:pPr marL="171450" indent="-171450">
              <a:buFontTx/>
              <a:buChar char="-"/>
            </a:pPr>
            <a:endParaRPr lang="en-AU" sz="1200" b="1" i="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9163C6-BBF9-487A-BA36-3DF7C33AA6E7}" type="slidenum">
              <a:rPr lang="en-AU" smtClean="0"/>
              <a:t>116</a:t>
            </a:fld>
            <a:endParaRPr lang="en-AU" dirty="0"/>
          </a:p>
        </p:txBody>
      </p:sp>
    </p:spTree>
    <p:extLst>
      <p:ext uri="{BB962C8B-B14F-4D97-AF65-F5344CB8AC3E}">
        <p14:creationId xmlns:p14="http://schemas.microsoft.com/office/powerpoint/2010/main" val="197672149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S117P </a:t>
            </a:r>
            <a:r>
              <a:rPr lang="en-AU" sz="1200" b="1" kern="1200" dirty="0">
                <a:solidFill>
                  <a:schemeClr val="tx1"/>
                </a:solidFill>
                <a:effectLst/>
                <a:latin typeface="+mn-lt"/>
                <a:ea typeface="+mn-ea"/>
                <a:cs typeface="+mn-cs"/>
              </a:rPr>
              <a:t> Daryan – Pharmacists – Your turn</a:t>
            </a:r>
            <a:endParaRPr lang="en-AU" sz="1200" kern="1200" dirty="0">
              <a:solidFill>
                <a:schemeClr val="tx1"/>
              </a:solidFill>
              <a:effectLst/>
              <a:latin typeface="+mn-lt"/>
              <a:ea typeface="+mn-ea"/>
              <a:cs typeface="+mn-cs"/>
            </a:endParaRPr>
          </a:p>
          <a:p>
            <a:endParaRPr lang="en-AU" b="1" dirty="0"/>
          </a:p>
          <a:p>
            <a:r>
              <a:rPr lang="en-AU" b="1" dirty="0"/>
              <a:t>Suggested</a:t>
            </a:r>
            <a:r>
              <a:rPr lang="en-AU" b="1" baseline="0" dirty="0"/>
              <a:t> time: 10 - 12 minutes:</a:t>
            </a:r>
          </a:p>
          <a:p>
            <a:endParaRPr lang="en-AU" baseline="0" dirty="0"/>
          </a:p>
          <a:p>
            <a:r>
              <a:rPr lang="en-AU" i="0" u="sng" baseline="0" dirty="0"/>
              <a:t>Notes</a:t>
            </a:r>
            <a:r>
              <a:rPr lang="en-AU" i="0" baseline="0" dirty="0"/>
              <a:t>:</a:t>
            </a:r>
          </a:p>
          <a:p>
            <a:pPr marL="171450" indent="-171450">
              <a:buFont typeface="Arial" panose="020B0604020202020204" pitchFamily="34" charset="0"/>
              <a:buChar char="•"/>
            </a:pPr>
            <a:r>
              <a:rPr lang="en-AU" i="0" baseline="0" dirty="0"/>
              <a:t>Give groups time to digest the case study and the degree of polypharmacy in Daryan’s case</a:t>
            </a:r>
          </a:p>
          <a:p>
            <a:pPr marL="171450" indent="-171450">
              <a:buFont typeface="Arial" panose="020B0604020202020204" pitchFamily="34" charset="0"/>
              <a:buChar char="•"/>
            </a:pPr>
            <a:r>
              <a:rPr lang="en-AU" i="0" baseline="0" dirty="0" smtClean="0"/>
              <a:t>Their </a:t>
            </a:r>
            <a:r>
              <a:rPr lang="en-AU" i="0" baseline="0" dirty="0"/>
              <a:t>post-workshop activity is a chance to take more detailed notes and do necessary research to complete the medication review for Daryan. </a:t>
            </a:r>
            <a:endParaRPr lang="en-AU" i="0" baseline="0" dirty="0" smtClean="0"/>
          </a:p>
          <a:p>
            <a:pPr marL="171450" indent="-171450">
              <a:buFont typeface="Arial" panose="020B0604020202020204" pitchFamily="34" charset="0"/>
              <a:buChar char="•"/>
            </a:pPr>
            <a:r>
              <a:rPr lang="en-AU" b="0" i="0" baseline="0" dirty="0" smtClean="0"/>
              <a:t>For full clinical answers refer to the chart provided in the Training guide appendix. </a:t>
            </a:r>
          </a:p>
          <a:p>
            <a:pPr marL="0" indent="0">
              <a:buFont typeface="Arial" panose="020B0604020202020204" pitchFamily="34" charset="0"/>
              <a:buNone/>
            </a:pPr>
            <a:endParaRPr lang="en-AU" i="0" baseline="0" dirty="0"/>
          </a:p>
          <a:p>
            <a:endParaRPr lang="en-AU" i="1" baseline="0" dirty="0" smtClean="0"/>
          </a:p>
          <a:p>
            <a:r>
              <a:rPr lang="en-US" b="1" baseline="0" dirty="0" smtClean="0"/>
              <a:t>Key points: </a:t>
            </a:r>
          </a:p>
          <a:p>
            <a:pPr marL="171450" indent="-171450">
              <a:buFont typeface="Arial" panose="020B0604020202020204" pitchFamily="34" charset="0"/>
              <a:buChar char="•"/>
            </a:pPr>
            <a:endParaRPr lang="en-US" b="1" i="0"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baseline="0" dirty="0" smtClean="0"/>
              <a:t>Emphasise the point is not to discuss the detail of every medication (it would take too long) but to discuss the major alarm bells</a:t>
            </a:r>
          </a:p>
          <a:p>
            <a:pPr marL="171450" indent="-171450">
              <a:buFont typeface="Arial" panose="020B0604020202020204" pitchFamily="34" charset="0"/>
              <a:buChar char="•"/>
            </a:pPr>
            <a:r>
              <a:rPr lang="en-AU" b="0" i="0" baseline="0" dirty="0" smtClean="0"/>
              <a:t>Key </a:t>
            </a:r>
            <a:r>
              <a:rPr lang="en-AU" b="0" i="0" baseline="0" dirty="0"/>
              <a:t>things to emphasise:</a:t>
            </a:r>
          </a:p>
          <a:p>
            <a:pPr marL="628650" lvl="1" indent="-171450">
              <a:buFont typeface="Courier New" panose="02070309020205020404" pitchFamily="49" charset="0"/>
              <a:buChar char="o"/>
            </a:pPr>
            <a:r>
              <a:rPr lang="en-AU" b="0" i="0" baseline="0" dirty="0" smtClean="0"/>
              <a:t>Huge </a:t>
            </a:r>
            <a:r>
              <a:rPr lang="en-AU" b="0" i="0" baseline="0" dirty="0"/>
              <a:t>dose of antipsychotics</a:t>
            </a:r>
          </a:p>
          <a:p>
            <a:pPr marL="1085850" lvl="2" indent="-171450">
              <a:buFont typeface="Calibri" panose="020F0502020204030204" pitchFamily="34" charset="0"/>
              <a:buChar char="⁻"/>
            </a:pPr>
            <a:r>
              <a:rPr lang="en-AU" b="0" i="0" baseline="0" dirty="0"/>
              <a:t>Restrictive practice</a:t>
            </a:r>
          </a:p>
          <a:p>
            <a:pPr marL="1085850" lvl="2" indent="-171450">
              <a:buFont typeface="Calibri" panose="020F0502020204030204" pitchFamily="34" charset="0"/>
              <a:buChar char="⁻"/>
            </a:pPr>
            <a:r>
              <a:rPr lang="en-AU" b="0" i="0" baseline="0" dirty="0"/>
              <a:t>Imposes cardiovascular risk</a:t>
            </a:r>
          </a:p>
          <a:p>
            <a:pPr marL="1085850" lvl="2" indent="-171450">
              <a:buFont typeface="Calibri" panose="020F0502020204030204" pitchFamily="34" charset="0"/>
              <a:buChar char="⁻"/>
            </a:pPr>
            <a:r>
              <a:rPr lang="en-AU" b="0" i="0" baseline="0" dirty="0"/>
              <a:t>Metabolic side effects are already present – obesity for </a:t>
            </a:r>
            <a:r>
              <a:rPr lang="en-AU" b="0" i="0" baseline="0" dirty="0" smtClean="0"/>
              <a:t>example</a:t>
            </a:r>
            <a:endParaRPr lang="en-AU" b="0" i="0" baseline="0" dirty="0"/>
          </a:p>
          <a:p>
            <a:pPr marL="1085850" lvl="2" indent="-171450">
              <a:buFont typeface="Calibri" panose="020F0502020204030204" pitchFamily="34" charset="0"/>
              <a:buChar char="⁻"/>
            </a:pPr>
            <a:r>
              <a:rPr lang="en-AU" b="0" i="0" baseline="0" dirty="0"/>
              <a:t>Increases likelihood of constipation which worsens behaviour</a:t>
            </a:r>
          </a:p>
          <a:p>
            <a:pPr marL="628650" lvl="1" indent="-171450">
              <a:buFont typeface="Courier New" panose="02070309020205020404" pitchFamily="49" charset="0"/>
              <a:buChar char="o"/>
            </a:pPr>
            <a:r>
              <a:rPr lang="en-AU" b="0" i="0" baseline="0" dirty="0"/>
              <a:t>Benztropine can mask tardive dyskinesia</a:t>
            </a:r>
          </a:p>
          <a:p>
            <a:pPr marL="628650" lvl="1" indent="-171450">
              <a:buFont typeface="Courier New" panose="02070309020205020404" pitchFamily="49" charset="0"/>
              <a:buChar char="o"/>
            </a:pPr>
            <a:r>
              <a:rPr lang="en-AU" b="0" i="0" baseline="0" dirty="0"/>
              <a:t>Stopping both antipsychotics and benztropine together can induce irreversible tardive dyskinesia</a:t>
            </a:r>
          </a:p>
          <a:p>
            <a:pPr marL="171450" lvl="0" indent="-171450">
              <a:buFont typeface="Arial" panose="020B0604020202020204" pitchFamily="34" charset="0"/>
              <a:buChar char="•"/>
            </a:pPr>
            <a:r>
              <a:rPr lang="en-AU" b="0" i="0" baseline="0" dirty="0"/>
              <a:t>Non-pharmacological:</a:t>
            </a:r>
          </a:p>
          <a:p>
            <a:pPr marL="628650" lvl="1" indent="-171450">
              <a:buFont typeface="Courier New" panose="02070309020205020404" pitchFamily="49" charset="0"/>
              <a:buChar char="o"/>
            </a:pPr>
            <a:r>
              <a:rPr lang="en-AU" b="0" i="0" baseline="0" dirty="0"/>
              <a:t>Move closer to nature</a:t>
            </a:r>
          </a:p>
          <a:p>
            <a:pPr marL="628650" lvl="1" indent="-171450">
              <a:buFont typeface="Courier New" panose="02070309020205020404" pitchFamily="49" charset="0"/>
              <a:buChar char="o"/>
            </a:pPr>
            <a:r>
              <a:rPr lang="en-AU" b="0" i="0" baseline="0" dirty="0"/>
              <a:t>Address sensory needs, especially as he has autism. </a:t>
            </a:r>
          </a:p>
          <a:p>
            <a:pPr marL="1085850" lvl="2" indent="-171450">
              <a:buFont typeface="Arial" panose="020B0604020202020204" pitchFamily="34" charset="0"/>
              <a:buChar char="•"/>
            </a:pPr>
            <a:endParaRPr lang="en-AU" b="0" i="0" baseline="0" dirty="0"/>
          </a:p>
          <a:p>
            <a:pPr marL="1085850" lvl="2" indent="-171450">
              <a:buFontTx/>
              <a:buChar char="-"/>
            </a:pPr>
            <a:endParaRPr lang="en-AU" b="0" i="0" baseline="0" dirty="0"/>
          </a:p>
          <a:p>
            <a:pPr marL="171450" indent="-171450">
              <a:buFontTx/>
              <a:buChar char="-"/>
            </a:pPr>
            <a:endParaRPr lang="en-AU" b="0" i="1" baseline="0" dirty="0"/>
          </a:p>
        </p:txBody>
      </p:sp>
      <p:sp>
        <p:nvSpPr>
          <p:cNvPr id="4" name="Slide Number Placeholder 3"/>
          <p:cNvSpPr>
            <a:spLocks noGrp="1"/>
          </p:cNvSpPr>
          <p:nvPr>
            <p:ph type="sldNum" sz="quarter" idx="10"/>
          </p:nvPr>
        </p:nvSpPr>
        <p:spPr/>
        <p:txBody>
          <a:bodyPr/>
          <a:lstStyle/>
          <a:p>
            <a:fld id="{BE9163C6-BBF9-487A-BA36-3DF7C33AA6E7}" type="slidenum">
              <a:rPr lang="en-AU" smtClean="0"/>
              <a:t>117</a:t>
            </a:fld>
            <a:endParaRPr lang="en-AU" dirty="0"/>
          </a:p>
        </p:txBody>
      </p:sp>
    </p:spTree>
    <p:extLst>
      <p:ext uri="{BB962C8B-B14F-4D97-AF65-F5344CB8AC3E}">
        <p14:creationId xmlns:p14="http://schemas.microsoft.com/office/powerpoint/2010/main" val="341795680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S118P </a:t>
            </a:r>
            <a:r>
              <a:rPr lang="en-AU" sz="1200" b="1" kern="1200" dirty="0">
                <a:solidFill>
                  <a:schemeClr val="tx1"/>
                </a:solidFill>
                <a:effectLst/>
                <a:latin typeface="+mn-lt"/>
                <a:ea typeface="+mn-ea"/>
                <a:cs typeface="+mn-cs"/>
              </a:rPr>
              <a:t> Daryan – Pharmacists – Polypharmacy</a:t>
            </a:r>
            <a:endParaRPr lang="en-AU" sz="1200" kern="1200" dirty="0">
              <a:solidFill>
                <a:schemeClr val="tx1"/>
              </a:solidFill>
              <a:effectLst/>
              <a:latin typeface="+mn-lt"/>
              <a:ea typeface="+mn-ea"/>
              <a:cs typeface="+mn-cs"/>
            </a:endParaRPr>
          </a:p>
          <a:p>
            <a:endParaRPr lang="en-US" b="1" baseline="0" dirty="0"/>
          </a:p>
          <a:p>
            <a:r>
              <a:rPr lang="en-US" b="1" baseline="0" dirty="0"/>
              <a:t>Suggested time: 2 minutes</a:t>
            </a:r>
          </a:p>
          <a:p>
            <a:endParaRPr lang="en-US" baseline="0" dirty="0"/>
          </a:p>
          <a:p>
            <a:r>
              <a:rPr lang="en-US" u="sng" baseline="0" dirty="0"/>
              <a:t>Notes:</a:t>
            </a:r>
          </a:p>
          <a:p>
            <a:endParaRPr lang="en-US" baseline="0" dirty="0"/>
          </a:p>
          <a:p>
            <a:pPr marL="171450" indent="-171450">
              <a:buFont typeface="Arial" panose="020B0604020202020204" pitchFamily="34" charset="0"/>
              <a:buChar char="•"/>
            </a:pPr>
            <a:r>
              <a:rPr lang="en-US" baseline="0" dirty="0"/>
              <a:t>Click the mouse again to reveal the text “What do you do?” and then give people a chance to answer</a:t>
            </a:r>
          </a:p>
          <a:p>
            <a:pPr marL="171450" indent="-171450">
              <a:buFont typeface="Arial" panose="020B0604020202020204" pitchFamily="34" charset="0"/>
              <a:buChar char="•"/>
            </a:pPr>
            <a:r>
              <a:rPr lang="en-US" baseline="0" dirty="0"/>
              <a:t>This slide has animations. </a:t>
            </a:r>
            <a:endParaRPr lang="en-US" baseline="0" dirty="0" smtClean="0"/>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Please check if the POMPIDA website is live before running the workshop. It was planned at the time of writing. If possible, insert the link and their logo into the slide. </a:t>
            </a:r>
            <a:endParaRPr lang="en-US" baseline="0" dirty="0"/>
          </a:p>
          <a:p>
            <a:pPr marL="0" lvl="0" indent="0">
              <a:buFont typeface="Arial" panose="020B0604020202020204" pitchFamily="34" charset="0"/>
              <a:buNone/>
            </a:pPr>
            <a:endParaRPr lang="en-US" b="1" baseline="0" dirty="0"/>
          </a:p>
          <a:p>
            <a:r>
              <a:rPr lang="en-AU" sz="1200" b="1" kern="1200" dirty="0">
                <a:solidFill>
                  <a:schemeClr val="tx1"/>
                </a:solidFill>
                <a:effectLst/>
                <a:latin typeface="+mn-lt"/>
                <a:ea typeface="+mn-ea"/>
                <a:cs typeface="+mn-cs"/>
              </a:rPr>
              <a:t>Key points:</a:t>
            </a:r>
          </a:p>
          <a:p>
            <a:endParaRPr lang="en-AU"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Polypharmacy is common in people with intellectual disability and is of major concern due to:</a:t>
            </a:r>
            <a:endParaRPr lang="en-AU" dirty="0">
              <a:effectLst/>
            </a:endParaRPr>
          </a:p>
          <a:p>
            <a:pPr marL="628650" lvl="1" indent="-171450">
              <a:buFont typeface="Courier New" panose="02070309020205020404" pitchFamily="49" charset="0"/>
              <a:buChar char="o"/>
            </a:pPr>
            <a:r>
              <a:rPr lang="en-AU" sz="1200" kern="1200" dirty="0">
                <a:solidFill>
                  <a:schemeClr val="tx1"/>
                </a:solidFill>
                <a:effectLst/>
                <a:latin typeface="+mn-lt"/>
                <a:ea typeface="+mn-ea"/>
                <a:cs typeface="+mn-cs"/>
              </a:rPr>
              <a:t>Cumulative and compounding side effects and long term health risks </a:t>
            </a:r>
            <a:endParaRPr lang="en-AU" dirty="0">
              <a:effectLst/>
            </a:endParaRPr>
          </a:p>
          <a:p>
            <a:pPr marL="628650" lvl="1" indent="-171450">
              <a:buFont typeface="Courier New" panose="02070309020205020404" pitchFamily="49" charset="0"/>
              <a:buChar char="o"/>
            </a:pPr>
            <a:r>
              <a:rPr lang="en-AU" sz="1200" kern="1200" dirty="0">
                <a:solidFill>
                  <a:schemeClr val="tx1"/>
                </a:solidFill>
                <a:effectLst/>
                <a:latin typeface="+mn-lt"/>
                <a:ea typeface="+mn-ea"/>
                <a:cs typeface="+mn-cs"/>
              </a:rPr>
              <a:t>Anticholinergics are of particular concern </a:t>
            </a:r>
            <a:endParaRPr lang="en-AU" dirty="0">
              <a:effectLst/>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Polypharmacy can be a restrictive practice</a:t>
            </a:r>
            <a:endParaRPr lang="en-AU" dirty="0" smtClean="0">
              <a:effectLst/>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STOMP protocol is a resource from UK about de-prescribing. </a:t>
            </a:r>
            <a:endParaRPr lang="en-AU" dirty="0" smtClean="0">
              <a:effectLst/>
            </a:endParaRPr>
          </a:p>
          <a:p>
            <a:pPr marL="628650" lvl="1" indent="-171450">
              <a:buFont typeface="Courier New" panose="02070309020205020404" pitchFamily="49" charset="0"/>
              <a:buChar char="o"/>
            </a:pPr>
            <a:r>
              <a:rPr lang="en-AU" sz="1200" kern="1200" dirty="0" smtClean="0">
                <a:solidFill>
                  <a:schemeClr val="tx1"/>
                </a:solidFill>
                <a:effectLst/>
                <a:latin typeface="+mn-lt"/>
                <a:ea typeface="+mn-ea"/>
                <a:cs typeface="+mn-cs"/>
              </a:rPr>
              <a:t>For complex cases, seek a senior pharmacist’s advice</a:t>
            </a:r>
            <a:endParaRPr lang="en-AU" dirty="0" smtClean="0">
              <a:effectLst/>
            </a:endParaRPr>
          </a:p>
          <a:p>
            <a:pPr marL="0" lvl="0" indent="0">
              <a:buFont typeface="Arial" panose="020B0604020202020204" pitchFamily="34" charset="0"/>
              <a:buNone/>
            </a:pPr>
            <a:endParaRPr lang="en-US" b="1" baseline="0" dirty="0"/>
          </a:p>
          <a:p>
            <a:pPr marL="457200" lvl="1" indent="0">
              <a:buFont typeface="Arial" panose="020B0604020202020204" pitchFamily="34" charset="0"/>
              <a:buNone/>
            </a:pPr>
            <a:endParaRPr lang="en-US" b="1" baseline="0" dirty="0"/>
          </a:p>
          <a:p>
            <a:r>
              <a:rPr lang="en-US" b="1" baseline="0" dirty="0" smtClean="0"/>
              <a:t>Optional script:</a:t>
            </a:r>
            <a:endParaRPr lang="en-US" b="1" baseline="0" dirty="0"/>
          </a:p>
          <a:p>
            <a:pPr marL="171450" indent="-171450">
              <a:buFont typeface="Arial" panose="020B0604020202020204" pitchFamily="34" charset="0"/>
              <a:buChar char="•"/>
            </a:pPr>
            <a:r>
              <a:rPr lang="en-US" baseline="0" dirty="0" err="1" smtClean="0"/>
              <a:t>Daryan’s</a:t>
            </a:r>
            <a:r>
              <a:rPr lang="en-US" baseline="0" dirty="0" smtClean="0"/>
              <a:t> case highlights the risks associated with polypharmacy:</a:t>
            </a:r>
          </a:p>
          <a:p>
            <a:pPr marL="628650" lvl="1" indent="-171450">
              <a:buFont typeface="Arial" panose="020B0604020202020204" pitchFamily="34" charset="0"/>
              <a:buChar char="•"/>
            </a:pPr>
            <a:endParaRPr lang="en-US" baseline="0" dirty="0" smtClean="0"/>
          </a:p>
          <a:p>
            <a:pPr marL="171450" lvl="0" indent="-171450">
              <a:buFont typeface="Arial" panose="020B0604020202020204" pitchFamily="34" charset="0"/>
              <a:buChar char="•"/>
            </a:pPr>
            <a:r>
              <a:rPr lang="en-US" baseline="0" dirty="0" smtClean="0"/>
              <a:t>Drugs with anticholinergic effects can severely impact the health outcomes of people with intellectual disability:</a:t>
            </a:r>
          </a:p>
          <a:p>
            <a:pPr marL="628650" lvl="1" indent="-171450">
              <a:buFont typeface="Arial" panose="020B0604020202020204" pitchFamily="34" charset="0"/>
              <a:buChar char="•"/>
            </a:pPr>
            <a:r>
              <a:rPr lang="en-US" baseline="0" dirty="0" smtClean="0"/>
              <a:t>Cardiovascular effects compound lifestyle factors, and diet and exercise in people with intellectual disability is often really poor</a:t>
            </a:r>
          </a:p>
          <a:p>
            <a:pPr marL="628650" lvl="1" indent="-171450">
              <a:buFont typeface="Arial" panose="020B0604020202020204" pitchFamily="34" charset="0"/>
              <a:buChar char="•"/>
            </a:pPr>
            <a:r>
              <a:rPr lang="en-US" baseline="0" dirty="0" smtClean="0"/>
              <a:t>There is also an increased dementia risk arising from overuse of these drugs. Which is why we have a note here about the importance of considering anticholinergic burden for people with Down syndrome because they are at really high risk of early onset Alzheimer’s disease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Use of an antipsychotic drug to address challenging </a:t>
            </a:r>
            <a:r>
              <a:rPr lang="en-US" sz="1200" kern="1200" dirty="0" err="1" smtClean="0">
                <a:solidFill>
                  <a:schemeClr val="tx1"/>
                </a:solidFill>
                <a:effectLst/>
                <a:latin typeface="+mn-lt"/>
                <a:ea typeface="+mn-ea"/>
                <a:cs typeface="+mn-cs"/>
              </a:rPr>
              <a:t>behaviour</a:t>
            </a:r>
            <a:r>
              <a:rPr lang="en-US" sz="1200" kern="1200" dirty="0" smtClean="0">
                <a:solidFill>
                  <a:schemeClr val="tx1"/>
                </a:solidFill>
                <a:effectLst/>
                <a:latin typeface="+mn-lt"/>
                <a:ea typeface="+mn-ea"/>
                <a:cs typeface="+mn-cs"/>
              </a:rPr>
              <a:t> in the absence of a mental health diagnosis is a restrictive practice. It is only appropriate in the case of </a:t>
            </a:r>
            <a:r>
              <a:rPr lang="en-US" sz="1200" kern="1200" dirty="0" err="1" smtClean="0">
                <a:solidFill>
                  <a:schemeClr val="tx1"/>
                </a:solidFill>
                <a:effectLst/>
                <a:latin typeface="+mn-lt"/>
                <a:ea typeface="+mn-ea"/>
                <a:cs typeface="+mn-cs"/>
              </a:rPr>
              <a:t>behaviours</a:t>
            </a:r>
            <a:r>
              <a:rPr lang="en-US" sz="1200" kern="1200" dirty="0" smtClean="0">
                <a:solidFill>
                  <a:schemeClr val="tx1"/>
                </a:solidFill>
                <a:effectLst/>
                <a:latin typeface="+mn-lt"/>
                <a:ea typeface="+mn-ea"/>
                <a:cs typeface="+mn-cs"/>
              </a:rPr>
              <a:t> of concern which are so severe they pose a risk to the safety of the person or those around them, and where non-pharmacological treatments have failed.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Using drugs for challenging </a:t>
            </a:r>
            <a:r>
              <a:rPr lang="en-US" sz="1200" kern="1200" dirty="0" err="1" smtClean="0">
                <a:solidFill>
                  <a:schemeClr val="tx1"/>
                </a:solidFill>
                <a:effectLst/>
                <a:latin typeface="+mn-lt"/>
                <a:ea typeface="+mn-ea"/>
                <a:cs typeface="+mn-cs"/>
              </a:rPr>
              <a:t>behaviours</a:t>
            </a:r>
            <a:r>
              <a:rPr lang="en-US" sz="1200" kern="1200" dirty="0" smtClean="0">
                <a:solidFill>
                  <a:schemeClr val="tx1"/>
                </a:solidFill>
                <a:effectLst/>
                <a:latin typeface="+mn-lt"/>
                <a:ea typeface="+mn-ea"/>
                <a:cs typeface="+mn-cs"/>
              </a:rPr>
              <a:t> requires a person to have in place a Positive </a:t>
            </a:r>
            <a:r>
              <a:rPr lang="en-US" sz="1200" kern="1200" dirty="0" err="1" smtClean="0">
                <a:solidFill>
                  <a:schemeClr val="tx1"/>
                </a:solidFill>
                <a:effectLst/>
                <a:latin typeface="+mn-lt"/>
                <a:ea typeface="+mn-ea"/>
                <a:cs typeface="+mn-cs"/>
              </a:rPr>
              <a:t>Behaviour</a:t>
            </a:r>
            <a:r>
              <a:rPr lang="en-US" sz="1200" kern="1200" dirty="0" smtClean="0">
                <a:solidFill>
                  <a:schemeClr val="tx1"/>
                </a:solidFill>
                <a:effectLst/>
                <a:latin typeface="+mn-lt"/>
                <a:ea typeface="+mn-ea"/>
                <a:cs typeface="+mn-cs"/>
              </a:rPr>
              <a:t> Support plan, which is regularly reviewed. But the dose should also be regularly reviewed.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 in some states (e.g. NSW), </a:t>
            </a:r>
            <a:r>
              <a:rPr lang="en-AU" sz="1200" kern="1200" dirty="0" smtClean="0">
                <a:solidFill>
                  <a:schemeClr val="tx1"/>
                </a:solidFill>
                <a:effectLst/>
                <a:latin typeface="+mn-lt"/>
                <a:ea typeface="+mn-ea"/>
                <a:cs typeface="+mn-cs"/>
              </a:rPr>
              <a:t>if a person’s treatment for a diagnosed mental health disorder involves the administration of 1 or more </a:t>
            </a:r>
            <a:r>
              <a:rPr lang="en-AU" sz="1200" kern="1200" dirty="0" err="1" smtClean="0">
                <a:solidFill>
                  <a:schemeClr val="tx1"/>
                </a:solidFill>
                <a:effectLst/>
                <a:latin typeface="+mn-lt"/>
                <a:ea typeface="+mn-ea"/>
                <a:cs typeface="+mn-cs"/>
              </a:rPr>
              <a:t>psychotropics</a:t>
            </a:r>
            <a:r>
              <a:rPr lang="en-AU" sz="1200" kern="1200" dirty="0" smtClean="0">
                <a:solidFill>
                  <a:schemeClr val="tx1"/>
                </a:solidFill>
                <a:effectLst/>
                <a:latin typeface="+mn-lt"/>
                <a:ea typeface="+mn-ea"/>
                <a:cs typeface="+mn-cs"/>
              </a:rPr>
              <a:t> and the dosage levels, combinations or numbers of restricted substances used, or the duration of the treatment, are outside the accepted mode of treatment for such a patient, this requires consent from a tribunal rather than a person responsible. Depending on the specific drugs used and their reason, polypharmacy may fall into this category of treatment.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if your patient is currently on a less-than-ideal drug or a mix of drugs, what do you do? </a:t>
            </a:r>
          </a:p>
          <a:p>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Answers to encourage: </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p>
          <a:p>
            <a:pPr marL="171450"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Home based medicines review</a:t>
            </a:r>
            <a:endParaRPr lang="en-US" sz="11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AU" sz="1200" kern="1200" dirty="0" smtClean="0">
              <a:solidFill>
                <a:schemeClr val="tx1"/>
              </a:solidFill>
              <a:effectLst/>
              <a:latin typeface="+mn-lt"/>
              <a:ea typeface="+mn-ea"/>
              <a:cs typeface="+mn-cs"/>
            </a:endParaRPr>
          </a:p>
          <a:p>
            <a:pPr marL="171450"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Advise the best order in which to de-prescribe</a:t>
            </a:r>
            <a:endParaRPr lang="en-US" sz="11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AU" sz="1200" kern="1200" dirty="0" smtClean="0">
              <a:solidFill>
                <a:schemeClr val="tx1"/>
              </a:solidFill>
              <a:effectLst/>
              <a:latin typeface="+mn-lt"/>
              <a:ea typeface="+mn-ea"/>
              <a:cs typeface="+mn-cs"/>
            </a:endParaRPr>
          </a:p>
          <a:p>
            <a:pPr marL="171450" indent="-171450" rtl="0" fontAlgn="ctr">
              <a:buFont typeface="Arial" panose="020B0604020202020204" pitchFamily="34" charset="0"/>
              <a:buChar char="•"/>
            </a:pPr>
            <a:r>
              <a:rPr lang="en-AU" sz="1200"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heck out the POMPIDA resources on how a Positive </a:t>
            </a:r>
            <a:r>
              <a:rPr lang="en-US" sz="1200" kern="1200" dirty="0" err="1" smtClean="0">
                <a:solidFill>
                  <a:schemeClr val="tx1"/>
                </a:solidFill>
                <a:effectLst/>
                <a:latin typeface="+mn-lt"/>
                <a:ea typeface="+mn-ea"/>
                <a:cs typeface="+mn-cs"/>
              </a:rPr>
              <a:t>Behaviour</a:t>
            </a:r>
            <a:r>
              <a:rPr lang="en-US" sz="1200" kern="1200" dirty="0" smtClean="0">
                <a:solidFill>
                  <a:schemeClr val="tx1"/>
                </a:solidFill>
                <a:effectLst/>
                <a:latin typeface="+mn-lt"/>
                <a:ea typeface="+mn-ea"/>
                <a:cs typeface="+mn-cs"/>
              </a:rPr>
              <a:t> Support specialist can request a mini review, through supervision of themselves, from a pharmacist. A GP may then be asked for a referral to do the full, Medicare-funded review.</a:t>
            </a:r>
            <a:endParaRPr lang="en-AU" sz="11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AU" sz="1200" kern="1200" dirty="0" smtClean="0">
              <a:solidFill>
                <a:schemeClr val="tx1"/>
              </a:solidFill>
              <a:effectLst/>
              <a:latin typeface="+mn-lt"/>
              <a:ea typeface="+mn-ea"/>
              <a:cs typeface="+mn-cs"/>
            </a:endParaRPr>
          </a:p>
          <a:p>
            <a:pPr marL="171450"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Same principles as for safe prescribing apply:</a:t>
            </a:r>
            <a:endParaRPr lang="en-US" sz="11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AU" sz="1200" kern="1200" dirty="0" smtClean="0">
              <a:solidFill>
                <a:schemeClr val="tx1"/>
              </a:solidFill>
              <a:effectLst/>
              <a:latin typeface="+mn-lt"/>
              <a:ea typeface="+mn-ea"/>
              <a:cs typeface="+mn-cs"/>
            </a:endParaRPr>
          </a:p>
          <a:p>
            <a:pPr marL="628650" lvl="1"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Review reasons for prescribing</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endParaRPr lang="en-AU" sz="1200" kern="1200" dirty="0" smtClean="0">
              <a:solidFill>
                <a:schemeClr val="tx1"/>
              </a:solidFill>
              <a:effectLst/>
              <a:latin typeface="+mn-lt"/>
              <a:ea typeface="+mn-ea"/>
              <a:cs typeface="+mn-cs"/>
            </a:endParaRPr>
          </a:p>
          <a:p>
            <a:pPr marL="628650" lvl="1"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Ensure close supervision throughout</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endParaRPr lang="en-AU" sz="1200" kern="1200" dirty="0" smtClean="0">
              <a:solidFill>
                <a:schemeClr val="tx1"/>
              </a:solidFill>
              <a:effectLst/>
              <a:latin typeface="+mn-lt"/>
              <a:ea typeface="+mn-ea"/>
              <a:cs typeface="+mn-cs"/>
            </a:endParaRPr>
          </a:p>
          <a:p>
            <a:pPr marL="628650" lvl="1"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Ensure the person and their supporters knows what to do, and what side effects to watch for</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endParaRPr lang="en-AU" sz="1200" kern="1200" dirty="0" smtClean="0">
              <a:solidFill>
                <a:schemeClr val="tx1"/>
              </a:solidFill>
              <a:effectLst/>
              <a:latin typeface="+mn-lt"/>
              <a:ea typeface="+mn-ea"/>
              <a:cs typeface="+mn-cs"/>
            </a:endParaRPr>
          </a:p>
          <a:p>
            <a:pPr marL="628650" lvl="1"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Go slow</a:t>
            </a:r>
            <a:endParaRPr lang="en-US" sz="11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AU" sz="1200" kern="1200" dirty="0" smtClean="0">
              <a:solidFill>
                <a:schemeClr val="tx1"/>
              </a:solidFill>
              <a:effectLst/>
              <a:latin typeface="+mn-lt"/>
              <a:ea typeface="+mn-ea"/>
              <a:cs typeface="+mn-cs"/>
            </a:endParaRPr>
          </a:p>
          <a:p>
            <a:pPr marL="171450"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Check out the STOMP website which we have shared in your handouts, focused on de-prescribing. </a:t>
            </a:r>
            <a:endParaRPr lang="en-US" sz="1100" kern="1200" dirty="0" smtClean="0">
              <a:solidFill>
                <a:schemeClr val="tx1"/>
              </a:solidFill>
              <a:effectLst/>
              <a:latin typeface="+mn-lt"/>
              <a:ea typeface="+mn-ea"/>
              <a:cs typeface="+mn-cs"/>
            </a:endParaRPr>
          </a:p>
          <a:p>
            <a:pPr marL="171450" lvl="0" indent="-171450">
              <a:buFontTx/>
              <a:buChar char="-"/>
            </a:pPr>
            <a:endParaRPr lang="en-US"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118</a:t>
            </a:fld>
            <a:endParaRPr lang="en-AU" dirty="0"/>
          </a:p>
        </p:txBody>
      </p:sp>
    </p:spTree>
    <p:extLst>
      <p:ext uri="{BB962C8B-B14F-4D97-AF65-F5344CB8AC3E}">
        <p14:creationId xmlns:p14="http://schemas.microsoft.com/office/powerpoint/2010/main" val="375772959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S119P </a:t>
            </a:r>
            <a:r>
              <a:rPr lang="en-AU" sz="1200" b="1" kern="1200" dirty="0">
                <a:solidFill>
                  <a:schemeClr val="tx1"/>
                </a:solidFill>
                <a:effectLst/>
                <a:latin typeface="+mn-lt"/>
                <a:ea typeface="+mn-ea"/>
                <a:cs typeface="+mn-cs"/>
              </a:rPr>
              <a:t> Divider Slide – Ending slides - Pharmacists</a:t>
            </a:r>
            <a:endParaRPr lang="en-AU" sz="1200" kern="1200" dirty="0">
              <a:solidFill>
                <a:schemeClr val="tx1"/>
              </a:solidFill>
              <a:effectLst/>
              <a:latin typeface="+mn-lt"/>
              <a:ea typeface="+mn-ea"/>
              <a:cs typeface="+mn-cs"/>
            </a:endParaRPr>
          </a:p>
          <a:p>
            <a:endParaRPr lang="en-AU" b="1" baseline="0" dirty="0"/>
          </a:p>
          <a:p>
            <a:r>
              <a:rPr lang="en-AU" b="1" baseline="0" dirty="0"/>
              <a:t>Suggested Time: 1 minute</a:t>
            </a:r>
          </a:p>
          <a:p>
            <a:endParaRPr lang="en-AU" b="1" baseline="0" dirty="0"/>
          </a:p>
          <a:p>
            <a:r>
              <a:rPr lang="en-AU" b="0" u="sng" baseline="0" dirty="0"/>
              <a:t>Notes: </a:t>
            </a:r>
          </a:p>
          <a:p>
            <a:endParaRPr lang="en-AU" b="1" baseline="0" dirty="0"/>
          </a:p>
          <a:p>
            <a:pPr marL="171450" indent="-171450">
              <a:buFont typeface="Arial" panose="020B0604020202020204" pitchFamily="34" charset="0"/>
              <a:buChar char="•"/>
            </a:pPr>
            <a:r>
              <a:rPr lang="en-AU" baseline="0" dirty="0"/>
              <a:t>Remove this slide, it is just a divider.</a:t>
            </a:r>
          </a:p>
          <a:p>
            <a:pPr marL="171450" indent="-171450">
              <a:buFont typeface="Arial" panose="020B0604020202020204" pitchFamily="34" charset="0"/>
              <a:buChar char="•"/>
            </a:pPr>
            <a:r>
              <a:rPr lang="en-AU" baseline="0" dirty="0"/>
              <a:t>The next two slides are tailored for use at the end of training for pharmacists. </a:t>
            </a:r>
          </a:p>
          <a:p>
            <a:pPr marL="171450" indent="-171450">
              <a:buFont typeface="Arial" panose="020B0604020202020204" pitchFamily="34" charset="0"/>
              <a:buChar char="•"/>
            </a:pPr>
            <a:endParaRPr lang="en-AU" baseline="0" dirty="0"/>
          </a:p>
          <a:p>
            <a:pPr marL="0" indent="0">
              <a:buFont typeface="Arial" panose="020B0604020202020204" pitchFamily="34" charset="0"/>
              <a:buNone/>
            </a:pPr>
            <a:endParaRPr lang="en-AU" b="0" baseline="0" dirty="0"/>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endParaRPr lang="en-AU" b="0"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119</a:t>
            </a:fld>
            <a:endParaRPr lang="en-AU" dirty="0"/>
          </a:p>
        </p:txBody>
      </p:sp>
    </p:spTree>
    <p:extLst>
      <p:ext uri="{BB962C8B-B14F-4D97-AF65-F5344CB8AC3E}">
        <p14:creationId xmlns:p14="http://schemas.microsoft.com/office/powerpoint/2010/main" val="2035238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S12C  Good health care</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Suggested time: 1-2 minutes</a:t>
            </a:r>
          </a:p>
          <a:p>
            <a:endParaRPr lang="en-AU" dirty="0"/>
          </a:p>
          <a:p>
            <a:r>
              <a:rPr lang="en-AU" u="sng" dirty="0"/>
              <a:t>Notes:</a:t>
            </a:r>
          </a:p>
          <a:p>
            <a:endParaRPr lang="en-AU" dirty="0"/>
          </a:p>
          <a:p>
            <a:pPr marL="171450" indent="-171450">
              <a:buFont typeface="Arial" panose="020B0604020202020204" pitchFamily="34" charset="0"/>
              <a:buChar char="•"/>
            </a:pPr>
            <a:r>
              <a:rPr lang="en-AU" dirty="0"/>
              <a:t>This can be a personal story from the co-presenter with intellectual disability, or a </a:t>
            </a:r>
            <a:r>
              <a:rPr lang="en-AU" dirty="0" smtClean="0"/>
              <a:t>video.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baseline="0" dirty="0" smtClean="0">
                <a:solidFill>
                  <a:schemeClr val="tx1"/>
                </a:solidFill>
                <a:effectLst/>
                <a:latin typeface="+mn-lt"/>
                <a:ea typeface="+mn-ea"/>
                <a:cs typeface="+mn-cs"/>
              </a:rPr>
              <a:t>Links to suitable videos made by CID are in the Training Guide. </a:t>
            </a:r>
          </a:p>
          <a:p>
            <a:pPr marL="171450" indent="-171450">
              <a:buFont typeface="Arial" panose="020B0604020202020204" pitchFamily="34" charset="0"/>
              <a:buChar char="•"/>
            </a:pPr>
            <a:r>
              <a:rPr lang="en-AU" dirty="0" smtClean="0"/>
              <a:t>If </a:t>
            </a:r>
            <a:r>
              <a:rPr lang="en-AU" dirty="0"/>
              <a:t>using a personal story, you</a:t>
            </a:r>
            <a:r>
              <a:rPr lang="en-AU" baseline="0" dirty="0"/>
              <a:t> can put in a picture or some key </a:t>
            </a:r>
            <a:r>
              <a:rPr lang="en-AU" baseline="0" dirty="0" smtClean="0"/>
              <a:t>words</a:t>
            </a:r>
          </a:p>
          <a:p>
            <a:pPr marL="171450" indent="-171450">
              <a:buFont typeface="Arial" panose="020B0604020202020204" pitchFamily="34" charset="0"/>
              <a:buChar char="•"/>
            </a:pPr>
            <a:r>
              <a:rPr lang="en-AU" baseline="0" dirty="0" smtClean="0"/>
              <a:t>The PHN co-facilitator should work with the co-facilitator with intellectual disability to create a suitable script. The Easy Read co-facilitator guide includes information about choosing to tell your story and what makes a good story. </a:t>
            </a:r>
            <a:endParaRPr lang="en-AU" dirty="0"/>
          </a:p>
          <a:p>
            <a:pPr marL="171450" indent="-171450">
              <a:buFont typeface="Arial" panose="020B0604020202020204" pitchFamily="34" charset="0"/>
              <a:buChar char="•"/>
            </a:pPr>
            <a:r>
              <a:rPr lang="en-AU" dirty="0" smtClean="0"/>
              <a:t>The point is to:</a:t>
            </a:r>
          </a:p>
          <a:p>
            <a:pPr marL="628650" lvl="1" indent="-171450">
              <a:buFont typeface="Arial" panose="020B0604020202020204" pitchFamily="34" charset="0"/>
              <a:buChar char="•"/>
            </a:pPr>
            <a:r>
              <a:rPr lang="en-AU" dirty="0" smtClean="0"/>
              <a:t>Give a person-centred account of a health journey</a:t>
            </a:r>
          </a:p>
          <a:p>
            <a:pPr marL="628650" lvl="1" indent="-171450">
              <a:buFont typeface="Arial" panose="020B0604020202020204" pitchFamily="34" charset="0"/>
              <a:buChar char="•"/>
            </a:pPr>
            <a:r>
              <a:rPr lang="en-AU" dirty="0" smtClean="0"/>
              <a:t>Showcase that good health care is possible to achieve for people with intellectual disability</a:t>
            </a:r>
          </a:p>
          <a:p>
            <a:endParaRPr lang="en-AU" dirty="0"/>
          </a:p>
          <a:p>
            <a:endParaRPr lang="en-AU" sz="1200" b="1" kern="1200" dirty="0" smtClean="0">
              <a:solidFill>
                <a:schemeClr val="tx1"/>
              </a:solidFill>
              <a:effectLst/>
              <a:latin typeface="+mn-lt"/>
              <a:ea typeface="+mn-ea"/>
              <a:cs typeface="+mn-cs"/>
            </a:endParaRPr>
          </a:p>
          <a:p>
            <a:r>
              <a:rPr lang="en-AU" sz="1200" b="1" kern="1200" dirty="0" smtClean="0">
                <a:solidFill>
                  <a:schemeClr val="tx1"/>
                </a:solidFill>
                <a:effectLst/>
                <a:latin typeface="+mn-lt"/>
                <a:ea typeface="+mn-ea"/>
                <a:cs typeface="+mn-cs"/>
              </a:rPr>
              <a:t>Key </a:t>
            </a:r>
            <a:r>
              <a:rPr lang="en-AU" sz="1200" b="1" kern="1200" dirty="0">
                <a:solidFill>
                  <a:schemeClr val="tx1"/>
                </a:solidFill>
                <a:effectLst/>
                <a:latin typeface="+mn-lt"/>
                <a:ea typeface="+mn-ea"/>
                <a:cs typeface="+mn-cs"/>
              </a:rPr>
              <a:t>point:</a:t>
            </a:r>
          </a:p>
          <a:p>
            <a:endParaRPr lang="en-A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Even though there are the barriers to health</a:t>
            </a:r>
            <a:r>
              <a:rPr lang="en-AU" sz="1200" kern="1200" baseline="0" dirty="0" smtClean="0">
                <a:solidFill>
                  <a:schemeClr val="tx1"/>
                </a:solidFill>
                <a:effectLst/>
                <a:latin typeface="+mn-lt"/>
                <a:ea typeface="+mn-ea"/>
                <a:cs typeface="+mn-cs"/>
              </a:rPr>
              <a:t> care</a:t>
            </a:r>
            <a:r>
              <a:rPr lang="en-AU" sz="1200" kern="1200" dirty="0" smtClean="0">
                <a:solidFill>
                  <a:schemeClr val="tx1"/>
                </a:solidFill>
                <a:effectLst/>
                <a:latin typeface="+mn-lt"/>
                <a:ea typeface="+mn-ea"/>
                <a:cs typeface="+mn-cs"/>
              </a:rPr>
              <a:t>, good health care is still</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possible.</a:t>
            </a:r>
          </a:p>
          <a:p>
            <a:endParaRPr lang="en-AU" b="1" dirty="0" smtClean="0"/>
          </a:p>
          <a:p>
            <a:endParaRPr lang="en-AU" dirty="0"/>
          </a:p>
          <a:p>
            <a:endParaRPr lang="en-AU" dirty="0"/>
          </a:p>
          <a:p>
            <a:r>
              <a:rPr lang="en-AU" b="1" dirty="0" smtClean="0"/>
              <a:t>What you can say:</a:t>
            </a:r>
            <a:endParaRPr lang="en-AU" b="1" baseline="0" dirty="0"/>
          </a:p>
          <a:p>
            <a:endParaRPr lang="en-AU" baseline="0" dirty="0"/>
          </a:p>
          <a:p>
            <a:r>
              <a:rPr lang="en-AU" baseline="0" dirty="0" smtClean="0"/>
              <a:t>But </a:t>
            </a:r>
            <a:r>
              <a:rPr lang="en-AU" baseline="0" dirty="0"/>
              <a:t>it is possible </a:t>
            </a:r>
            <a:r>
              <a:rPr lang="en-AU" baseline="0" dirty="0" smtClean="0"/>
              <a:t>to </a:t>
            </a:r>
            <a:r>
              <a:rPr lang="en-AU" baseline="0" dirty="0"/>
              <a:t>get good health care. </a:t>
            </a:r>
          </a:p>
          <a:p>
            <a:endParaRPr lang="en-AU" baseline="0" dirty="0"/>
          </a:p>
          <a:p>
            <a:r>
              <a:rPr lang="en-AU" dirty="0"/>
              <a:t>Here is my</a:t>
            </a:r>
            <a:r>
              <a:rPr lang="en-AU" baseline="0" dirty="0"/>
              <a:t> story of getting good health care. </a:t>
            </a:r>
            <a:endParaRPr lang="en-AU" baseline="0" dirty="0" smtClean="0"/>
          </a:p>
          <a:p>
            <a:endParaRPr lang="en-AU" baseline="0" dirty="0" smtClean="0"/>
          </a:p>
          <a:p>
            <a:r>
              <a:rPr lang="en-AU" i="1" baseline="0" dirty="0" smtClean="0"/>
              <a:t>Then tell the story. </a:t>
            </a:r>
          </a:p>
          <a:p>
            <a:endParaRPr lang="en-AU" i="1" baseline="0" dirty="0" smtClean="0"/>
          </a:p>
          <a:p>
            <a:r>
              <a:rPr lang="en-AU" i="1" baseline="0" dirty="0" smtClean="0"/>
              <a:t>Put your own notes here.</a:t>
            </a:r>
          </a:p>
          <a:p>
            <a:endParaRPr lang="en-AU" i="1" baseline="0" dirty="0" smtClean="0"/>
          </a:p>
          <a:p>
            <a:endParaRPr lang="en-AU" i="1" baseline="0" dirty="0"/>
          </a:p>
          <a:p>
            <a:r>
              <a:rPr lang="en-AU" b="1" baseline="0" dirty="0" smtClean="0"/>
              <a:t>Or you can say:</a:t>
            </a:r>
          </a:p>
          <a:p>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But it is possible to get good health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r>
              <a:rPr lang="en-AU" baseline="0" dirty="0" smtClean="0"/>
              <a:t>Here </a:t>
            </a:r>
            <a:r>
              <a:rPr lang="en-AU" baseline="0" dirty="0"/>
              <a:t>is [person in video’s name] talking about their experience of good health care. </a:t>
            </a:r>
          </a:p>
        </p:txBody>
      </p:sp>
      <p:sp>
        <p:nvSpPr>
          <p:cNvPr id="4" name="Slide Number Placeholder 3"/>
          <p:cNvSpPr>
            <a:spLocks noGrp="1"/>
          </p:cNvSpPr>
          <p:nvPr>
            <p:ph type="sldNum" sz="quarter" idx="10"/>
          </p:nvPr>
        </p:nvSpPr>
        <p:spPr/>
        <p:txBody>
          <a:bodyPr/>
          <a:lstStyle/>
          <a:p>
            <a:fld id="{9C144191-19F3-4C29-8CA1-7BC847EEE867}" type="slidenum">
              <a:rPr lang="en-AU" smtClean="0"/>
              <a:t>12</a:t>
            </a:fld>
            <a:endParaRPr lang="en-AU" dirty="0"/>
          </a:p>
        </p:txBody>
      </p:sp>
    </p:spTree>
    <p:extLst>
      <p:ext uri="{BB962C8B-B14F-4D97-AF65-F5344CB8AC3E}">
        <p14:creationId xmlns:p14="http://schemas.microsoft.com/office/powerpoint/2010/main" val="287197049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S120P  Pharmacists</a:t>
            </a:r>
            <a:r>
              <a:rPr lang="en-AU" b="1" baseline="0" dirty="0"/>
              <a:t> - </a:t>
            </a:r>
            <a:r>
              <a:rPr lang="en-AU" b="1" dirty="0"/>
              <a:t>6 key</a:t>
            </a:r>
            <a:r>
              <a:rPr lang="en-AU" b="1" baseline="0" dirty="0"/>
              <a:t> points:</a:t>
            </a:r>
          </a:p>
          <a:p>
            <a:r>
              <a:rPr lang="en-AU" b="1" baseline="0" dirty="0"/>
              <a:t>Suggested time: 1 minute</a:t>
            </a:r>
          </a:p>
          <a:p>
            <a:endParaRPr lang="en-AU" baseline="0" dirty="0"/>
          </a:p>
          <a:p>
            <a:r>
              <a:rPr lang="en-AU" i="0" u="sng" dirty="0"/>
              <a:t>Notes:</a:t>
            </a:r>
          </a:p>
          <a:p>
            <a:endParaRPr lang="en-AU" i="0" dirty="0"/>
          </a:p>
          <a:p>
            <a:pPr marL="171450" indent="-171450">
              <a:buFont typeface="Arial" panose="020B0604020202020204" pitchFamily="34" charset="0"/>
              <a:buChar char="•"/>
            </a:pPr>
            <a:r>
              <a:rPr lang="en-AU" i="0" dirty="0"/>
              <a:t>We</a:t>
            </a:r>
            <a:r>
              <a:rPr lang="en-AU" i="0" baseline="0" dirty="0"/>
              <a:t> suggest this is p</a:t>
            </a:r>
            <a:r>
              <a:rPr lang="en-AU" i="0" dirty="0"/>
              <a:t>resented by</a:t>
            </a:r>
            <a:r>
              <a:rPr lang="en-AU" i="0" baseline="0" dirty="0"/>
              <a:t> the co-facilitator with intellectual disability</a:t>
            </a:r>
          </a:p>
          <a:p>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smtClean="0"/>
              <a:t>What you can say</a:t>
            </a:r>
            <a:r>
              <a:rPr lang="en-AU" b="1" baseline="0" dirty="0" smtClean="0"/>
              <a:t>:</a:t>
            </a:r>
            <a:endParaRPr lang="en-AU"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AU" dirty="0"/>
              <a:t>These are the 6 key points from this training.</a:t>
            </a:r>
          </a:p>
          <a:p>
            <a:endParaRPr lang="en-AU" dirty="0"/>
          </a:p>
          <a:p>
            <a:pPr marL="514350" indent="-514350">
              <a:buFont typeface="+mj-lt"/>
              <a:buAutoNum type="arabicPeriod"/>
            </a:pPr>
            <a:r>
              <a:rPr lang="en-AU" dirty="0">
                <a:solidFill>
                  <a:schemeClr val="tx1"/>
                </a:solidFill>
              </a:rPr>
              <a:t>Talk to</a:t>
            </a:r>
            <a:r>
              <a:rPr lang="en-AU" b="1" dirty="0">
                <a:solidFill>
                  <a:schemeClr val="tx1"/>
                </a:solidFill>
              </a:rPr>
              <a:t> me</a:t>
            </a:r>
            <a:endParaRPr lang="en-AU" dirty="0">
              <a:solidFill>
                <a:schemeClr val="tx1"/>
              </a:solidFill>
            </a:endParaRPr>
          </a:p>
          <a:p>
            <a:pPr marL="514350" indent="-514350">
              <a:buFont typeface="+mj-lt"/>
              <a:buAutoNum type="arabicPeriod"/>
            </a:pPr>
            <a:r>
              <a:rPr lang="en-AU" dirty="0">
                <a:solidFill>
                  <a:schemeClr val="tx1"/>
                </a:solidFill>
              </a:rPr>
              <a:t>Ask me what I need</a:t>
            </a:r>
          </a:p>
          <a:p>
            <a:pPr marL="514350" indent="-514350">
              <a:buFont typeface="+mj-lt"/>
              <a:buAutoNum type="arabicPeriod"/>
            </a:pPr>
            <a:r>
              <a:rPr lang="en-AU" dirty="0">
                <a:solidFill>
                  <a:schemeClr val="tx1"/>
                </a:solidFill>
              </a:rPr>
              <a:t>Look at my personal health record</a:t>
            </a:r>
          </a:p>
          <a:p>
            <a:pPr marL="514350" indent="-514350">
              <a:buFont typeface="+mj-lt"/>
              <a:buAutoNum type="arabicPeriod"/>
            </a:pPr>
            <a:r>
              <a:rPr lang="en-AU" dirty="0">
                <a:solidFill>
                  <a:schemeClr val="tx1"/>
                </a:solidFill>
              </a:rPr>
              <a:t>Don’t assume something is because of my disability</a:t>
            </a:r>
          </a:p>
          <a:p>
            <a:pPr marL="514350" indent="-514350">
              <a:buFont typeface="+mj-lt"/>
              <a:buAutoNum type="arabicPeriod"/>
            </a:pPr>
            <a:r>
              <a:rPr lang="en-AU" dirty="0">
                <a:solidFill>
                  <a:schemeClr val="tx1"/>
                </a:solidFill>
              </a:rPr>
              <a:t>Help me stay healthy </a:t>
            </a:r>
            <a:r>
              <a:rPr lang="en-AU" baseline="0" dirty="0">
                <a:solidFill>
                  <a:schemeClr val="tx1"/>
                </a:solidFill>
              </a:rPr>
              <a:t> by suggesting </a:t>
            </a:r>
            <a:r>
              <a:rPr lang="en-AU" dirty="0">
                <a:solidFill>
                  <a:schemeClr val="tx1"/>
                </a:solidFill>
              </a:rPr>
              <a:t>yearly assessments &amp; preventative health checks</a:t>
            </a:r>
          </a:p>
          <a:p>
            <a:pPr marL="514350" indent="-514350">
              <a:buFont typeface="+mj-lt"/>
              <a:buAutoNum type="arabicPeriod"/>
            </a:pPr>
            <a:r>
              <a:rPr lang="en-AU" dirty="0">
                <a:solidFill>
                  <a:schemeClr val="tx1"/>
                </a:solidFill>
              </a:rPr>
              <a:t>Keep</a:t>
            </a:r>
            <a:r>
              <a:rPr lang="en-AU" baseline="0" dirty="0">
                <a:solidFill>
                  <a:schemeClr val="tx1"/>
                </a:solidFill>
              </a:rPr>
              <a:t> in mind that </a:t>
            </a:r>
            <a:r>
              <a:rPr lang="en-AU" dirty="0">
                <a:solidFill>
                  <a:schemeClr val="tx1"/>
                </a:solidFill>
              </a:rPr>
              <a:t>ANY time there is a change in how I act or what I can do you should</a:t>
            </a:r>
            <a:r>
              <a:rPr lang="en-AU" baseline="0" dirty="0">
                <a:solidFill>
                  <a:schemeClr val="tx1"/>
                </a:solidFill>
              </a:rPr>
              <a:t> check things in this order.</a:t>
            </a:r>
          </a:p>
          <a:p>
            <a:pPr marL="971550" lvl="1" indent="-514350">
              <a:buFont typeface="Arial" panose="020B0604020202020204" pitchFamily="34" charset="0"/>
              <a:buChar char="•"/>
            </a:pPr>
            <a:r>
              <a:rPr lang="en-AU" baseline="0" dirty="0">
                <a:solidFill>
                  <a:schemeClr val="tx1"/>
                </a:solidFill>
              </a:rPr>
              <a:t>physical health </a:t>
            </a:r>
          </a:p>
          <a:p>
            <a:pPr marL="971550" lvl="1" indent="-514350">
              <a:buFont typeface="Arial" panose="020B0604020202020204" pitchFamily="34" charset="0"/>
              <a:buChar char="•"/>
            </a:pPr>
            <a:r>
              <a:rPr lang="en-AU" baseline="0" dirty="0">
                <a:solidFill>
                  <a:schemeClr val="tx1"/>
                </a:solidFill>
              </a:rPr>
              <a:t>Then mental health</a:t>
            </a:r>
          </a:p>
          <a:p>
            <a:pPr marL="971550" lvl="1" indent="-514350">
              <a:buFont typeface="Arial" panose="020B0604020202020204" pitchFamily="34" charset="0"/>
              <a:buChar char="•"/>
            </a:pPr>
            <a:r>
              <a:rPr lang="en-AU" baseline="0" dirty="0">
                <a:solidFill>
                  <a:schemeClr val="tx1"/>
                </a:solidFill>
              </a:rPr>
              <a:t>Then what else has been happening lately</a:t>
            </a:r>
          </a:p>
          <a:p>
            <a:pPr marL="971550" lvl="1" indent="-514350">
              <a:buFont typeface="Arial" panose="020B0604020202020204" pitchFamily="34" charset="0"/>
              <a:buChar char="•"/>
            </a:pPr>
            <a:r>
              <a:rPr lang="en-AU" baseline="0" dirty="0">
                <a:solidFill>
                  <a:schemeClr val="tx1"/>
                </a:solidFill>
              </a:rPr>
              <a:t>Only after all that is done, consider if it is a behaviour. </a:t>
            </a:r>
          </a:p>
        </p:txBody>
      </p:sp>
      <p:sp>
        <p:nvSpPr>
          <p:cNvPr id="4" name="Slide Number Placeholder 3"/>
          <p:cNvSpPr>
            <a:spLocks noGrp="1"/>
          </p:cNvSpPr>
          <p:nvPr>
            <p:ph type="sldNum" sz="quarter" idx="10"/>
          </p:nvPr>
        </p:nvSpPr>
        <p:spPr/>
        <p:txBody>
          <a:bodyPr/>
          <a:lstStyle/>
          <a:p>
            <a:fld id="{65FF620E-BD1C-4F16-AF7B-7849DBAB030F}" type="slidenum">
              <a:rPr lang="en-AU" smtClean="0"/>
              <a:t>120</a:t>
            </a:fld>
            <a:endParaRPr lang="en-AU" dirty="0"/>
          </a:p>
        </p:txBody>
      </p:sp>
    </p:spTree>
    <p:extLst>
      <p:ext uri="{BB962C8B-B14F-4D97-AF65-F5344CB8AC3E}">
        <p14:creationId xmlns:p14="http://schemas.microsoft.com/office/powerpoint/2010/main" val="58660197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S121P Pharmacists - Thank you and</a:t>
            </a:r>
            <a:r>
              <a:rPr lang="en-AU" b="1" baseline="0" dirty="0"/>
              <a:t> wrap-up</a:t>
            </a:r>
          </a:p>
          <a:p>
            <a:endParaRPr lang="en-AU" b="1" dirty="0"/>
          </a:p>
          <a:p>
            <a:r>
              <a:rPr lang="en-AU" b="1" baseline="0" dirty="0"/>
              <a:t>Suggested time: </a:t>
            </a:r>
            <a:r>
              <a:rPr lang="en-AU" baseline="0" dirty="0"/>
              <a:t>1 – 2 minutes</a:t>
            </a:r>
          </a:p>
          <a:p>
            <a:endParaRPr lang="en-AU" baseline="0" dirty="0"/>
          </a:p>
          <a:p>
            <a:r>
              <a:rPr lang="en-AU" u="sng" baseline="0" dirty="0"/>
              <a:t>Notes:</a:t>
            </a:r>
          </a:p>
          <a:p>
            <a:endParaRPr lang="en-AU" baseline="0" dirty="0"/>
          </a:p>
          <a:p>
            <a:r>
              <a:rPr lang="en-AU" b="1" baseline="0" dirty="0"/>
              <a:t>Speaker notes - key point:</a:t>
            </a:r>
          </a:p>
          <a:p>
            <a:endParaRPr lang="en-AU" baseline="0" dirty="0"/>
          </a:p>
          <a:p>
            <a:r>
              <a:rPr lang="en-AU" dirty="0"/>
              <a:t>Remind participants</a:t>
            </a:r>
            <a:r>
              <a:rPr lang="en-AU" baseline="0" dirty="0"/>
              <a:t> that links to the evaluation survey and helpful resources will be sent via email following the workshop. </a:t>
            </a:r>
          </a:p>
          <a:p>
            <a:endParaRPr lang="en-AU" baseline="0" dirty="0"/>
          </a:p>
          <a:p>
            <a:endParaRPr lang="en-AU" b="1" baseline="0" dirty="0"/>
          </a:p>
          <a:p>
            <a:r>
              <a:rPr lang="en-AU" b="1" baseline="0" dirty="0" smtClean="0"/>
              <a:t>What you can say:</a:t>
            </a:r>
          </a:p>
          <a:p>
            <a:endParaRPr lang="en-AU" b="1" baseline="0" dirty="0"/>
          </a:p>
          <a:p>
            <a:r>
              <a:rPr lang="en-AU" baseline="0" dirty="0"/>
              <a:t>Thank you for being part of this workshop.</a:t>
            </a:r>
          </a:p>
          <a:p>
            <a:endParaRPr lang="en-AU" baseline="0" dirty="0"/>
          </a:p>
          <a:p>
            <a:r>
              <a:rPr lang="en-AU" baseline="0" dirty="0"/>
              <a:t>Thank you for sharing your ideas.</a:t>
            </a:r>
          </a:p>
          <a:p>
            <a:endParaRPr lang="en-AU" baseline="0" dirty="0"/>
          </a:p>
          <a:p>
            <a:r>
              <a:rPr lang="en-AU" baseline="0" dirty="0"/>
              <a:t>We are trying to make these workshops as good as they can be.</a:t>
            </a:r>
          </a:p>
          <a:p>
            <a:endParaRPr lang="en-AU" baseline="0" dirty="0"/>
          </a:p>
          <a:p>
            <a:r>
              <a:rPr lang="en-AU" baseline="0" dirty="0"/>
              <a:t>So we will be emailing you a link to a survey.</a:t>
            </a:r>
          </a:p>
          <a:p>
            <a:endParaRPr lang="en-AU" baseline="0" dirty="0"/>
          </a:p>
          <a:p>
            <a:r>
              <a:rPr lang="en-AU" baseline="0" dirty="0"/>
              <a:t>Please do the survey.</a:t>
            </a:r>
          </a:p>
          <a:p>
            <a:endParaRPr lang="en-AU" baseline="0" dirty="0"/>
          </a:p>
          <a:p>
            <a:endParaRPr lang="en-AU" baseline="0" dirty="0"/>
          </a:p>
          <a:p>
            <a:r>
              <a:rPr lang="en-AU" baseline="0" dirty="0"/>
              <a:t>We will also email you a post-workshop pack.</a:t>
            </a:r>
          </a:p>
          <a:p>
            <a:endParaRPr lang="en-AU" baseline="0" dirty="0"/>
          </a:p>
          <a:p>
            <a:r>
              <a:rPr lang="en-AU" baseline="0" dirty="0"/>
              <a:t>It has helpful information for you. </a:t>
            </a:r>
          </a:p>
          <a:p>
            <a:endParaRPr lang="en-AU" baseline="0" dirty="0"/>
          </a:p>
          <a:p>
            <a:r>
              <a:rPr lang="en-AU" baseline="0" dirty="0"/>
              <a:t>It also has links to accessible resources that you can share with people with intellectual disability.</a:t>
            </a:r>
          </a:p>
          <a:p>
            <a:endParaRPr lang="en-AU" baseline="0" dirty="0"/>
          </a:p>
          <a:p>
            <a:endParaRPr lang="en-AU"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121</a:t>
            </a:fld>
            <a:endParaRPr lang="en-AU" dirty="0"/>
          </a:p>
        </p:txBody>
      </p:sp>
    </p:spTree>
    <p:extLst>
      <p:ext uri="{BB962C8B-B14F-4D97-AF65-F5344CB8AC3E}">
        <p14:creationId xmlns:p14="http://schemas.microsoft.com/office/powerpoint/2010/main" val="2861628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S13C  Intro to case examples</a:t>
            </a:r>
            <a:endParaRPr lang="en-AU" sz="1200" kern="1200" dirty="0">
              <a:solidFill>
                <a:schemeClr val="tx1"/>
              </a:solidFill>
              <a:effectLst/>
              <a:latin typeface="+mn-lt"/>
              <a:ea typeface="+mn-ea"/>
              <a:cs typeface="+mn-cs"/>
            </a:endParaRPr>
          </a:p>
          <a:p>
            <a:endParaRPr lang="en-AU" b="1" baseline="0" dirty="0"/>
          </a:p>
          <a:p>
            <a:r>
              <a:rPr lang="en-AU" b="1" baseline="0" dirty="0"/>
              <a:t>Suggested Time: </a:t>
            </a:r>
            <a:r>
              <a:rPr lang="en-AU" b="1" baseline="0" dirty="0" smtClean="0"/>
              <a:t>1 </a:t>
            </a:r>
            <a:r>
              <a:rPr lang="en-AU" b="1" baseline="0" dirty="0"/>
              <a:t>minute</a:t>
            </a:r>
          </a:p>
          <a:p>
            <a:endParaRPr lang="en-AU" b="1" baseline="0" dirty="0"/>
          </a:p>
          <a:p>
            <a:r>
              <a:rPr lang="en-AU" b="0" u="sng" baseline="0" dirty="0"/>
              <a:t>Notes: </a:t>
            </a:r>
          </a:p>
          <a:p>
            <a:endParaRPr lang="en-AU" b="1" baseline="0" dirty="0"/>
          </a:p>
          <a:p>
            <a:pPr marL="171450" indent="-171450">
              <a:buFont typeface="Arial" panose="020B0604020202020204" pitchFamily="34" charset="0"/>
              <a:buChar char="•"/>
            </a:pPr>
            <a:r>
              <a:rPr lang="en-AU" dirty="0" smtClean="0"/>
              <a:t>This</a:t>
            </a:r>
            <a:r>
              <a:rPr lang="en-AU" baseline="0" dirty="0" smtClean="0"/>
              <a:t> divider slide is useful for orienting participants to the change from co-facilitator-led slides to case based learning.</a:t>
            </a:r>
          </a:p>
          <a:p>
            <a:pPr marL="171450" indent="-171450">
              <a:buFont typeface="Arial" panose="020B0604020202020204" pitchFamily="34" charset="0"/>
              <a:buChar char="•"/>
            </a:pPr>
            <a:endParaRPr lang="en-AU"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The co-facilitator with intellectual disability is not involved in presenting the case studies. The Trainer’s guide and Easy Read co-facilitator guide gives details to understand this. The co-facilitator with intellectual disability can take a break during this time.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smtClean="0"/>
              <a:t>The </a:t>
            </a:r>
            <a:r>
              <a:rPr lang="en-AU" dirty="0"/>
              <a:t>specific case examples used</a:t>
            </a:r>
            <a:r>
              <a:rPr lang="en-AU" baseline="0" dirty="0"/>
              <a:t> should be tailored according to the audience. </a:t>
            </a:r>
            <a:r>
              <a:rPr lang="en-AU" baseline="0" dirty="0" smtClean="0"/>
              <a:t>Case studies begin at slide 40. Remember, this is the master slide set. There are “Recommended slide sets” already prepared for different audiences, which can be used as is or tailored as needed. See the Training guide for more details.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aseline="0" dirty="0" smtClean="0"/>
          </a:p>
          <a:p>
            <a:pPr marL="171450" indent="-171450">
              <a:buFont typeface="Arial" panose="020B0604020202020204" pitchFamily="34" charset="0"/>
              <a:buChar char="•"/>
            </a:pPr>
            <a:r>
              <a:rPr lang="en-AU" baseline="0" dirty="0" smtClean="0"/>
              <a:t>In </a:t>
            </a:r>
            <a:r>
              <a:rPr lang="en-AU" baseline="0" dirty="0"/>
              <a:t>the </a:t>
            </a:r>
            <a:r>
              <a:rPr lang="en-AU" baseline="0" dirty="0" smtClean="0"/>
              <a:t>Trainer’s guide appendices are notes </a:t>
            </a:r>
            <a:r>
              <a:rPr lang="en-AU" baseline="0" dirty="0"/>
              <a:t>for each </a:t>
            </a:r>
            <a:r>
              <a:rPr lang="en-AU" baseline="0" dirty="0" smtClean="0"/>
              <a:t>case study. Within the slides, </a:t>
            </a:r>
            <a:r>
              <a:rPr lang="en-AU" baseline="0" dirty="0"/>
              <a:t>we have suggested suitable audiences for that </a:t>
            </a:r>
            <a:r>
              <a:rPr lang="en-AU" baseline="0" dirty="0" smtClean="0"/>
              <a:t>case study. Where </a:t>
            </a:r>
            <a:r>
              <a:rPr lang="en-AU" baseline="0" dirty="0"/>
              <a:t>the same case example is used for multiple audiences, the specific information given has been tailored to that audience. </a:t>
            </a:r>
          </a:p>
          <a:p>
            <a:pPr marL="171450" indent="-171450">
              <a:buFont typeface="Arial" panose="020B0604020202020204" pitchFamily="34" charset="0"/>
              <a:buChar char="•"/>
            </a:pPr>
            <a:endParaRPr lang="en-AU" baseline="0" dirty="0"/>
          </a:p>
          <a:p>
            <a:pPr marL="171450" indent="-171450">
              <a:buFont typeface="Arial" panose="020B0604020202020204" pitchFamily="34" charset="0"/>
              <a:buChar char="•"/>
            </a:pPr>
            <a:r>
              <a:rPr lang="en-AU" baseline="0" dirty="0" smtClean="0"/>
              <a:t>You may wish to send the case descriptions to your participants ahead of the workshop. See the appendix to the Trainers guide, which includes this as a handout. </a:t>
            </a:r>
            <a:endParaRPr lang="en-AU" baseline="0" dirty="0"/>
          </a:p>
          <a:p>
            <a:pPr marL="171450" indent="-171450">
              <a:buFont typeface="Arial" panose="020B0604020202020204" pitchFamily="34" charset="0"/>
              <a:buChar char="•"/>
            </a:pPr>
            <a:endParaRPr lang="en-AU" baseline="0" dirty="0"/>
          </a:p>
          <a:p>
            <a:pPr marL="171450" indent="-171450">
              <a:buFont typeface="Arial" panose="020B0604020202020204" pitchFamily="34" charset="0"/>
              <a:buChar char="•"/>
            </a:pPr>
            <a:r>
              <a:rPr lang="en-AU" baseline="0" dirty="0"/>
              <a:t>Breaking people into small groups (2 or 3) for the first case is likely to result in greater sharing than keeping them in larger groups. Break out rooms can be used if in a Webinar. </a:t>
            </a:r>
            <a:endParaRPr lang="en-AU" baseline="0" dirty="0" smtClean="0"/>
          </a:p>
          <a:p>
            <a:pPr marL="171450" indent="-171450">
              <a:buFont typeface="Arial" panose="020B0604020202020204" pitchFamily="34" charset="0"/>
              <a:buChar char="•"/>
            </a:pPr>
            <a:endParaRPr lang="en-AU" baseline="0" dirty="0" smtClean="0"/>
          </a:p>
          <a:p>
            <a:pPr marL="171450" indent="-171450">
              <a:buFont typeface="Arial" panose="020B0604020202020204" pitchFamily="34" charset="0"/>
              <a:buChar char="•"/>
            </a:pPr>
            <a:endParaRPr lang="en-AU" baseline="0" dirty="0" smtClean="0"/>
          </a:p>
          <a:p>
            <a:pPr marL="0" indent="0">
              <a:buFont typeface="Arial" panose="020B0604020202020204" pitchFamily="34" charset="0"/>
              <a:buNone/>
            </a:pPr>
            <a:endParaRPr lang="en-AU" b="1" baseline="0" dirty="0"/>
          </a:p>
          <a:p>
            <a:r>
              <a:rPr lang="en-AU" sz="1200" b="1" kern="1200" dirty="0">
                <a:solidFill>
                  <a:schemeClr val="tx1"/>
                </a:solidFill>
                <a:effectLst/>
                <a:latin typeface="+mn-lt"/>
                <a:ea typeface="+mn-ea"/>
                <a:cs typeface="+mn-cs"/>
              </a:rPr>
              <a:t>Key points:</a:t>
            </a:r>
          </a:p>
          <a:p>
            <a:endParaRPr lang="en-AU"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If the co-facilitator with intellectual disability prefers to take a break during the case examples, thank them for their introduction to the topic and tell people that they will be back later, before they leave the room. </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Encourage participants to </a:t>
            </a:r>
            <a:r>
              <a:rPr lang="en-AU" sz="1200" kern="1200" dirty="0" smtClean="0">
                <a:solidFill>
                  <a:schemeClr val="tx1"/>
                </a:solidFill>
                <a:effectLst/>
                <a:latin typeface="+mn-lt"/>
                <a:ea typeface="+mn-ea"/>
                <a:cs typeface="+mn-cs"/>
              </a:rPr>
              <a:t>contribute to the discussion, </a:t>
            </a:r>
            <a:r>
              <a:rPr lang="en-AU" sz="1200" kern="1200" dirty="0">
                <a:solidFill>
                  <a:schemeClr val="tx1"/>
                </a:solidFill>
                <a:effectLst/>
                <a:latin typeface="+mn-lt"/>
                <a:ea typeface="+mn-ea"/>
                <a:cs typeface="+mn-cs"/>
              </a:rPr>
              <a:t>emphasise there is no one correct </a:t>
            </a:r>
            <a:r>
              <a:rPr lang="en-AU" sz="1200" kern="1200" dirty="0" smtClean="0">
                <a:solidFill>
                  <a:schemeClr val="tx1"/>
                </a:solidFill>
                <a:effectLst/>
                <a:latin typeface="+mn-lt"/>
                <a:ea typeface="+mn-ea"/>
                <a:cs typeface="+mn-cs"/>
              </a:rPr>
              <a:t>answer in most instances.</a:t>
            </a:r>
            <a:r>
              <a:rPr lang="en-AU" sz="1200" kern="1200" baseline="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AU" sz="1200" kern="1200" baseline="0" dirty="0" smtClean="0">
                <a:solidFill>
                  <a:schemeClr val="tx1"/>
                </a:solidFill>
                <a:effectLst/>
                <a:latin typeface="+mn-lt"/>
                <a:ea typeface="+mn-ea"/>
                <a:cs typeface="+mn-cs"/>
              </a:rPr>
              <a:t>T</a:t>
            </a:r>
            <a:r>
              <a:rPr lang="en-AU" b="0" baseline="0" dirty="0" smtClean="0"/>
              <a:t>he </a:t>
            </a:r>
            <a:r>
              <a:rPr lang="en-AU" b="0" baseline="0" dirty="0"/>
              <a:t>point is to discuss the </a:t>
            </a:r>
            <a:r>
              <a:rPr lang="en-AU" b="0" i="1" baseline="0" dirty="0" smtClean="0"/>
              <a:t>types</a:t>
            </a:r>
            <a:r>
              <a:rPr lang="en-AU" b="0" baseline="0" dirty="0" smtClean="0"/>
              <a:t> </a:t>
            </a:r>
            <a:r>
              <a:rPr lang="en-AU" b="0" baseline="0" dirty="0"/>
              <a:t>of issues that can arise and what we can learn through reflecting on both positive aspects of the care provided and the challenges.</a:t>
            </a:r>
          </a:p>
          <a:p>
            <a:pPr marL="171450" indent="-171450">
              <a:buFont typeface="Arial" panose="020B0604020202020204" pitchFamily="34" charset="0"/>
              <a:buChar char="•"/>
            </a:pPr>
            <a:r>
              <a:rPr lang="en-AU" b="0" baseline="0" dirty="0" smtClean="0"/>
              <a:t>Many </a:t>
            </a:r>
            <a:r>
              <a:rPr lang="en-AU" b="0" baseline="0" dirty="0"/>
              <a:t>of the examples are conglomerates across several similar, real-life cases. </a:t>
            </a:r>
            <a:r>
              <a:rPr lang="en-AU" b="0" baseline="0" dirty="0" smtClean="0"/>
              <a:t>In all cases, identifying </a:t>
            </a:r>
            <a:r>
              <a:rPr lang="en-AU" b="0" baseline="0" dirty="0"/>
              <a:t>information has been changed. The photos are not of these specific people. </a:t>
            </a:r>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endParaRPr lang="en-AU" b="0"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13</a:t>
            </a:fld>
            <a:endParaRPr lang="en-AU" dirty="0"/>
          </a:p>
        </p:txBody>
      </p:sp>
    </p:spTree>
    <p:extLst>
      <p:ext uri="{BB962C8B-B14F-4D97-AF65-F5344CB8AC3E}">
        <p14:creationId xmlns:p14="http://schemas.microsoft.com/office/powerpoint/2010/main" val="2899183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S14C  Reasonable adjustments definition </a:t>
            </a:r>
            <a:r>
              <a:rPr lang="en-AU" sz="1200" b="1" kern="1200" dirty="0" smtClean="0">
                <a:solidFill>
                  <a:schemeClr val="tx1"/>
                </a:solidFill>
                <a:effectLst/>
                <a:latin typeface="+mn-lt"/>
                <a:ea typeface="+mn-ea"/>
                <a:cs typeface="+mn-cs"/>
              </a:rPr>
              <a:t>–</a:t>
            </a:r>
            <a:r>
              <a:rPr lang="en-AU" sz="1200" b="1" kern="1200" baseline="0" dirty="0" smtClean="0">
                <a:solidFill>
                  <a:schemeClr val="tx1"/>
                </a:solidFill>
                <a:effectLst/>
                <a:latin typeface="+mn-lt"/>
                <a:ea typeface="+mn-ea"/>
                <a:cs typeface="+mn-cs"/>
              </a:rPr>
              <a:t> </a:t>
            </a:r>
            <a:r>
              <a:rPr lang="en-AU" sz="1200" b="1" kern="1200" dirty="0" smtClean="0">
                <a:solidFill>
                  <a:schemeClr val="tx1"/>
                </a:solidFill>
                <a:effectLst/>
                <a:latin typeface="+mn-lt"/>
                <a:ea typeface="+mn-ea"/>
                <a:cs typeface="+mn-cs"/>
              </a:rPr>
              <a:t>share</a:t>
            </a:r>
            <a:endParaRPr lang="en-AU" sz="1200" kern="1200" dirty="0">
              <a:solidFill>
                <a:schemeClr val="tx1"/>
              </a:solidFill>
              <a:effectLst/>
              <a:latin typeface="+mn-lt"/>
              <a:ea typeface="+mn-ea"/>
              <a:cs typeface="+mn-cs"/>
            </a:endParaRPr>
          </a:p>
          <a:p>
            <a:endParaRPr lang="en-AU" b="1" i="0" baseline="0" dirty="0"/>
          </a:p>
          <a:p>
            <a:r>
              <a:rPr lang="en-AU" b="1" i="0" baseline="0" dirty="0"/>
              <a:t>Suggested time – 1 – 2 minutes.</a:t>
            </a:r>
          </a:p>
          <a:p>
            <a:endParaRPr lang="en-AU" u="sng" baseline="0" dirty="0"/>
          </a:p>
          <a:p>
            <a:r>
              <a:rPr lang="en-AU" u="sng" baseline="0" dirty="0"/>
              <a:t>Notes:</a:t>
            </a:r>
          </a:p>
          <a:p>
            <a:endParaRPr lang="en-AU" baseline="0" dirty="0"/>
          </a:p>
          <a:p>
            <a:pPr marL="171450" indent="-171450">
              <a:buFont typeface="Arial" panose="020B0604020202020204" pitchFamily="34" charset="0"/>
              <a:buChar char="•"/>
            </a:pPr>
            <a:r>
              <a:rPr lang="en-AU" i="0" baseline="0" dirty="0" smtClean="0"/>
              <a:t>This slide can be </a:t>
            </a:r>
            <a:r>
              <a:rPr lang="en-AU" i="0" baseline="0" dirty="0"/>
              <a:t>co-led with a co-facilitator with intellectual disability. The lead in should come from the </a:t>
            </a:r>
            <a:r>
              <a:rPr lang="en-AU" i="0" baseline="0" dirty="0" smtClean="0"/>
              <a:t>PHN co-facilitator who </a:t>
            </a:r>
            <a:r>
              <a:rPr lang="en-AU" i="0" baseline="0" dirty="0"/>
              <a:t>has covered case studies. </a:t>
            </a:r>
            <a:endParaRPr lang="en-AU" i="0" baseline="0" dirty="0" smtClean="0"/>
          </a:p>
          <a:p>
            <a:pPr marL="0" indent="0">
              <a:buFont typeface="Arial" panose="020B0604020202020204" pitchFamily="34" charset="0"/>
              <a:buNone/>
            </a:pPr>
            <a:endParaRPr lang="en-AU"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baseline="0" dirty="0" smtClean="0"/>
              <a:t>Below </a:t>
            </a:r>
            <a:r>
              <a:rPr lang="en-AU" i="0" baseline="0" dirty="0"/>
              <a:t>is an </a:t>
            </a:r>
            <a:r>
              <a:rPr lang="en-AU" i="1" baseline="0" dirty="0"/>
              <a:t>e</a:t>
            </a:r>
            <a:r>
              <a:rPr lang="en-AU" i="1" dirty="0"/>
              <a:t>xample</a:t>
            </a:r>
            <a:r>
              <a:rPr lang="en-AU" i="0" dirty="0"/>
              <a:t> of</a:t>
            </a:r>
            <a:r>
              <a:rPr lang="en-AU" i="0" baseline="0" dirty="0"/>
              <a:t> the sort of way this topic could be introduced. However, it is important to support a co-facilitator to use their own words if they prefer</a:t>
            </a:r>
            <a:r>
              <a:rPr lang="en-AU" i="0" baseline="0" dirty="0" smtClean="0"/>
              <a:t>. If using the “What you can say” script, ensure the co-facilitator with intellectual disability has a copy of that script without the other notes on it. </a:t>
            </a:r>
          </a:p>
          <a:p>
            <a:pPr marL="171450" indent="-171450">
              <a:buFont typeface="Arial" panose="020B0604020202020204" pitchFamily="34" charset="0"/>
              <a:buChar char="•"/>
            </a:pPr>
            <a:endParaRPr lang="en-AU" i="0" baseline="0" dirty="0"/>
          </a:p>
          <a:p>
            <a:pPr marL="171450" indent="-171450">
              <a:buFont typeface="Arial" panose="020B0604020202020204" pitchFamily="34" charset="0"/>
              <a:buChar char="•"/>
            </a:pPr>
            <a:r>
              <a:rPr lang="en-AU" i="0" baseline="0" dirty="0"/>
              <a:t>See the </a:t>
            </a:r>
            <a:r>
              <a:rPr lang="en-AU" i="0" baseline="0" dirty="0" smtClean="0"/>
              <a:t>Easy Read co-facilitator guide for information </a:t>
            </a:r>
            <a:r>
              <a:rPr lang="en-AU" i="0" baseline="0" dirty="0"/>
              <a:t>about reasonable adjustments. </a:t>
            </a:r>
            <a:endParaRPr lang="en-AU" i="0" baseline="0" dirty="0" smtClean="0"/>
          </a:p>
          <a:p>
            <a:pPr marL="171450" indent="-171450">
              <a:buFont typeface="Arial" panose="020B0604020202020204" pitchFamily="34" charset="0"/>
              <a:buChar char="•"/>
            </a:pPr>
            <a:endParaRPr lang="en-AU" i="0" baseline="0" dirty="0" smtClean="0"/>
          </a:p>
          <a:p>
            <a:pPr marL="171450" indent="-171450">
              <a:buFont typeface="Arial" panose="020B0604020202020204" pitchFamily="34" charset="0"/>
              <a:buChar char="•"/>
            </a:pPr>
            <a:endParaRPr lang="en-AU" baseline="0" dirty="0"/>
          </a:p>
          <a:p>
            <a:endParaRPr lang="en-AU" baseline="0" dirty="0"/>
          </a:p>
          <a:p>
            <a:endParaRPr lang="en-AU" baseline="0" dirty="0"/>
          </a:p>
          <a:p>
            <a:r>
              <a:rPr lang="en-AU" sz="1200" b="1" kern="1200" dirty="0">
                <a:solidFill>
                  <a:schemeClr val="tx1"/>
                </a:solidFill>
                <a:effectLst/>
                <a:latin typeface="+mn-lt"/>
                <a:ea typeface="+mn-ea"/>
                <a:cs typeface="+mn-cs"/>
              </a:rPr>
              <a:t>Key points:</a:t>
            </a:r>
          </a:p>
          <a:p>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Welcome back co-facilitator</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This is an opportunity for the group to share their thoughts. </a:t>
            </a:r>
          </a:p>
          <a:p>
            <a:endParaRPr lang="en-AU" baseline="0" dirty="0"/>
          </a:p>
          <a:p>
            <a:endParaRPr lang="en-AU" baseline="0" dirty="0"/>
          </a:p>
          <a:p>
            <a:r>
              <a:rPr lang="en-AU" b="1" baseline="0" dirty="0"/>
              <a:t>Brief speaker notes:</a:t>
            </a:r>
          </a:p>
          <a:p>
            <a:pPr marL="171450" indent="-171450">
              <a:buFont typeface="Arial" panose="020B0604020202020204" pitchFamily="34" charset="0"/>
              <a:buChar char="•"/>
            </a:pPr>
            <a:r>
              <a:rPr lang="en-AU" baseline="0" dirty="0"/>
              <a:t>Welcome back </a:t>
            </a:r>
            <a:r>
              <a:rPr lang="en-AU" baseline="0" dirty="0" smtClean="0"/>
              <a:t>co-facilitator</a:t>
            </a:r>
          </a:p>
          <a:p>
            <a:pPr marL="171450" indent="-171450">
              <a:buFont typeface="Arial" panose="020B0604020202020204" pitchFamily="34" charset="0"/>
              <a:buChar char="•"/>
            </a:pPr>
            <a:r>
              <a:rPr lang="en-AU" baseline="0" dirty="0" smtClean="0"/>
              <a:t>Ask for ideas of what Reasonable adjustments means</a:t>
            </a:r>
            <a:endParaRPr lang="en-AU" baseline="0" dirty="0"/>
          </a:p>
          <a:p>
            <a:pPr marL="171450" indent="-171450">
              <a:buFont typeface="Arial" panose="020B0604020202020204" pitchFamily="34" charset="0"/>
              <a:buChar char="•"/>
            </a:pPr>
            <a:r>
              <a:rPr lang="en-AU" baseline="0" dirty="0"/>
              <a:t>Small adaptations to practice = reasonable adjustments</a:t>
            </a:r>
          </a:p>
          <a:p>
            <a:pPr marL="0" indent="0">
              <a:buFont typeface="Arial" panose="020B0604020202020204" pitchFamily="34" charset="0"/>
              <a:buNone/>
            </a:pPr>
            <a:endParaRPr lang="en-AU" baseline="0" dirty="0"/>
          </a:p>
          <a:p>
            <a:endParaRPr lang="en-AU" baseline="0" dirty="0"/>
          </a:p>
          <a:p>
            <a:endParaRPr lang="en-AU" baseline="0" dirty="0"/>
          </a:p>
          <a:p>
            <a:r>
              <a:rPr lang="en-AU" b="1" baseline="0" dirty="0" smtClean="0"/>
              <a:t>Optional script for PHN co-facilitator:</a:t>
            </a:r>
          </a:p>
          <a:p>
            <a:endParaRPr lang="en-AU" baseline="0" dirty="0" smtClean="0"/>
          </a:p>
          <a:p>
            <a:r>
              <a:rPr lang="en-AU" baseline="0" dirty="0" smtClean="0"/>
              <a:t>Welcome back to [co-facilitator’s name]. </a:t>
            </a:r>
          </a:p>
          <a:p>
            <a:endParaRPr lang="en-AU" baseline="0" dirty="0" smtClean="0"/>
          </a:p>
          <a:p>
            <a:r>
              <a:rPr lang="en-AU" baseline="0" dirty="0" smtClean="0"/>
              <a:t>Throughout the case examples, we have identified ways that clinicians can make really small adaptations in order to  health care better for people with intellectual disability. Many of these things fall under the umbrella of “reasonable adjustments”. To explain what reasonable adjustments are and talk about their impact, I am going to ask [co-facilitator’s name] to come back and lead us again. </a:t>
            </a:r>
          </a:p>
          <a:p>
            <a:endParaRPr lang="en-AU" baseline="0" dirty="0" smtClean="0"/>
          </a:p>
          <a:p>
            <a:endParaRPr lang="en-AU" b="1" baseline="0" dirty="0" smtClean="0"/>
          </a:p>
          <a:p>
            <a:r>
              <a:rPr lang="en-AU" b="1" baseline="0" dirty="0" smtClean="0"/>
              <a:t>For co-facilitator with intellectual disability:</a:t>
            </a:r>
          </a:p>
          <a:p>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1" baseline="0" dirty="0" smtClean="0"/>
              <a:t>What you can say:</a:t>
            </a:r>
          </a:p>
          <a:p>
            <a:endParaRPr lang="en-AU" u="sng" baseline="0" dirty="0"/>
          </a:p>
          <a:p>
            <a:r>
              <a:rPr lang="en-AU" baseline="0" dirty="0"/>
              <a:t>So, what is a reasonable adjustment? </a:t>
            </a:r>
          </a:p>
          <a:p>
            <a:endParaRPr lang="en-AU" baseline="0" dirty="0"/>
          </a:p>
          <a:p>
            <a:r>
              <a:rPr lang="en-AU" baseline="0" dirty="0"/>
              <a:t>Firstly can I hear from you guys.</a:t>
            </a:r>
          </a:p>
          <a:p>
            <a:endParaRPr lang="en-AU" baseline="0" dirty="0"/>
          </a:p>
          <a:p>
            <a:r>
              <a:rPr lang="en-AU" baseline="0" dirty="0"/>
              <a:t>What do you think a reasonable adjustment is?</a:t>
            </a:r>
          </a:p>
          <a:p>
            <a:endParaRPr lang="en-AU" baseline="0" dirty="0"/>
          </a:p>
          <a:p>
            <a:pPr marL="171450" indent="-171450">
              <a:buFont typeface="Arial" panose="020B0604020202020204" pitchFamily="34" charset="0"/>
              <a:buChar char="•"/>
            </a:pPr>
            <a:endParaRPr lang="en-AU" baseline="0" dirty="0"/>
          </a:p>
          <a:p>
            <a:pPr marL="171450" indent="-171450">
              <a:buFont typeface="Arial" panose="020B0604020202020204" pitchFamily="34" charset="0"/>
              <a:buChar char="•"/>
            </a:pPr>
            <a:r>
              <a:rPr lang="en-AU" baseline="0" dirty="0"/>
              <a:t>Listen to ideas. </a:t>
            </a:r>
          </a:p>
          <a:p>
            <a:pPr marL="171450" indent="-171450">
              <a:buFont typeface="Arial" panose="020B0604020202020204" pitchFamily="34" charset="0"/>
              <a:buChar char="•"/>
            </a:pPr>
            <a:endParaRPr lang="en-AU" baseline="0" dirty="0"/>
          </a:p>
          <a:p>
            <a:endParaRPr lang="en-AU" baseline="0" dirty="0"/>
          </a:p>
          <a:p>
            <a:endParaRPr lang="en-AU" baseline="0" dirty="0"/>
          </a:p>
          <a:p>
            <a:endParaRPr lang="en-AU" b="1" baseline="0" dirty="0" smtClean="0"/>
          </a:p>
          <a:p>
            <a:endParaRPr lang="en-AU" baseline="0" dirty="0"/>
          </a:p>
          <a:p>
            <a:endParaRPr lang="en-AU" baseline="0" dirty="0"/>
          </a:p>
          <a:p>
            <a:endParaRPr lang="en-AU" baseline="0" dirty="0"/>
          </a:p>
          <a:p>
            <a:endParaRPr lang="en-AU" baseline="0" dirty="0"/>
          </a:p>
          <a:p>
            <a:endParaRPr lang="en-AU" dirty="0"/>
          </a:p>
          <a:p>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14</a:t>
            </a:fld>
            <a:endParaRPr lang="en-AU" dirty="0"/>
          </a:p>
        </p:txBody>
      </p:sp>
    </p:spTree>
    <p:extLst>
      <p:ext uri="{BB962C8B-B14F-4D97-AF65-F5344CB8AC3E}">
        <p14:creationId xmlns:p14="http://schemas.microsoft.com/office/powerpoint/2010/main" val="3434675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latin typeface="+mn-lt"/>
                <a:ea typeface="+mn-ea"/>
                <a:cs typeface="+mn-cs"/>
              </a:rPr>
              <a:t>S15C  Reasonable adjustments definition</a:t>
            </a:r>
            <a:endParaRPr lang="en-AU" sz="1200" kern="1200" dirty="0">
              <a:solidFill>
                <a:schemeClr val="tx1"/>
              </a:solidFill>
              <a:effectLst/>
              <a:latin typeface="+mn-lt"/>
              <a:ea typeface="+mn-ea"/>
              <a:cs typeface="+mn-cs"/>
            </a:endParaRPr>
          </a:p>
          <a:p>
            <a:endParaRPr lang="en-AU" b="1" i="0" baseline="0" dirty="0"/>
          </a:p>
          <a:p>
            <a:r>
              <a:rPr lang="en-AU" b="1" i="0" baseline="0" dirty="0"/>
              <a:t>Suggested time – 1 - 2 minutes.</a:t>
            </a:r>
          </a:p>
          <a:p>
            <a:endParaRPr lang="en-AU" u="sng" baseline="0" dirty="0"/>
          </a:p>
          <a:p>
            <a:r>
              <a:rPr lang="en-AU" u="sng" baseline="0" dirty="0"/>
              <a:t>Notes:</a:t>
            </a:r>
          </a:p>
          <a:p>
            <a:endParaRPr lang="en-AU" baseline="0" dirty="0" smtClean="0"/>
          </a:p>
          <a:p>
            <a:pPr marL="171450" indent="-171450">
              <a:buFont typeface="Arial" panose="020B0604020202020204" pitchFamily="34" charset="0"/>
              <a:buChar char="•"/>
            </a:pPr>
            <a:r>
              <a:rPr lang="en-AU" i="0" baseline="0" dirty="0" smtClean="0"/>
              <a:t>This slide can be presented by a co-facilitator with intellectual disability. </a:t>
            </a:r>
          </a:p>
          <a:p>
            <a:pPr marL="171450" indent="-171450">
              <a:buFont typeface="Arial" panose="020B0604020202020204" pitchFamily="34" charset="0"/>
              <a:buChar char="•"/>
            </a:pPr>
            <a:endParaRPr lang="en-AU" i="0" baseline="0" dirty="0" smtClean="0"/>
          </a:p>
          <a:p>
            <a:pPr marL="171450" indent="-171450">
              <a:buFont typeface="Arial" panose="020B0604020202020204" pitchFamily="34" charset="0"/>
              <a:buChar char="•"/>
            </a:pPr>
            <a:r>
              <a:rPr lang="en-AU" i="0" baseline="0" dirty="0" smtClean="0"/>
              <a:t>See the Easy Read co-facilitator guide for information about reasonable adjustments. </a:t>
            </a:r>
          </a:p>
          <a:p>
            <a:pPr marL="171450" indent="-171450">
              <a:buFont typeface="Arial" panose="020B0604020202020204" pitchFamily="34" charset="0"/>
              <a:buChar char="•"/>
            </a:pPr>
            <a:endParaRPr lang="en-AU" i="0" baseline="0" dirty="0" smtClean="0"/>
          </a:p>
          <a:p>
            <a:pPr marL="171450" indent="-171450">
              <a:buFont typeface="Arial" panose="020B0604020202020204" pitchFamily="34" charset="0"/>
              <a:buChar char="•"/>
            </a:pPr>
            <a:endParaRPr lang="en-AU" baseline="0" dirty="0" smtClean="0"/>
          </a:p>
          <a:p>
            <a:endParaRPr lang="en-AU" baseline="0" dirty="0" smtClean="0"/>
          </a:p>
          <a:p>
            <a:endParaRPr lang="en-AU" baseline="0" dirty="0"/>
          </a:p>
          <a:p>
            <a:pPr>
              <a:lnSpc>
                <a:spcPct val="150000"/>
              </a:lnSpc>
              <a:spcAft>
                <a:spcPts val="0"/>
              </a:spcAft>
            </a:pPr>
            <a:r>
              <a:rPr lang="en-AU" sz="1200" b="1" dirty="0">
                <a:solidFill>
                  <a:srgbClr val="000000"/>
                </a:solidFill>
                <a:effectLst/>
                <a:latin typeface="Arial" panose="020B0604020202020204" pitchFamily="34" charset="0"/>
                <a:ea typeface="Times New Roman" panose="02020603050405020304" pitchFamily="18" charset="0"/>
              </a:rPr>
              <a:t>Key points:</a:t>
            </a:r>
          </a:p>
          <a:p>
            <a:pPr>
              <a:lnSpc>
                <a:spcPct val="150000"/>
              </a:lnSpc>
              <a:spcAft>
                <a:spcPts val="0"/>
              </a:spcAft>
            </a:pPr>
            <a:endParaRPr lang="en-AU" sz="1100" dirty="0">
              <a:effectLst/>
              <a:latin typeface="Calibri" panose="020F0502020204030204" pitchFamily="34" charset="0"/>
              <a:ea typeface="Calibri" panose="020F0502020204030204" pitchFamily="34" charset="0"/>
            </a:endParaRPr>
          </a:p>
          <a:p>
            <a:pPr marL="342900" lvl="0" indent="-342900">
              <a:lnSpc>
                <a:spcPct val="150000"/>
              </a:lnSpc>
              <a:spcAft>
                <a:spcPts val="600"/>
              </a:spcAft>
              <a:buFont typeface="Arial" panose="020B0604020202020204" pitchFamily="34" charset="0"/>
              <a:buChar char="•"/>
              <a:tabLst>
                <a:tab pos="457200" algn="l"/>
              </a:tabLst>
            </a:pPr>
            <a:r>
              <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Reasonable adjustments are small adaptations to </a:t>
            </a:r>
            <a:r>
              <a:rPr lang="en-AU"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practice</a:t>
            </a:r>
          </a:p>
          <a:p>
            <a:pPr marL="342900" lvl="0" indent="-342900">
              <a:lnSpc>
                <a:spcPct val="150000"/>
              </a:lnSpc>
              <a:spcAft>
                <a:spcPts val="600"/>
              </a:spcAft>
              <a:buFont typeface="Arial" panose="020B0604020202020204" pitchFamily="34" charset="0"/>
              <a:buChar char="•"/>
              <a:tabLst>
                <a:tab pos="457200" algn="l"/>
              </a:tabLst>
            </a:pPr>
            <a:endParaRPr lang="en-AU"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600"/>
              </a:spcAft>
              <a:buFont typeface="Arial" panose="020B0604020202020204" pitchFamily="34" charset="0"/>
              <a:buChar char="•"/>
              <a:tabLst>
                <a:tab pos="457200" algn="l"/>
              </a:tabLst>
            </a:pPr>
            <a:r>
              <a:rPr lang="en-AU"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They can </a:t>
            </a:r>
            <a:r>
              <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have a </a:t>
            </a:r>
            <a:r>
              <a:rPr lang="en-AU"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big </a:t>
            </a:r>
            <a:r>
              <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impact on </a:t>
            </a:r>
            <a:r>
              <a:rPr lang="en-AU"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a:t>
            </a:r>
            <a:r>
              <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person’s health care</a:t>
            </a:r>
            <a:r>
              <a:rPr lang="en-AU"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a:lnSpc>
                <a:spcPct val="150000"/>
              </a:lnSpc>
              <a:spcAft>
                <a:spcPts val="600"/>
              </a:spcAft>
              <a:buFont typeface="Arial" panose="020B0604020202020204" pitchFamily="34" charset="0"/>
              <a:buChar char="•"/>
              <a:tabLst>
                <a:tab pos="457200" algn="l"/>
              </a:tabLst>
            </a:pPr>
            <a:endParaRPr lang="en-AU" sz="12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50000"/>
              </a:lnSpc>
              <a:spcAft>
                <a:spcPts val="600"/>
              </a:spcAft>
              <a:buFont typeface="Arial" panose="020B0604020202020204" pitchFamily="34" charset="0"/>
              <a:buChar char="•"/>
              <a:tabLst>
                <a:tab pos="457200" algn="l"/>
              </a:tabLst>
            </a:pPr>
            <a:r>
              <a:rPr lang="en-AU" sz="12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Give</a:t>
            </a:r>
            <a:r>
              <a:rPr lang="en-AU" sz="1200" baseline="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an example.</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baseline="0" dirty="0"/>
          </a:p>
          <a:p>
            <a:endParaRPr lang="en-AU" baseline="0" dirty="0"/>
          </a:p>
          <a:p>
            <a:endParaRPr lang="en-AU" b="1" baseline="0" dirty="0"/>
          </a:p>
          <a:p>
            <a:r>
              <a:rPr lang="en-AU" b="1" baseline="0" dirty="0" smtClean="0"/>
              <a:t>What you can say:</a:t>
            </a:r>
            <a:endParaRPr lang="en-AU" b="1" baseline="0" dirty="0"/>
          </a:p>
          <a:p>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I think reasonable adjustments are things you do which </a:t>
            </a:r>
            <a:r>
              <a:rPr lang="en-US" i="1" dirty="0">
                <a:latin typeface="Arial" panose="020B0604020202020204" pitchFamily="34" charset="0"/>
                <a:cs typeface="Arial" panose="020B0604020202020204" pitchFamily="34" charset="0"/>
              </a:rPr>
              <a:t>takes away barriers that would stop someone getting good health care </a:t>
            </a:r>
            <a:endParaRPr lang="en-AU" i="1" dirty="0"/>
          </a:p>
          <a:p>
            <a:endParaRPr lang="en-AU" baseline="0" dirty="0"/>
          </a:p>
          <a:p>
            <a:r>
              <a:rPr lang="en-AU" dirty="0"/>
              <a:t>The easiest way to</a:t>
            </a:r>
            <a:r>
              <a:rPr lang="en-AU" baseline="0" dirty="0"/>
              <a:t> tell you what a reasonable adjustment is with an example. </a:t>
            </a:r>
          </a:p>
          <a:p>
            <a:endParaRPr lang="en-AU" baseline="0" dirty="0"/>
          </a:p>
          <a:p>
            <a:endParaRPr lang="en-AU" baseline="0" dirty="0"/>
          </a:p>
          <a:p>
            <a:endParaRPr lang="en-AU" baseline="0" dirty="0"/>
          </a:p>
          <a:p>
            <a:r>
              <a:rPr lang="en-AU" baseline="0" dirty="0"/>
              <a:t>One of the pre-workshop activities was to gather the forms you ask people to do when they come to see them.</a:t>
            </a:r>
          </a:p>
          <a:p>
            <a:endParaRPr lang="en-AU" baseline="0" dirty="0"/>
          </a:p>
          <a:p>
            <a:r>
              <a:rPr lang="en-AU" baseline="0" dirty="0"/>
              <a:t>Put your hand up if you did that.</a:t>
            </a:r>
          </a:p>
          <a:p>
            <a:endParaRPr lang="en-AU" baseline="0" dirty="0"/>
          </a:p>
          <a:p>
            <a:r>
              <a:rPr lang="en-AU" baseline="0" dirty="0" smtClean="0"/>
              <a:t>If you did not do it, then think </a:t>
            </a:r>
            <a:r>
              <a:rPr lang="en-AU" baseline="0" dirty="0"/>
              <a:t>about the forms new </a:t>
            </a:r>
            <a:r>
              <a:rPr lang="en-AU" baseline="0" dirty="0" smtClean="0"/>
              <a:t>people do </a:t>
            </a:r>
            <a:r>
              <a:rPr lang="en-AU" baseline="0" dirty="0"/>
              <a:t>when they see you.</a:t>
            </a:r>
          </a:p>
          <a:p>
            <a:endParaRPr lang="en-AU" baseline="0" dirty="0"/>
          </a:p>
          <a:p>
            <a:r>
              <a:rPr lang="en-AU" baseline="0" dirty="0"/>
              <a:t>Put your hand up if you can </a:t>
            </a:r>
            <a:r>
              <a:rPr lang="en-AU" baseline="0" dirty="0" smtClean="0"/>
              <a:t>think of </a:t>
            </a:r>
            <a:r>
              <a:rPr lang="en-AU" baseline="0" dirty="0"/>
              <a:t>your forms</a:t>
            </a:r>
            <a:r>
              <a:rPr lang="en-AU" baseline="0" dirty="0" smtClean="0"/>
              <a:t>.</a:t>
            </a:r>
            <a:endParaRPr lang="en-AU" baseline="0" dirty="0"/>
          </a:p>
          <a:p>
            <a:endParaRPr lang="en-AU" baseline="0" dirty="0"/>
          </a:p>
          <a:p>
            <a:endParaRPr lang="en-AU" baseline="0" dirty="0"/>
          </a:p>
          <a:p>
            <a:endParaRPr lang="en-AU" baseline="0" dirty="0"/>
          </a:p>
          <a:p>
            <a:r>
              <a:rPr lang="en-AU" baseline="0" dirty="0"/>
              <a:t>Now, keep your hand up if you are able to think of one thing that your practice does to help someone who needs help doing that form.</a:t>
            </a:r>
            <a:endParaRPr lang="en-AU" dirty="0">
              <a:cs typeface="Calibri"/>
            </a:endParaRPr>
          </a:p>
          <a:p>
            <a:endParaRPr lang="en-AU" baseline="0" dirty="0"/>
          </a:p>
          <a:p>
            <a:r>
              <a:rPr lang="en-AU" baseline="0" dirty="0" smtClean="0"/>
              <a:t>It </a:t>
            </a:r>
            <a:r>
              <a:rPr lang="en-AU" baseline="0" dirty="0"/>
              <a:t>does not have to be </a:t>
            </a:r>
            <a:r>
              <a:rPr lang="en-AU" i="0" baseline="0" dirty="0" smtClean="0"/>
              <a:t>you</a:t>
            </a:r>
            <a:r>
              <a:rPr lang="en-AU" i="0" baseline="0" dirty="0"/>
              <a:t> </a:t>
            </a:r>
            <a:r>
              <a:rPr lang="en-AU" i="0" baseline="0" dirty="0" smtClean="0"/>
              <a:t>that does it.</a:t>
            </a:r>
          </a:p>
          <a:p>
            <a:endParaRPr lang="en-AU" i="0" baseline="0" dirty="0" smtClean="0"/>
          </a:p>
          <a:p>
            <a:r>
              <a:rPr lang="en-AU" baseline="0" dirty="0" smtClean="0"/>
              <a:t>It </a:t>
            </a:r>
            <a:r>
              <a:rPr lang="en-AU" baseline="0" dirty="0"/>
              <a:t>might be </a:t>
            </a:r>
            <a:r>
              <a:rPr lang="en-AU" baseline="0" dirty="0" smtClean="0"/>
              <a:t>some one who </a:t>
            </a:r>
            <a:r>
              <a:rPr lang="en-AU" baseline="0" dirty="0"/>
              <a:t>works with you. </a:t>
            </a:r>
            <a:endParaRPr lang="en-AU" dirty="0">
              <a:cs typeface="Calibri"/>
            </a:endParaRPr>
          </a:p>
          <a:p>
            <a:endParaRPr lang="en-AU" baseline="0" dirty="0"/>
          </a:p>
          <a:p>
            <a:endParaRPr lang="en-AU" baseline="0" dirty="0"/>
          </a:p>
          <a:p>
            <a:endParaRPr lang="en-AU" baseline="0" dirty="0"/>
          </a:p>
          <a:p>
            <a:endParaRPr lang="en-AU" baseline="0" dirty="0"/>
          </a:p>
          <a:p>
            <a:r>
              <a:rPr lang="en-AU" baseline="0" dirty="0" smtClean="0"/>
              <a:t>Congratulations </a:t>
            </a:r>
            <a:r>
              <a:rPr lang="en-AU" baseline="0" dirty="0"/>
              <a:t>to </a:t>
            </a:r>
            <a:r>
              <a:rPr lang="en-AU" baseline="0" dirty="0" smtClean="0"/>
              <a:t>people </a:t>
            </a:r>
            <a:r>
              <a:rPr lang="en-AU" baseline="0" dirty="0"/>
              <a:t>with their hands still </a:t>
            </a:r>
            <a:r>
              <a:rPr lang="en-AU" baseline="0" dirty="0" smtClean="0"/>
              <a:t>up.</a:t>
            </a:r>
          </a:p>
          <a:p>
            <a:endParaRPr lang="en-AU" baseline="0" dirty="0" smtClean="0"/>
          </a:p>
          <a:p>
            <a:r>
              <a:rPr lang="en-AU" baseline="0" dirty="0" smtClean="0"/>
              <a:t>What </a:t>
            </a:r>
            <a:r>
              <a:rPr lang="en-AU" baseline="0" dirty="0"/>
              <a:t>you are doing to support someone with your forms - </a:t>
            </a:r>
            <a:r>
              <a:rPr lang="en-AU" b="1" baseline="0" dirty="0"/>
              <a:t>that’s</a:t>
            </a:r>
            <a:r>
              <a:rPr lang="en-AU" baseline="0" dirty="0"/>
              <a:t> a reasonable adjustment.</a:t>
            </a:r>
            <a:endParaRPr lang="en-AU" dirty="0">
              <a:cs typeface="Calibri"/>
            </a:endParaRPr>
          </a:p>
          <a:p>
            <a:endParaRPr lang="en-AU" baseline="0" dirty="0"/>
          </a:p>
          <a:p>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r>
              <a:rPr lang="en-AU" baseline="0" dirty="0"/>
              <a:t>That is the sort of thing that makes it easier for someone like me to </a:t>
            </a:r>
            <a:r>
              <a:rPr lang="en-AU" baseline="0" dirty="0" smtClean="0"/>
              <a:t>get health care when </a:t>
            </a:r>
            <a:r>
              <a:rPr lang="en-AU" baseline="0" dirty="0"/>
              <a:t>I </a:t>
            </a:r>
            <a:r>
              <a:rPr lang="en-AU" baseline="0" dirty="0" smtClean="0"/>
              <a:t>need it. </a:t>
            </a:r>
          </a:p>
          <a:p>
            <a:endParaRPr lang="en-AU" baseline="0" dirty="0"/>
          </a:p>
          <a:p>
            <a:endParaRPr lang="en-AU" baseline="0" dirty="0"/>
          </a:p>
          <a:p>
            <a:r>
              <a:rPr lang="en-AU" baseline="0" dirty="0"/>
              <a:t>And </a:t>
            </a:r>
            <a:r>
              <a:rPr lang="en-AU" baseline="0" dirty="0" smtClean="0"/>
              <a:t>it means when </a:t>
            </a:r>
            <a:r>
              <a:rPr lang="en-AU" baseline="0" dirty="0"/>
              <a:t>I see you, I can </a:t>
            </a:r>
            <a:r>
              <a:rPr lang="en-AU" baseline="0" dirty="0" smtClean="0"/>
              <a:t>give </a:t>
            </a:r>
            <a:r>
              <a:rPr lang="en-AU" baseline="0" dirty="0"/>
              <a:t>you the same info as </a:t>
            </a:r>
            <a:r>
              <a:rPr lang="en-AU" baseline="0" dirty="0" smtClean="0"/>
              <a:t>other </a:t>
            </a:r>
            <a:r>
              <a:rPr lang="en-AU" baseline="0" dirty="0"/>
              <a:t>people. </a:t>
            </a:r>
          </a:p>
          <a:p>
            <a:endParaRPr lang="en-AU" baseline="0" dirty="0"/>
          </a:p>
          <a:p>
            <a:endParaRPr lang="en-AU" baseline="0" dirty="0"/>
          </a:p>
          <a:p>
            <a:endParaRPr lang="en-AU" baseline="0" dirty="0"/>
          </a:p>
          <a:p>
            <a:endParaRPr lang="en-AU" baseline="0" dirty="0"/>
          </a:p>
          <a:p>
            <a:endParaRPr lang="en-AU" baseline="0" dirty="0"/>
          </a:p>
          <a:p>
            <a:endParaRPr lang="en-AU" baseline="0" dirty="0"/>
          </a:p>
          <a:p>
            <a:endParaRPr lang="en-AU" baseline="0" dirty="0"/>
          </a:p>
          <a:p>
            <a:endParaRPr lang="en-AU" baseline="0" dirty="0"/>
          </a:p>
          <a:p>
            <a:endParaRPr lang="en-AU" baseline="0" dirty="0"/>
          </a:p>
          <a:p>
            <a:endParaRPr lang="en-AU" baseline="0" dirty="0"/>
          </a:p>
          <a:p>
            <a:endParaRPr lang="en-AU" baseline="0" dirty="0"/>
          </a:p>
          <a:p>
            <a:endParaRPr lang="en-AU" dirty="0"/>
          </a:p>
          <a:p>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15</a:t>
            </a:fld>
            <a:endParaRPr lang="en-AU" dirty="0"/>
          </a:p>
        </p:txBody>
      </p:sp>
    </p:spTree>
    <p:extLst>
      <p:ext uri="{BB962C8B-B14F-4D97-AF65-F5344CB8AC3E}">
        <p14:creationId xmlns:p14="http://schemas.microsoft.com/office/powerpoint/2010/main" val="2799541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0" baseline="0" dirty="0"/>
              <a:t>S16C Before I see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baseline="0" dirty="0"/>
              <a:t>Suggested time: 1 - 2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u="sng"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u="sng" baseline="0" dirty="0"/>
          </a:p>
          <a:p>
            <a:pPr marL="171450" indent="-171450">
              <a:buFont typeface="Arial" panose="020B0604020202020204" pitchFamily="34" charset="0"/>
              <a:buChar char="•"/>
            </a:pPr>
            <a:r>
              <a:rPr lang="en-AU" i="0" baseline="0" dirty="0" smtClean="0"/>
              <a:t>This slide can be </a:t>
            </a:r>
            <a:r>
              <a:rPr lang="en-AU" i="0" baseline="0" dirty="0"/>
              <a:t>led by a co-facilitator with intellectual disability.  </a:t>
            </a:r>
            <a:endParaRPr lang="en-AU" i="0" baseline="0" dirty="0" smtClean="0"/>
          </a:p>
          <a:p>
            <a:pPr marL="0" indent="0">
              <a:buFont typeface="Arial" panose="020B0604020202020204" pitchFamily="34" charset="0"/>
              <a:buNone/>
            </a:pPr>
            <a:endParaRPr lang="en-AU" b="0" i="0" u="sng"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baseline="0" dirty="0"/>
              <a:t>On this slide or one that follows, if the person co-facilitating wants to share a personal experience, the text and flow can be modified to suit. </a:t>
            </a:r>
          </a:p>
          <a:p>
            <a:endParaRPr lang="en-AU" b="0" dirty="0" smtClean="0"/>
          </a:p>
          <a:p>
            <a:r>
              <a:rPr lang="en-AU" b="1" dirty="0" smtClean="0"/>
              <a:t>Brief notes:</a:t>
            </a:r>
          </a:p>
          <a:p>
            <a:endParaRPr lang="en-AU" b="0" dirty="0" smtClean="0"/>
          </a:p>
          <a:p>
            <a:r>
              <a:rPr lang="en-AU" b="0" baseline="0" dirty="0" smtClean="0"/>
              <a:t>Reasonable adjustments can happen before you see someone.</a:t>
            </a:r>
          </a:p>
          <a:p>
            <a:endParaRPr lang="en-AU" b="0" baseline="0" dirty="0" smtClean="0"/>
          </a:p>
          <a:p>
            <a:r>
              <a:rPr lang="en-AU" b="0" baseline="0" dirty="0" smtClean="0"/>
              <a:t>They might be done by the health worker or other people working there.</a:t>
            </a:r>
          </a:p>
          <a:p>
            <a:endParaRPr lang="en-AU" b="1" baseline="0" dirty="0" smtClean="0"/>
          </a:p>
          <a:p>
            <a:r>
              <a:rPr lang="en-AU" b="0" baseline="0" dirty="0" smtClean="0"/>
              <a:t>Things like</a:t>
            </a:r>
          </a:p>
          <a:p>
            <a:pPr marL="171450" indent="-171450">
              <a:buFont typeface="Arial" panose="020B0604020202020204" pitchFamily="34" charset="0"/>
              <a:buChar char="•"/>
            </a:pPr>
            <a:r>
              <a:rPr lang="en-AU" b="0" baseline="0" dirty="0" smtClean="0"/>
              <a:t>Booking visits at good times</a:t>
            </a:r>
            <a:endParaRPr lang="en-AU" b="0" baseline="0" dirty="0"/>
          </a:p>
          <a:p>
            <a:pPr marL="171450" indent="-171450">
              <a:buFont typeface="Arial" panose="020B0604020202020204" pitchFamily="34" charset="0"/>
              <a:buChar char="•"/>
            </a:pPr>
            <a:r>
              <a:rPr lang="en-AU" b="0" baseline="0" dirty="0"/>
              <a:t>Asking what you need</a:t>
            </a:r>
          </a:p>
          <a:p>
            <a:pPr marL="171450" indent="-171450">
              <a:buFont typeface="Arial" panose="020B0604020202020204" pitchFamily="34" charset="0"/>
              <a:buChar char="•"/>
            </a:pPr>
            <a:r>
              <a:rPr lang="en-AU" b="0" baseline="0" dirty="0" smtClean="0"/>
              <a:t>Help with forms</a:t>
            </a:r>
            <a:endParaRPr lang="en-AU" b="0" baseline="0" dirty="0"/>
          </a:p>
          <a:p>
            <a:endParaRPr lang="en-AU" b="1" baseline="0" dirty="0"/>
          </a:p>
          <a:p>
            <a:endParaRPr lang="en-AU" b="1" dirty="0"/>
          </a:p>
          <a:p>
            <a:r>
              <a:rPr lang="en-AU" b="1" dirty="0" smtClean="0"/>
              <a:t>What you can say:</a:t>
            </a:r>
            <a:endParaRPr lang="en-AU" b="1" baseline="0" dirty="0"/>
          </a:p>
          <a:p>
            <a:endParaRPr lang="en-AU" baseline="0" dirty="0"/>
          </a:p>
          <a:p>
            <a:r>
              <a:rPr lang="en-AU" dirty="0"/>
              <a:t>Some adjustments</a:t>
            </a:r>
            <a:r>
              <a:rPr lang="en-AU" baseline="0" dirty="0"/>
              <a:t> can be made before I </a:t>
            </a:r>
            <a:r>
              <a:rPr lang="en-AU" baseline="0" dirty="0" smtClean="0"/>
              <a:t>see </a:t>
            </a:r>
            <a:r>
              <a:rPr lang="en-AU" baseline="0" dirty="0"/>
              <a:t>you</a:t>
            </a:r>
          </a:p>
          <a:p>
            <a:endParaRPr lang="en-AU" baseline="0" dirty="0"/>
          </a:p>
          <a:p>
            <a:r>
              <a:rPr lang="en-AU" baseline="0" dirty="0"/>
              <a:t>Like if your receptionist helps me with a form over the phone</a:t>
            </a:r>
          </a:p>
          <a:p>
            <a:endParaRPr lang="en-AU" baseline="0" dirty="0"/>
          </a:p>
          <a:p>
            <a:r>
              <a:rPr lang="en-AU" baseline="0" dirty="0"/>
              <a:t>Or sending a form out really early so I have enough time to do with my support worker, who only visits once a week</a:t>
            </a:r>
          </a:p>
          <a:p>
            <a:endParaRPr lang="en-AU" baseline="0" dirty="0"/>
          </a:p>
          <a:p>
            <a:r>
              <a:rPr lang="en-AU" baseline="0" dirty="0"/>
              <a:t>Or letting someone book a time slot that is going to work for them/</a:t>
            </a:r>
          </a:p>
          <a:p>
            <a:endParaRPr lang="en-AU" baseline="0" dirty="0"/>
          </a:p>
          <a:p>
            <a:r>
              <a:rPr lang="en-AU" baseline="0" dirty="0"/>
              <a:t>Or Booking a long appointment, or even coming to my house</a:t>
            </a:r>
          </a:p>
          <a:p>
            <a:endParaRPr lang="en-AU" baseline="0" dirty="0"/>
          </a:p>
          <a:p>
            <a:r>
              <a:rPr lang="en-AU" baseline="0" dirty="0"/>
              <a:t>Or knowing that it might take 5 appointments before we can do an assessment, before I can feel OK with that. </a:t>
            </a:r>
          </a:p>
          <a:p>
            <a:endParaRPr lang="en-AU" baseline="0" dirty="0"/>
          </a:p>
          <a:p>
            <a:r>
              <a:rPr lang="en-AU" baseline="0" dirty="0"/>
              <a:t>Or checking who should be at the appointment</a:t>
            </a:r>
          </a:p>
          <a:p>
            <a:endParaRPr lang="en-AU" baseline="0" dirty="0"/>
          </a:p>
          <a:p>
            <a:endParaRPr lang="en-AU" baseline="0" dirty="0"/>
          </a:p>
          <a:p>
            <a:r>
              <a:rPr lang="en-AU" baseline="0" dirty="0"/>
              <a:t>Ask me what I need – like, who should be at the appointment with me? </a:t>
            </a:r>
          </a:p>
          <a:p>
            <a:endParaRPr lang="en-AU" baseline="0" dirty="0"/>
          </a:p>
          <a:p>
            <a:r>
              <a:rPr lang="en-AU" baseline="0" dirty="0"/>
              <a:t>I don’t have a computer, don’t send me forms through email. </a:t>
            </a:r>
          </a:p>
          <a:p>
            <a:endParaRPr lang="en-AU" baseline="0" dirty="0"/>
          </a:p>
          <a:p>
            <a:r>
              <a:rPr lang="en-AU" baseline="0" dirty="0"/>
              <a:t>And if I can’t read very well, don’t send me some 5 page letter. Phone me about it. </a:t>
            </a:r>
          </a:p>
          <a:p>
            <a:endParaRPr lang="en-AU" baseline="0" dirty="0"/>
          </a:p>
          <a:p>
            <a:endParaRPr lang="en-AU" baseline="0" dirty="0"/>
          </a:p>
          <a:p>
            <a:endParaRPr lang="en-AU" baseline="0" dirty="0"/>
          </a:p>
          <a:p>
            <a:endParaRPr lang="en-AU" baseline="0" dirty="0"/>
          </a:p>
          <a:p>
            <a:endParaRPr lang="en-AU" baseline="0" dirty="0"/>
          </a:p>
          <a:p>
            <a:endParaRPr lang="en-AU" baseline="0" dirty="0"/>
          </a:p>
          <a:p>
            <a:endParaRPr lang="en-AU" baseline="0" dirty="0"/>
          </a:p>
          <a:p>
            <a:endParaRPr lang="en-AU" dirty="0"/>
          </a:p>
          <a:p>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16</a:t>
            </a:fld>
            <a:endParaRPr lang="en-AU" dirty="0"/>
          </a:p>
        </p:txBody>
      </p:sp>
    </p:spTree>
    <p:extLst>
      <p:ext uri="{BB962C8B-B14F-4D97-AF65-F5344CB8AC3E}">
        <p14:creationId xmlns:p14="http://schemas.microsoft.com/office/powerpoint/2010/main" val="679448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baseline="0" dirty="0"/>
              <a:t>S17C  After I see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baseline="0" dirty="0"/>
              <a:t>Suggested time: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u="sng" baseline="0" dirty="0"/>
              <a:t>Notes</a:t>
            </a:r>
            <a:r>
              <a:rPr lang="en-AU" b="0" baseline="0" dirty="0"/>
              <a:t>:</a:t>
            </a:r>
          </a:p>
          <a:p>
            <a:endParaRPr lang="en-AU" baseline="0" dirty="0"/>
          </a:p>
          <a:p>
            <a:pPr marL="171450" indent="-171450">
              <a:buFont typeface="Arial" panose="020B0604020202020204" pitchFamily="34" charset="0"/>
              <a:buChar char="•"/>
            </a:pPr>
            <a:r>
              <a:rPr lang="en-AU" i="0" baseline="0" dirty="0" smtClean="0"/>
              <a:t>This slide can be </a:t>
            </a:r>
            <a:r>
              <a:rPr lang="en-AU" i="0" baseline="0" dirty="0"/>
              <a:t>led by a co-facilitator with </a:t>
            </a:r>
            <a:r>
              <a:rPr lang="en-AU" i="0" baseline="0" dirty="0" smtClean="0"/>
              <a:t>intellectual disability.  </a:t>
            </a:r>
          </a:p>
          <a:p>
            <a:pPr marL="0" indent="0">
              <a:buFont typeface="Arial" panose="020B0604020202020204" pitchFamily="34" charset="0"/>
              <a:buNone/>
            </a:pPr>
            <a:endParaRPr lang="en-AU" dirty="0"/>
          </a:p>
          <a:p>
            <a:pPr>
              <a:lnSpc>
                <a:spcPct val="150000"/>
              </a:lnSpc>
              <a:spcAft>
                <a:spcPts val="0"/>
              </a:spcAft>
            </a:pPr>
            <a:r>
              <a:rPr lang="en-AU" sz="1200" b="1" dirty="0">
                <a:solidFill>
                  <a:srgbClr val="000000"/>
                </a:solidFill>
                <a:effectLst/>
                <a:latin typeface="Arial" panose="020B0604020202020204" pitchFamily="34" charset="0"/>
                <a:ea typeface="Times New Roman" panose="02020603050405020304" pitchFamily="18" charset="0"/>
              </a:rPr>
              <a:t>Key points:</a:t>
            </a:r>
          </a:p>
          <a:p>
            <a:pPr>
              <a:lnSpc>
                <a:spcPct val="150000"/>
              </a:lnSpc>
              <a:spcAft>
                <a:spcPts val="0"/>
              </a:spcAft>
            </a:pPr>
            <a:endParaRPr lang="en-AU" sz="1100" dirty="0">
              <a:effectLst/>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r>
              <a:rPr lang="en-AU" b="0" baseline="0" dirty="0" smtClean="0"/>
              <a:t>Adjustments can happen after you see someone.</a:t>
            </a:r>
            <a:endParaRPr lang="en-AU" b="0" baseline="0" dirty="0"/>
          </a:p>
          <a:p>
            <a:pPr marL="171450" indent="-171450">
              <a:buFont typeface="Arial" panose="020B0604020202020204" pitchFamily="34" charset="0"/>
              <a:buChar char="•"/>
            </a:pPr>
            <a:r>
              <a:rPr lang="en-AU" b="0" baseline="0" dirty="0"/>
              <a:t>Write things </a:t>
            </a:r>
            <a:r>
              <a:rPr lang="en-AU" b="0" baseline="0" dirty="0" smtClean="0"/>
              <a:t>down </a:t>
            </a:r>
          </a:p>
          <a:p>
            <a:pPr marL="171450" indent="-171450">
              <a:buFont typeface="Arial" panose="020B0604020202020204" pitchFamily="34" charset="0"/>
              <a:buChar char="•"/>
            </a:pPr>
            <a:r>
              <a:rPr lang="en-AU" b="0" baseline="0" dirty="0" smtClean="0"/>
              <a:t>Make </a:t>
            </a:r>
            <a:r>
              <a:rPr lang="en-AU" b="0" baseline="0" dirty="0"/>
              <a:t>referrals </a:t>
            </a:r>
            <a:r>
              <a:rPr lang="en-AU" b="0" baseline="0" dirty="0" smtClean="0"/>
              <a:t>easy for me. </a:t>
            </a:r>
            <a:endParaRPr lang="en-AU" b="0" baseline="0" dirty="0"/>
          </a:p>
          <a:p>
            <a:endParaRPr lang="en-AU" b="1" dirty="0"/>
          </a:p>
          <a:p>
            <a:endParaRPr lang="en-AU" b="1" dirty="0"/>
          </a:p>
          <a:p>
            <a:r>
              <a:rPr lang="en-AU" b="1" dirty="0" smtClean="0"/>
              <a:t>What you can say:</a:t>
            </a:r>
            <a:endParaRPr lang="en-AU" b="1" dirty="0"/>
          </a:p>
          <a:p>
            <a:endParaRPr lang="en-AU" dirty="0"/>
          </a:p>
          <a:p>
            <a:r>
              <a:rPr lang="en-AU" dirty="0"/>
              <a:t>At</a:t>
            </a:r>
            <a:r>
              <a:rPr lang="en-AU" baseline="0" dirty="0"/>
              <a:t> the end of my visit, write down for me what I need to do. </a:t>
            </a:r>
          </a:p>
          <a:p>
            <a:endParaRPr lang="en-AU" baseline="0" dirty="0"/>
          </a:p>
          <a:p>
            <a:r>
              <a:rPr lang="en-AU" baseline="0" dirty="0"/>
              <a:t>Try to make it neat!</a:t>
            </a:r>
          </a:p>
          <a:p>
            <a:endParaRPr lang="en-AU" baseline="0" dirty="0"/>
          </a:p>
          <a:p>
            <a:endParaRPr lang="en-AU" baseline="0" dirty="0"/>
          </a:p>
          <a:p>
            <a:r>
              <a:rPr lang="en-AU" dirty="0" smtClean="0"/>
              <a:t>If </a:t>
            </a:r>
            <a:r>
              <a:rPr lang="en-AU" dirty="0"/>
              <a:t>you send me to another</a:t>
            </a:r>
            <a:r>
              <a:rPr lang="en-AU" baseline="0" dirty="0"/>
              <a:t> doctor, can you please tell them about my </a:t>
            </a:r>
            <a:r>
              <a:rPr lang="en-AU" baseline="0" dirty="0" smtClean="0"/>
              <a:t>disability?</a:t>
            </a:r>
          </a:p>
          <a:p>
            <a:endParaRPr lang="en-AU" baseline="0" dirty="0" smtClean="0"/>
          </a:p>
          <a:p>
            <a:r>
              <a:rPr lang="en-AU" baseline="0" dirty="0" smtClean="0"/>
              <a:t>Tell them what </a:t>
            </a:r>
            <a:r>
              <a:rPr lang="en-AU" baseline="0" dirty="0"/>
              <a:t>they can do to help </a:t>
            </a:r>
            <a:r>
              <a:rPr lang="en-AU" baseline="0" dirty="0" smtClean="0"/>
              <a:t>me.</a:t>
            </a:r>
          </a:p>
          <a:p>
            <a:r>
              <a:rPr lang="en-AU" baseline="0" dirty="0"/>
              <a:t/>
            </a:r>
            <a:br>
              <a:rPr lang="en-AU" baseline="0" dirty="0"/>
            </a:br>
            <a:endParaRPr lang="en-AU" baseline="0" dirty="0"/>
          </a:p>
          <a:p>
            <a:endParaRPr lang="en-AU" baseline="0" dirty="0"/>
          </a:p>
          <a:p>
            <a:r>
              <a:rPr lang="en-AU" baseline="0" dirty="0"/>
              <a:t>And send the referral straight to them. </a:t>
            </a:r>
            <a:endParaRPr lang="en-AU" baseline="0" dirty="0" smtClean="0"/>
          </a:p>
          <a:p>
            <a:endParaRPr lang="en-AU" baseline="0" dirty="0" smtClean="0"/>
          </a:p>
          <a:p>
            <a:r>
              <a:rPr lang="en-AU" baseline="0" dirty="0" smtClean="0"/>
              <a:t>Don’t </a:t>
            </a:r>
            <a:r>
              <a:rPr lang="en-AU" baseline="0" dirty="0"/>
              <a:t>hand it to me because I might not have a </a:t>
            </a:r>
            <a:r>
              <a:rPr lang="en-AU" baseline="0" dirty="0" smtClean="0"/>
              <a:t>computer</a:t>
            </a:r>
          </a:p>
          <a:p>
            <a:endParaRPr lang="en-AU" baseline="0" dirty="0" smtClean="0"/>
          </a:p>
          <a:p>
            <a:r>
              <a:rPr lang="en-AU" baseline="0" dirty="0" smtClean="0"/>
              <a:t>So I can not email </a:t>
            </a:r>
            <a:r>
              <a:rPr lang="en-AU" baseline="0" dirty="0"/>
              <a:t>it to them. </a:t>
            </a:r>
            <a:endParaRPr lang="en-AU" baseline="0" dirty="0" smtClean="0"/>
          </a:p>
          <a:p>
            <a:endParaRPr lang="en-AU" baseline="0" dirty="0"/>
          </a:p>
          <a:p>
            <a:endParaRPr lang="en-AU" baseline="0" dirty="0"/>
          </a:p>
          <a:p>
            <a:r>
              <a:rPr lang="en-AU" baseline="0" dirty="0"/>
              <a:t>Ask your staff to make </a:t>
            </a:r>
            <a:r>
              <a:rPr lang="en-AU" baseline="0" dirty="0" smtClean="0"/>
              <a:t>my </a:t>
            </a:r>
            <a:r>
              <a:rPr lang="en-AU" baseline="0" dirty="0"/>
              <a:t>appointment with the other doctor while I am there. </a:t>
            </a:r>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17</a:t>
            </a:fld>
            <a:endParaRPr lang="en-AU" dirty="0"/>
          </a:p>
        </p:txBody>
      </p:sp>
    </p:spTree>
    <p:extLst>
      <p:ext uri="{BB962C8B-B14F-4D97-AF65-F5344CB8AC3E}">
        <p14:creationId xmlns:p14="http://schemas.microsoft.com/office/powerpoint/2010/main" val="3228927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S18C  When I see you</a:t>
            </a:r>
          </a:p>
          <a:p>
            <a:endParaRPr lang="en-AU" b="1" dirty="0"/>
          </a:p>
          <a:p>
            <a:r>
              <a:rPr lang="en-AU" b="1" baseline="0" dirty="0"/>
              <a:t>Suggested time: 1 minute</a:t>
            </a:r>
          </a:p>
          <a:p>
            <a:endParaRPr lang="en-AU"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i="0" u="sng"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baseline="0" dirty="0" smtClean="0"/>
              <a:t>This slide can be </a:t>
            </a:r>
            <a:r>
              <a:rPr lang="en-AU" i="0" baseline="0" dirty="0"/>
              <a:t>led by a co-facilitator with intellectual disability.  </a:t>
            </a:r>
            <a:endParaRPr lang="en-AU" i="0"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The </a:t>
            </a:r>
            <a:r>
              <a:rPr lang="en-AU" b="0" baseline="0" dirty="0"/>
              <a:t>speaker notes can be adjusted as desired. See the manual for this information in Easy Read so as to support the co-facilitator to use their own words. </a:t>
            </a:r>
          </a:p>
          <a:p>
            <a:endParaRPr lang="en-AU" baseline="0" dirty="0"/>
          </a:p>
          <a:p>
            <a:endParaRPr lang="en-AU" b="1" baseline="0" dirty="0"/>
          </a:p>
          <a:p>
            <a:endParaRPr lang="en-AU" b="1" baseline="0" dirty="0"/>
          </a:p>
          <a:p>
            <a:r>
              <a:rPr lang="en-AU" b="1" baseline="0" dirty="0" smtClean="0"/>
              <a:t>Key points</a:t>
            </a:r>
            <a:endParaRPr lang="en-AU" b="1" baseline="0" dirty="0"/>
          </a:p>
          <a:p>
            <a:endParaRPr lang="en-AU" baseline="0" dirty="0"/>
          </a:p>
          <a:p>
            <a:pPr marL="171450" indent="-171450">
              <a:buFont typeface="Arial" panose="020B0604020202020204" pitchFamily="34" charset="0"/>
              <a:buChar char="•"/>
            </a:pPr>
            <a:r>
              <a:rPr lang="en-AU" baseline="0" dirty="0" smtClean="0"/>
              <a:t>Wait where it is </a:t>
            </a:r>
            <a:r>
              <a:rPr lang="en-AU" baseline="0" dirty="0"/>
              <a:t>quiet</a:t>
            </a:r>
          </a:p>
          <a:p>
            <a:pPr marL="171450" indent="-171450">
              <a:buFont typeface="Arial" panose="020B0604020202020204" pitchFamily="34" charset="0"/>
              <a:buChar char="•"/>
            </a:pPr>
            <a:endParaRPr lang="en-AU" baseline="0" dirty="0"/>
          </a:p>
          <a:p>
            <a:pPr marL="171450" indent="-171450">
              <a:buFont typeface="Arial" panose="020B0604020202020204" pitchFamily="34" charset="0"/>
              <a:buChar char="•"/>
            </a:pPr>
            <a:r>
              <a:rPr lang="en-AU" baseline="0" dirty="0" smtClean="0"/>
              <a:t>Use health records.</a:t>
            </a:r>
          </a:p>
          <a:p>
            <a:pPr marL="171450" indent="-171450">
              <a:buFont typeface="Arial" panose="020B0604020202020204" pitchFamily="34" charset="0"/>
              <a:buChar char="•"/>
            </a:pPr>
            <a:endParaRPr lang="en-AU" baseline="0" dirty="0" smtClean="0"/>
          </a:p>
          <a:p>
            <a:endParaRPr lang="en-AU" baseline="0" dirty="0"/>
          </a:p>
          <a:p>
            <a:endParaRPr lang="en-AU" baseline="0" dirty="0"/>
          </a:p>
          <a:p>
            <a:endParaRPr lang="en-AU" b="1" baseline="0" dirty="0"/>
          </a:p>
          <a:p>
            <a:r>
              <a:rPr lang="en-AU" b="1" baseline="0" dirty="0" smtClean="0"/>
              <a:t>What you can say:</a:t>
            </a:r>
            <a:endParaRPr lang="en-AU" b="1" baseline="0" dirty="0"/>
          </a:p>
          <a:p>
            <a:endParaRPr lang="en-AU" baseline="0" dirty="0"/>
          </a:p>
          <a:p>
            <a:r>
              <a:rPr lang="en-AU" baseline="0" dirty="0"/>
              <a:t>When someone comes to see you, </a:t>
            </a:r>
            <a:r>
              <a:rPr lang="en-AU" baseline="0" dirty="0" smtClean="0"/>
              <a:t>you can </a:t>
            </a:r>
            <a:r>
              <a:rPr lang="en-AU" baseline="0" dirty="0"/>
              <a:t>let them wait </a:t>
            </a:r>
            <a:r>
              <a:rPr lang="en-AU" baseline="0" dirty="0" smtClean="0"/>
              <a:t>outside.</a:t>
            </a:r>
          </a:p>
          <a:p>
            <a:endParaRPr lang="en-AU" baseline="0" dirty="0" smtClean="0"/>
          </a:p>
          <a:p>
            <a:r>
              <a:rPr lang="en-AU" baseline="0" dirty="0" smtClean="0"/>
              <a:t>Or wait in another room.</a:t>
            </a:r>
          </a:p>
          <a:p>
            <a:endParaRPr lang="en-AU" baseline="0" dirty="0" smtClean="0"/>
          </a:p>
          <a:p>
            <a:r>
              <a:rPr lang="en-AU" baseline="0" dirty="0" smtClean="0"/>
              <a:t>Where it is quiet. </a:t>
            </a:r>
          </a:p>
          <a:p>
            <a:endParaRPr lang="en-AU" baseline="0" dirty="0"/>
          </a:p>
          <a:p>
            <a:endParaRPr lang="en-AU" baseline="0" dirty="0" smtClean="0"/>
          </a:p>
          <a:p>
            <a:endParaRPr lang="en-AU" baseline="0" dirty="0"/>
          </a:p>
          <a:p>
            <a:r>
              <a:rPr lang="en-AU" baseline="0" dirty="0"/>
              <a:t>You can </a:t>
            </a:r>
            <a:r>
              <a:rPr lang="en-AU" baseline="0" dirty="0" smtClean="0"/>
              <a:t>help </a:t>
            </a:r>
            <a:r>
              <a:rPr lang="en-AU" baseline="0" dirty="0"/>
              <a:t>me to use a personal health record.</a:t>
            </a:r>
          </a:p>
          <a:p>
            <a:endParaRPr lang="en-AU" baseline="0" dirty="0"/>
          </a:p>
          <a:p>
            <a:r>
              <a:rPr lang="en-AU" baseline="0" dirty="0"/>
              <a:t>A lot of people with intellectual disability see a lot of different </a:t>
            </a:r>
            <a:r>
              <a:rPr lang="en-AU" baseline="0" dirty="0" smtClean="0"/>
              <a:t>doctors</a:t>
            </a:r>
          </a:p>
          <a:p>
            <a:endParaRPr lang="en-AU" baseline="0" dirty="0" smtClean="0"/>
          </a:p>
          <a:p>
            <a:r>
              <a:rPr lang="en-AU" baseline="0" dirty="0" smtClean="0"/>
              <a:t>A record can </a:t>
            </a:r>
            <a:r>
              <a:rPr lang="en-AU" baseline="0" dirty="0"/>
              <a:t>help us communicate with all of them. </a:t>
            </a:r>
            <a:endParaRPr lang="en-AU" baseline="0" dirty="0" smtClean="0"/>
          </a:p>
          <a:p>
            <a:endParaRPr lang="en-AU" baseline="0" dirty="0"/>
          </a:p>
          <a:p>
            <a:endParaRPr lang="en-AU" baseline="0" dirty="0"/>
          </a:p>
          <a:p>
            <a:endParaRPr lang="en-AU" baseline="0" dirty="0"/>
          </a:p>
          <a:p>
            <a:r>
              <a:rPr lang="en-AU" baseline="0" dirty="0"/>
              <a:t>The my health record is one type</a:t>
            </a:r>
            <a:r>
              <a:rPr lang="en-AU" baseline="0" dirty="0" smtClean="0"/>
              <a:t>.</a:t>
            </a:r>
          </a:p>
          <a:p>
            <a:endParaRPr lang="en-AU" baseline="0" dirty="0" smtClean="0"/>
          </a:p>
          <a:p>
            <a:endParaRPr lang="en-AU" baseline="0" dirty="0" smtClean="0"/>
          </a:p>
          <a:p>
            <a:r>
              <a:rPr lang="en-AU" baseline="0" dirty="0" smtClean="0"/>
              <a:t>But not every one uses it.</a:t>
            </a:r>
            <a:endParaRPr lang="en-AU" baseline="0" dirty="0"/>
          </a:p>
          <a:p>
            <a:endParaRPr lang="en-AU" baseline="0" dirty="0"/>
          </a:p>
          <a:p>
            <a:endParaRPr lang="en-AU" baseline="0" dirty="0"/>
          </a:p>
          <a:p>
            <a:r>
              <a:rPr lang="en-AU" baseline="0" dirty="0"/>
              <a:t>There are also other ones made for people with intellectual disability. </a:t>
            </a:r>
          </a:p>
          <a:p>
            <a:endParaRPr lang="en-AU" baseline="0" dirty="0"/>
          </a:p>
          <a:p>
            <a:endParaRPr lang="en-AU" baseline="0" dirty="0"/>
          </a:p>
          <a:p>
            <a:r>
              <a:rPr lang="en-AU" baseline="0" dirty="0"/>
              <a:t>Like this one, the My Health Matters </a:t>
            </a:r>
            <a:r>
              <a:rPr lang="en-AU" baseline="0" dirty="0" smtClean="0"/>
              <a:t>folder.</a:t>
            </a:r>
            <a:endParaRPr lang="en-AU" baseline="0" dirty="0"/>
          </a:p>
          <a:p>
            <a:endParaRPr lang="en-AU" baseline="0" dirty="0"/>
          </a:p>
          <a:p>
            <a:endParaRPr lang="en-AU" baseline="0" dirty="0"/>
          </a:p>
          <a:p>
            <a:r>
              <a:rPr lang="en-AU" baseline="0" dirty="0"/>
              <a:t>After the workshop we are going to email you </a:t>
            </a:r>
            <a:r>
              <a:rPr lang="en-AU" baseline="0" dirty="0" smtClean="0"/>
              <a:t>a link to it. </a:t>
            </a:r>
            <a:endParaRPr lang="en-AU" baseline="0" dirty="0"/>
          </a:p>
          <a:p>
            <a:pPr lvl="1"/>
            <a:endParaRPr lang="en-AU" baseline="0" dirty="0"/>
          </a:p>
          <a:p>
            <a:pPr lvl="1"/>
            <a:endParaRPr lang="en-AU" baseline="0" dirty="0"/>
          </a:p>
          <a:p>
            <a:pPr marL="0" indent="0">
              <a:buFont typeface="Arial" panose="020B0604020202020204" pitchFamily="34" charset="0"/>
              <a:buNone/>
            </a:pPr>
            <a:endParaRPr lang="en-AU" baseline="0" dirty="0"/>
          </a:p>
          <a:p>
            <a:pPr marL="0" indent="0">
              <a:buFont typeface="Arial" panose="020B0604020202020204" pitchFamily="34" charset="0"/>
              <a:buNone/>
            </a:pPr>
            <a:endParaRPr lang="en-AU" baseline="0" dirty="0"/>
          </a:p>
          <a:p>
            <a:pPr marL="0" indent="0">
              <a:buFont typeface="Arial" panose="020B0604020202020204" pitchFamily="34" charset="0"/>
              <a:buNone/>
            </a:pPr>
            <a:endParaRPr lang="en-AU" baseline="0" dirty="0"/>
          </a:p>
          <a:p>
            <a:endParaRPr lang="en-AU" baseline="0" dirty="0"/>
          </a:p>
          <a:p>
            <a:endParaRPr lang="en-AU" dirty="0">
              <a:solidFill>
                <a:schemeClr val="tx1"/>
              </a:solidFill>
            </a:endParaRPr>
          </a:p>
        </p:txBody>
      </p:sp>
      <p:sp>
        <p:nvSpPr>
          <p:cNvPr id="4" name="Slide Number Placeholder 3"/>
          <p:cNvSpPr>
            <a:spLocks noGrp="1"/>
          </p:cNvSpPr>
          <p:nvPr>
            <p:ph type="sldNum" sz="quarter" idx="10"/>
          </p:nvPr>
        </p:nvSpPr>
        <p:spPr/>
        <p:txBody>
          <a:bodyPr/>
          <a:lstStyle/>
          <a:p>
            <a:fld id="{65FF620E-BD1C-4F16-AF7B-7849DBAB030F}" type="slidenum">
              <a:rPr lang="en-AU" smtClean="0"/>
              <a:t>18</a:t>
            </a:fld>
            <a:endParaRPr lang="en-AU" dirty="0"/>
          </a:p>
        </p:txBody>
      </p:sp>
    </p:spTree>
    <p:extLst>
      <p:ext uri="{BB962C8B-B14F-4D97-AF65-F5344CB8AC3E}">
        <p14:creationId xmlns:p14="http://schemas.microsoft.com/office/powerpoint/2010/main" val="1386453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b="1" dirty="0"/>
              <a:t>S19C  Talk to ME</a:t>
            </a:r>
          </a:p>
          <a:p>
            <a:pPr lvl="0"/>
            <a:endParaRPr lang="en-AU" b="1" dirty="0"/>
          </a:p>
          <a:p>
            <a:pPr lvl="0"/>
            <a:r>
              <a:rPr lang="en-AU" b="1" dirty="0"/>
              <a:t>Suggested time: 1 - 2</a:t>
            </a:r>
            <a:r>
              <a:rPr lang="en-AU" b="1" baseline="0" dirty="0"/>
              <a:t> minutes</a:t>
            </a:r>
          </a:p>
          <a:p>
            <a:pPr lvl="0"/>
            <a:endParaRPr lang="en-AU"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i="0" u="sng"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baseline="0" dirty="0" smtClean="0"/>
              <a:t>This slide can be </a:t>
            </a:r>
            <a:r>
              <a:rPr lang="en-AU" i="0" baseline="0" dirty="0"/>
              <a:t>led by a co-facilitator with intellectual disability.  </a:t>
            </a:r>
            <a:endParaRPr lang="en-AU" i="0" baseline="0" dirty="0" smtClean="0"/>
          </a:p>
          <a:p>
            <a:pPr lvl="1"/>
            <a:endParaRPr lang="en-AU" b="1" dirty="0"/>
          </a:p>
          <a:p>
            <a:r>
              <a:rPr lang="en-AU" sz="1200" b="1" kern="1200" dirty="0">
                <a:solidFill>
                  <a:schemeClr val="tx1"/>
                </a:solidFill>
                <a:effectLst/>
                <a:latin typeface="+mn-lt"/>
                <a:ea typeface="+mn-ea"/>
                <a:cs typeface="+mn-cs"/>
              </a:rPr>
              <a:t>Key </a:t>
            </a:r>
            <a:r>
              <a:rPr lang="en-AU" sz="1200" b="1" kern="1200" dirty="0" smtClean="0">
                <a:solidFill>
                  <a:schemeClr val="tx1"/>
                </a:solidFill>
                <a:effectLst/>
                <a:latin typeface="+mn-lt"/>
                <a:ea typeface="+mn-ea"/>
                <a:cs typeface="+mn-cs"/>
              </a:rPr>
              <a:t>points:</a:t>
            </a:r>
            <a:endParaRPr lang="en-AU" sz="1200" b="1" kern="1200" dirty="0">
              <a:solidFill>
                <a:schemeClr val="tx1"/>
              </a:solidFill>
              <a:effectLst/>
              <a:latin typeface="+mn-lt"/>
              <a:ea typeface="+mn-ea"/>
              <a:cs typeface="+mn-cs"/>
            </a:endParaRPr>
          </a:p>
          <a:p>
            <a:endParaRPr lang="en-AU"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b="0" dirty="0" smtClean="0"/>
              <a:t>Talk </a:t>
            </a:r>
            <a:r>
              <a:rPr lang="en-AU" b="0" dirty="0"/>
              <a:t>to </a:t>
            </a:r>
            <a:r>
              <a:rPr lang="en-AU" b="0" dirty="0" smtClean="0"/>
              <a:t>ME</a:t>
            </a:r>
            <a:endParaRPr lang="en-AU" b="0" baseline="0" dirty="0" smtClean="0"/>
          </a:p>
          <a:p>
            <a:pPr marL="171450" lvl="0" indent="-171450">
              <a:buFont typeface="Arial" panose="020B0604020202020204" pitchFamily="34" charset="0"/>
              <a:buChar char="•"/>
            </a:pPr>
            <a:r>
              <a:rPr lang="en-AU" b="0" baseline="0" dirty="0" smtClean="0"/>
              <a:t>Ask before you touch me</a:t>
            </a:r>
            <a:endParaRPr lang="en-AU" b="0" baseline="0" dirty="0"/>
          </a:p>
          <a:p>
            <a:pPr marL="171450" lvl="0" indent="-171450">
              <a:buFont typeface="Arial" panose="020B0604020202020204" pitchFamily="34" charset="0"/>
              <a:buChar char="•"/>
            </a:pPr>
            <a:r>
              <a:rPr lang="en-AU" b="0" baseline="0" dirty="0" smtClean="0"/>
              <a:t>Use easy </a:t>
            </a:r>
            <a:r>
              <a:rPr lang="en-AU" b="0" baseline="0" dirty="0"/>
              <a:t>words</a:t>
            </a:r>
          </a:p>
          <a:p>
            <a:pPr marL="171450" lvl="0" indent="-171450">
              <a:buFont typeface="Arial" panose="020B0604020202020204" pitchFamily="34" charset="0"/>
              <a:buChar char="•"/>
            </a:pPr>
            <a:r>
              <a:rPr lang="en-AU" b="0" baseline="0" dirty="0"/>
              <a:t>Check we understand</a:t>
            </a:r>
          </a:p>
          <a:p>
            <a:pPr lvl="1"/>
            <a:endParaRPr lang="en-AU" b="1" dirty="0"/>
          </a:p>
          <a:p>
            <a:pPr lvl="0"/>
            <a:r>
              <a:rPr lang="en-AU" b="1" dirty="0" smtClean="0"/>
              <a:t>What you can say:</a:t>
            </a:r>
            <a:endParaRPr lang="en-AU" b="1" dirty="0"/>
          </a:p>
          <a:p>
            <a:pPr lvl="0"/>
            <a:endParaRPr lang="en-AU" b="0" dirty="0"/>
          </a:p>
          <a:p>
            <a:pPr lvl="0"/>
            <a:r>
              <a:rPr lang="en-AU" b="0" baseline="0" dirty="0"/>
              <a:t>The most important thing you can do when I see you is to t</a:t>
            </a:r>
            <a:r>
              <a:rPr lang="en-AU" b="0" dirty="0"/>
              <a:t>alk to </a:t>
            </a:r>
            <a:r>
              <a:rPr lang="en-AU" b="0" dirty="0" smtClean="0"/>
              <a:t>me.</a:t>
            </a:r>
          </a:p>
          <a:p>
            <a:pPr lvl="0"/>
            <a:endParaRPr lang="en-AU" b="0" dirty="0" smtClean="0"/>
          </a:p>
          <a:p>
            <a:pPr lvl="0"/>
            <a:r>
              <a:rPr lang="en-AU" b="0" dirty="0" smtClean="0"/>
              <a:t>Not </a:t>
            </a:r>
            <a:r>
              <a:rPr lang="en-AU" b="0" dirty="0"/>
              <a:t>just my support person. </a:t>
            </a:r>
            <a:endParaRPr lang="en-AU" b="0" dirty="0" smtClean="0"/>
          </a:p>
          <a:p>
            <a:pPr lvl="0"/>
            <a:endParaRPr lang="en-AU" b="0" dirty="0" smtClean="0"/>
          </a:p>
          <a:p>
            <a:pPr lvl="0"/>
            <a:r>
              <a:rPr lang="en-AU" b="0" dirty="0" smtClean="0"/>
              <a:t>It </a:t>
            </a:r>
            <a:r>
              <a:rPr lang="en-AU" b="0" dirty="0"/>
              <a:t>does not matter</a:t>
            </a:r>
            <a:r>
              <a:rPr lang="en-AU" b="0" baseline="0" dirty="0"/>
              <a:t> whether someone can speak, you still say Hi to them. </a:t>
            </a:r>
            <a:endParaRPr lang="en-AU" b="0" baseline="0" dirty="0" smtClean="0"/>
          </a:p>
          <a:p>
            <a:pPr lvl="0"/>
            <a:endParaRPr lang="en-AU" b="0" baseline="0" dirty="0" smtClean="0"/>
          </a:p>
          <a:p>
            <a:pPr lvl="0"/>
            <a:endParaRPr lang="en-AU" b="0" baseline="0" dirty="0" smtClean="0"/>
          </a:p>
          <a:p>
            <a:pPr lvl="0"/>
            <a:endParaRPr lang="en-AU" b="0" dirty="0" smtClean="0"/>
          </a:p>
          <a:p>
            <a:pPr lvl="0"/>
            <a:r>
              <a:rPr lang="en-AU" b="0" dirty="0" smtClean="0"/>
              <a:t>This</a:t>
            </a:r>
            <a:r>
              <a:rPr lang="en-AU" b="0" baseline="0" dirty="0" smtClean="0"/>
              <a:t> </a:t>
            </a:r>
            <a:r>
              <a:rPr lang="en-AU" b="0" baseline="0" dirty="0"/>
              <a:t>is not a reasonable adjustment – it is what you would do for everyone else. </a:t>
            </a:r>
            <a:endParaRPr lang="en-AU" b="0" baseline="0" dirty="0" smtClean="0"/>
          </a:p>
          <a:p>
            <a:pPr lvl="0"/>
            <a:endParaRPr lang="en-AU" b="0" baseline="0" dirty="0" smtClean="0"/>
          </a:p>
          <a:p>
            <a:pPr lvl="0"/>
            <a:r>
              <a:rPr lang="en-AU" b="0" baseline="0" dirty="0" smtClean="0"/>
              <a:t>So </a:t>
            </a:r>
            <a:r>
              <a:rPr lang="en-AU" baseline="0" dirty="0"/>
              <a:t>please do it for me, too. </a:t>
            </a:r>
            <a:endParaRPr lang="en-AU" baseline="0" dirty="0" smtClean="0"/>
          </a:p>
          <a:p>
            <a:pPr lvl="0"/>
            <a:endParaRPr lang="en-AU" baseline="0" dirty="0" smtClean="0"/>
          </a:p>
          <a:p>
            <a:pPr lvl="0"/>
            <a:r>
              <a:rPr lang="en-AU" baseline="0" dirty="0" smtClean="0"/>
              <a:t>And </a:t>
            </a:r>
            <a:r>
              <a:rPr lang="en-AU" baseline="0" dirty="0"/>
              <a:t>then </a:t>
            </a:r>
            <a:r>
              <a:rPr lang="en-AU" baseline="0" dirty="0" smtClean="0"/>
              <a:t>ask me if you can talk to </a:t>
            </a:r>
            <a:r>
              <a:rPr lang="en-AU" baseline="0" dirty="0"/>
              <a:t>my support </a:t>
            </a:r>
            <a:r>
              <a:rPr lang="en-AU" baseline="0" dirty="0" smtClean="0"/>
              <a:t>person. </a:t>
            </a:r>
          </a:p>
          <a:p>
            <a:pPr lvl="0"/>
            <a:endParaRPr lang="en-AU" baseline="0" dirty="0" smtClean="0"/>
          </a:p>
          <a:p>
            <a:pPr lvl="0"/>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solidFill>
                  <a:srgbClr val="FF0000"/>
                </a:solidFill>
              </a:rPr>
              <a:t>Tell me </a:t>
            </a:r>
            <a:r>
              <a:rPr lang="en-US" i="0" baseline="0" dirty="0">
                <a:solidFill>
                  <a:srgbClr val="FF0000"/>
                </a:solidFill>
              </a:rPr>
              <a:t>what you want to </a:t>
            </a:r>
            <a:r>
              <a:rPr lang="en-US" i="0" baseline="0" dirty="0" smtClean="0">
                <a:solidFill>
                  <a:srgbClr val="FF0000"/>
                </a:solidFill>
              </a:rPr>
              <a:t>do before you touch 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solidFill>
                  <a:srgbClr val="FF0000"/>
                </a:solidFill>
              </a:rPr>
              <a:t>Ask me if it is OK.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solidFill>
                  <a:srgbClr val="FF0000"/>
                </a:solidFill>
              </a:rPr>
              <a:t> </a:t>
            </a:r>
            <a:endParaRPr lang="en-US" i="0" baseline="0" dirty="0">
              <a:solidFill>
                <a:srgbClr val="FF0000"/>
              </a:solidFill>
            </a:endParaRPr>
          </a:p>
          <a:p>
            <a:pPr lvl="0"/>
            <a:endParaRPr lang="en-AU" i="0" baseline="0" dirty="0"/>
          </a:p>
          <a:p>
            <a:pPr lvl="0"/>
            <a:r>
              <a:rPr lang="en-AU" i="0" baseline="0" dirty="0"/>
              <a:t>When you talk to </a:t>
            </a:r>
            <a:r>
              <a:rPr lang="en-AU" i="0" baseline="0" dirty="0" smtClean="0"/>
              <a:t>me:</a:t>
            </a:r>
            <a:endParaRPr lang="en-AU" i="0" baseline="0" dirty="0"/>
          </a:p>
          <a:p>
            <a:pPr lvl="0"/>
            <a:endParaRPr lang="en-AU" i="0" baseline="0" dirty="0"/>
          </a:p>
          <a:p>
            <a:pPr marL="171450" lvl="0" indent="-171450">
              <a:buFont typeface="Arial" panose="020B0604020202020204" pitchFamily="34" charset="0"/>
              <a:buChar char="•"/>
            </a:pPr>
            <a:r>
              <a:rPr lang="en-US" i="0" baseline="0" dirty="0">
                <a:solidFill>
                  <a:srgbClr val="FF0000"/>
                </a:solidFill>
              </a:rPr>
              <a:t>Break it down into smaller </a:t>
            </a:r>
            <a:r>
              <a:rPr lang="en-US" i="0" baseline="0" dirty="0" smtClean="0">
                <a:solidFill>
                  <a:srgbClr val="FF0000"/>
                </a:solidFill>
              </a:rPr>
              <a:t>bits</a:t>
            </a:r>
          </a:p>
          <a:p>
            <a:pPr marL="171450" lvl="0" indent="-171450">
              <a:buFont typeface="Arial" panose="020B0604020202020204" pitchFamily="34" charset="0"/>
              <a:buChar char="•"/>
            </a:pPr>
            <a:endParaRPr lang="en-US" i="0" baseline="0" dirty="0" smtClean="0">
              <a:solidFill>
                <a:srgbClr val="FF0000"/>
              </a:solidFill>
            </a:endParaRPr>
          </a:p>
          <a:p>
            <a:pPr marL="171450" lvl="0" indent="-171450">
              <a:buFont typeface="Arial" panose="020B0604020202020204" pitchFamily="34" charset="0"/>
              <a:buChar char="•"/>
            </a:pPr>
            <a:r>
              <a:rPr lang="en-US" i="0" baseline="0" dirty="0" smtClean="0">
                <a:solidFill>
                  <a:srgbClr val="FF0000"/>
                </a:solidFill>
              </a:rPr>
              <a:t>Use </a:t>
            </a:r>
            <a:r>
              <a:rPr lang="en-US" i="0" baseline="0" dirty="0">
                <a:solidFill>
                  <a:srgbClr val="FF0000"/>
                </a:solidFill>
              </a:rPr>
              <a:t>easy </a:t>
            </a:r>
            <a:r>
              <a:rPr lang="en-US" i="0" baseline="0" dirty="0" smtClean="0">
                <a:solidFill>
                  <a:srgbClr val="FF0000"/>
                </a:solidFill>
              </a:rPr>
              <a:t>words</a:t>
            </a:r>
          </a:p>
          <a:p>
            <a:pPr marL="171450" lvl="0" indent="-171450">
              <a:buFont typeface="Arial" panose="020B0604020202020204" pitchFamily="34" charset="0"/>
              <a:buChar char="•"/>
            </a:pPr>
            <a:endParaRPr lang="en-US" i="0" dirty="0">
              <a:solidFill>
                <a:srgbClr val="FF0000"/>
              </a:solidFill>
              <a:cs typeface="Calibri"/>
            </a:endParaRPr>
          </a:p>
          <a:p>
            <a:pPr marL="171450" lvl="0" indent="-171450">
              <a:buFont typeface="Arial" panose="020B0604020202020204" pitchFamily="34" charset="0"/>
              <a:buChar char="•"/>
            </a:pPr>
            <a:r>
              <a:rPr lang="en-US" i="0" baseline="0" dirty="0" smtClean="0"/>
              <a:t>Talk about 1 point </a:t>
            </a:r>
            <a:r>
              <a:rPr lang="en-US" i="0" baseline="0" dirty="0"/>
              <a:t>at a </a:t>
            </a:r>
            <a:r>
              <a:rPr lang="en-US" i="0" baseline="0" dirty="0" smtClean="0"/>
              <a:t>time</a:t>
            </a:r>
          </a:p>
          <a:p>
            <a:pPr marL="171450" lvl="0" indent="-171450">
              <a:buFont typeface="Arial" panose="020B0604020202020204" pitchFamily="34" charset="0"/>
              <a:buChar char="•"/>
            </a:pPr>
            <a:endParaRPr lang="en-US"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solidFill>
                  <a:srgbClr val="FF0000"/>
                </a:solidFill>
              </a:rPr>
              <a:t>Check we understand each other</a:t>
            </a:r>
          </a:p>
          <a:p>
            <a:pPr marL="0" lvl="0" indent="0">
              <a:buFont typeface="Arial" panose="020B0604020202020204" pitchFamily="34" charset="0"/>
              <a:buNone/>
            </a:pPr>
            <a:endParaRPr lang="en-US" i="0" baseline="0" dirty="0" smtClean="0">
              <a:solidFill>
                <a:srgbClr val="FF0000"/>
              </a:solidFill>
            </a:endParaRPr>
          </a:p>
          <a:p>
            <a:pPr marL="0" lvl="0" indent="0">
              <a:buFont typeface="Arial" panose="020B0604020202020204" pitchFamily="34" charset="0"/>
              <a:buNone/>
            </a:pPr>
            <a:endParaRPr lang="en-US" i="0" baseline="0" dirty="0" smtClean="0">
              <a:solidFill>
                <a:srgbClr val="FF0000"/>
              </a:solidFill>
            </a:endParaRPr>
          </a:p>
          <a:p>
            <a:pPr marL="0" lvl="0" indent="0">
              <a:buFont typeface="Arial" panose="020B0604020202020204" pitchFamily="34" charset="0"/>
              <a:buNone/>
            </a:pPr>
            <a:endParaRPr lang="en-US" i="0" baseline="0" dirty="0" smtClean="0">
              <a:solidFill>
                <a:srgbClr val="FF0000"/>
              </a:solidFill>
            </a:endParaRPr>
          </a:p>
          <a:p>
            <a:pPr marL="0" lvl="0" indent="0">
              <a:buFont typeface="Arial" panose="020B0604020202020204" pitchFamily="34" charset="0"/>
              <a:buNone/>
            </a:pPr>
            <a:r>
              <a:rPr lang="en-US" i="0" baseline="0" dirty="0" smtClean="0">
                <a:solidFill>
                  <a:srgbClr val="FF0000"/>
                </a:solidFill>
              </a:rPr>
              <a:t>Another thing:</a:t>
            </a:r>
          </a:p>
          <a:p>
            <a:pPr marL="0" lvl="0" indent="0">
              <a:buFont typeface="Arial" panose="020B0604020202020204" pitchFamily="34" charset="0"/>
              <a:buNone/>
            </a:pPr>
            <a:endParaRPr lang="en-US" i="0" baseline="0" dirty="0" smtClean="0"/>
          </a:p>
          <a:p>
            <a:pPr marL="0" lvl="0" indent="0">
              <a:buFont typeface="Arial" panose="020B0604020202020204" pitchFamily="34" charset="0"/>
              <a:buNone/>
            </a:pPr>
            <a:r>
              <a:rPr lang="en-US" i="0" baseline="0" dirty="0" smtClean="0"/>
              <a:t>Explain </a:t>
            </a:r>
            <a:r>
              <a:rPr lang="en-US" i="0" baseline="0" dirty="0"/>
              <a:t>why you need to ask something if it is personal. </a:t>
            </a:r>
          </a:p>
          <a:p>
            <a:endParaRPr lang="en-AU" i="0" baseline="0" dirty="0">
              <a:solidFill>
                <a:schemeClr val="tx1"/>
              </a:solidFill>
            </a:endParaRPr>
          </a:p>
          <a:p>
            <a:endParaRPr lang="en-AU" i="0" baseline="0" dirty="0">
              <a:solidFill>
                <a:schemeClr val="tx1"/>
              </a:solidFill>
            </a:endParaRPr>
          </a:p>
          <a:p>
            <a:endParaRPr lang="en-US" i="1" baseline="0" dirty="0">
              <a:solidFill>
                <a:srgbClr val="FF0000"/>
              </a:solidFill>
            </a:endParaRPr>
          </a:p>
        </p:txBody>
      </p:sp>
      <p:sp>
        <p:nvSpPr>
          <p:cNvPr id="4" name="Slide Number Placeholder 3"/>
          <p:cNvSpPr>
            <a:spLocks noGrp="1"/>
          </p:cNvSpPr>
          <p:nvPr>
            <p:ph type="sldNum" sz="quarter" idx="10"/>
          </p:nvPr>
        </p:nvSpPr>
        <p:spPr/>
        <p:txBody>
          <a:bodyPr/>
          <a:lstStyle/>
          <a:p>
            <a:fld id="{65FF620E-BD1C-4F16-AF7B-7849DBAB030F}" type="slidenum">
              <a:rPr lang="en-AU" smtClean="0"/>
              <a:t>19</a:t>
            </a:fld>
            <a:endParaRPr lang="en-AU" dirty="0"/>
          </a:p>
        </p:txBody>
      </p:sp>
    </p:spTree>
    <p:extLst>
      <p:ext uri="{BB962C8B-B14F-4D97-AF65-F5344CB8AC3E}">
        <p14:creationId xmlns:p14="http://schemas.microsoft.com/office/powerpoint/2010/main" val="1403264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S2C  Welcome to workshop</a:t>
            </a:r>
            <a:endParaRPr lang="en-AU" sz="1200" kern="1200" dirty="0">
              <a:solidFill>
                <a:schemeClr val="tx1"/>
              </a:solidFill>
              <a:effectLst/>
              <a:latin typeface="+mn-lt"/>
              <a:ea typeface="+mn-ea"/>
              <a:cs typeface="+mn-cs"/>
            </a:endParaRPr>
          </a:p>
          <a:p>
            <a:endParaRPr lang="en-US" sz="1600" b="1" u="none" baseline="0" dirty="0"/>
          </a:p>
          <a:p>
            <a:r>
              <a:rPr lang="en-US" sz="1600" b="1" u="none" baseline="0" dirty="0"/>
              <a:t>Suggested time: 1 min.</a:t>
            </a:r>
          </a:p>
          <a:p>
            <a:endParaRPr lang="en-US" sz="1600" b="0" dirty="0"/>
          </a:p>
          <a:p>
            <a:r>
              <a:rPr lang="en-US" sz="1600" b="0" u="sng" dirty="0"/>
              <a:t>Notes:</a:t>
            </a:r>
          </a:p>
          <a:p>
            <a:endParaRPr lang="en-US" sz="1600" b="1" dirty="0"/>
          </a:p>
          <a:p>
            <a:r>
              <a:rPr lang="en-US" sz="1600" baseline="0" dirty="0" smtClean="0"/>
              <a:t>The co-facilitator with intellectual disability can do the welcome.</a:t>
            </a:r>
          </a:p>
          <a:p>
            <a:endParaRPr lang="en-US" sz="1600" baseline="0" dirty="0" smtClean="0"/>
          </a:p>
          <a:p>
            <a:r>
              <a:rPr lang="en-US" sz="1600" baseline="0" dirty="0" smtClean="0"/>
              <a:t>But only if they want to. </a:t>
            </a:r>
          </a:p>
          <a:p>
            <a:endParaRPr lang="en-US" sz="1600" baseline="0" dirty="0"/>
          </a:p>
          <a:p>
            <a:r>
              <a:rPr lang="en-US" sz="1600" b="1" baseline="0" dirty="0" smtClean="0"/>
              <a:t>Key </a:t>
            </a:r>
            <a:r>
              <a:rPr lang="en-US" sz="1600" b="1" baseline="0" dirty="0"/>
              <a:t>points</a:t>
            </a:r>
            <a:r>
              <a:rPr lang="en-US" sz="1600" b="1" baseline="0" dirty="0" smtClean="0"/>
              <a:t>:</a:t>
            </a:r>
          </a:p>
          <a:p>
            <a:endParaRPr lang="en-US" sz="1600" b="1" baseline="0" dirty="0"/>
          </a:p>
          <a:p>
            <a:pPr marL="285750" indent="-285750">
              <a:buFont typeface="Arial" panose="020B0604020202020204" pitchFamily="34" charset="0"/>
              <a:buChar char="•"/>
            </a:pPr>
            <a:r>
              <a:rPr lang="en-US" sz="1600" baseline="0" dirty="0"/>
              <a:t>Tell people you are starting the session. </a:t>
            </a:r>
          </a:p>
          <a:p>
            <a:pPr marL="285750" indent="-285750">
              <a:buFont typeface="Arial" panose="020B0604020202020204" pitchFamily="34" charset="0"/>
              <a:buChar char="•"/>
            </a:pPr>
            <a:r>
              <a:rPr lang="en-US" sz="1600" baseline="0" dirty="0"/>
              <a:t>Thank them for coming. </a:t>
            </a:r>
          </a:p>
          <a:p>
            <a:pPr marL="285750" indent="-285750">
              <a:buFont typeface="Arial" panose="020B0604020202020204" pitchFamily="34" charset="0"/>
              <a:buChar char="•"/>
            </a:pPr>
            <a:r>
              <a:rPr lang="en-US" sz="1600" baseline="0" dirty="0"/>
              <a:t>Tell them your name.</a:t>
            </a:r>
          </a:p>
          <a:p>
            <a:pPr marL="285750" indent="-285750">
              <a:buFont typeface="Arial" panose="020B0604020202020204" pitchFamily="34" charset="0"/>
              <a:buChar char="•"/>
            </a:pPr>
            <a:r>
              <a:rPr lang="en-US" sz="1600" baseline="0" dirty="0"/>
              <a:t>Tell the other </a:t>
            </a:r>
            <a:r>
              <a:rPr lang="en-US" sz="1600" baseline="0" dirty="0" smtClean="0"/>
              <a:t>co-facilitators</a:t>
            </a:r>
            <a:r>
              <a:rPr lang="en-US" sz="1600" baseline="0" dirty="0"/>
              <a:t>’ names. </a:t>
            </a:r>
          </a:p>
          <a:p>
            <a:endParaRPr lang="en-US" sz="1600" baseline="0" dirty="0"/>
          </a:p>
          <a:p>
            <a:r>
              <a:rPr lang="en-AU" sz="1600" b="1" u="none" dirty="0"/>
              <a:t>What you could say</a:t>
            </a:r>
            <a:r>
              <a:rPr lang="en-AU" sz="1600" b="1" u="none" baseline="0" dirty="0"/>
              <a:t>:</a:t>
            </a:r>
          </a:p>
          <a:p>
            <a:endParaRPr lang="en-AU" sz="1600" b="0" u="none" baseline="0" dirty="0"/>
          </a:p>
          <a:p>
            <a:r>
              <a:rPr lang="en-AU" sz="1600" b="0" u="none" baseline="0" dirty="0"/>
              <a:t>Hello. Welcome to the workshop. Thank you for coming along today. </a:t>
            </a:r>
          </a:p>
          <a:p>
            <a:endParaRPr lang="en-AU" sz="1600" b="0" u="none" baseline="0" dirty="0"/>
          </a:p>
          <a:p>
            <a:r>
              <a:rPr lang="en-AU" sz="1600" b="0" u="none" baseline="0" dirty="0"/>
              <a:t>My name is [insert speaker’s name].</a:t>
            </a:r>
          </a:p>
          <a:p>
            <a:endParaRPr lang="en-AU" sz="1600" b="0" u="none" baseline="0" dirty="0"/>
          </a:p>
          <a:p>
            <a:r>
              <a:rPr lang="en-AU" sz="1600" b="0" u="none" baseline="0" dirty="0"/>
              <a:t>This is [other facilitator’s name].</a:t>
            </a:r>
          </a:p>
          <a:p>
            <a:endParaRPr lang="en-AU" sz="1600" b="0" u="none" baseline="0" dirty="0"/>
          </a:p>
          <a:p>
            <a:r>
              <a:rPr lang="en-AU" sz="1600" b="0" u="none" baseline="0" dirty="0"/>
              <a:t>We will be running this workshop together today. </a:t>
            </a:r>
          </a:p>
          <a:p>
            <a:endParaRPr lang="en-AU" sz="1600" b="0" u="none" dirty="0"/>
          </a:p>
        </p:txBody>
      </p:sp>
      <p:sp>
        <p:nvSpPr>
          <p:cNvPr id="4" name="Slide Number Placeholder 3"/>
          <p:cNvSpPr>
            <a:spLocks noGrp="1"/>
          </p:cNvSpPr>
          <p:nvPr>
            <p:ph type="sldNum" sz="quarter" idx="10"/>
          </p:nvPr>
        </p:nvSpPr>
        <p:spPr/>
        <p:txBody>
          <a:bodyPr/>
          <a:lstStyle/>
          <a:p>
            <a:fld id="{65FF620E-BD1C-4F16-AF7B-7849DBAB030F}" type="slidenum">
              <a:rPr lang="en-AU" smtClean="0"/>
              <a:t>2</a:t>
            </a:fld>
            <a:endParaRPr lang="en-AU" dirty="0"/>
          </a:p>
        </p:txBody>
      </p:sp>
    </p:spTree>
    <p:extLst>
      <p:ext uri="{BB962C8B-B14F-4D97-AF65-F5344CB8AC3E}">
        <p14:creationId xmlns:p14="http://schemas.microsoft.com/office/powerpoint/2010/main" val="2824143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i="0" u="none" strike="noStrike" kern="1200" baseline="0" dirty="0">
                <a:solidFill>
                  <a:schemeClr val="tx1"/>
                </a:solidFill>
                <a:latin typeface="+mn-lt"/>
                <a:ea typeface="+mn-ea"/>
                <a:cs typeface="+mn-cs"/>
              </a:rPr>
              <a:t>S20C  Visual aids</a:t>
            </a:r>
          </a:p>
          <a:p>
            <a:pPr marL="0" indent="0">
              <a:buFont typeface="Arial" panose="020B0604020202020204" pitchFamily="34" charset="0"/>
              <a:buNone/>
            </a:pPr>
            <a:endParaRPr lang="en-US" sz="1200" b="1"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1" i="0" u="none" strike="noStrike" kern="1200" baseline="0" dirty="0">
                <a:solidFill>
                  <a:schemeClr val="tx1"/>
                </a:solidFill>
                <a:latin typeface="+mn-lt"/>
                <a:ea typeface="+mn-ea"/>
                <a:cs typeface="+mn-cs"/>
              </a:rPr>
              <a:t>Suggested time: 1 minute</a:t>
            </a:r>
          </a:p>
          <a:p>
            <a:pPr marL="0" indent="0">
              <a:buFont typeface="Arial" panose="020B0604020202020204" pitchFamily="34" charset="0"/>
              <a:buNone/>
            </a:pPr>
            <a:endParaRPr lang="en-US" sz="1200" b="1"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sng" strike="noStrike" kern="1200" baseline="0" dirty="0">
                <a:solidFill>
                  <a:schemeClr val="tx1"/>
                </a:solidFill>
                <a:latin typeface="+mn-lt"/>
                <a:ea typeface="+mn-ea"/>
                <a:cs typeface="+mn-cs"/>
              </a:rPr>
              <a:t>Notes:</a:t>
            </a:r>
          </a:p>
          <a:p>
            <a:pPr marL="0" indent="0">
              <a:buFont typeface="Arial" panose="020B0604020202020204" pitchFamily="34" charset="0"/>
              <a:buNone/>
            </a:pPr>
            <a:endParaRPr lang="en-US" sz="1200" b="1"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baseline="0" dirty="0" smtClean="0"/>
              <a:t>This slide can be </a:t>
            </a:r>
            <a:r>
              <a:rPr lang="en-AU" i="0" baseline="0" dirty="0"/>
              <a:t>led by a co-facilitator with intellectual disability.  </a:t>
            </a:r>
            <a:endParaRPr lang="en-AU" b="0" baseline="0" dirty="0"/>
          </a:p>
          <a:p>
            <a:pPr marL="0" indent="0">
              <a:buFont typeface="Arial" panose="020B0604020202020204" pitchFamily="34" charset="0"/>
              <a:buNone/>
            </a:pPr>
            <a:endParaRPr lang="en-US" sz="1200" b="1" i="0" u="none" strike="noStrike" kern="1200" baseline="0" dirty="0">
              <a:solidFill>
                <a:schemeClr val="tx1"/>
              </a:solidFill>
              <a:latin typeface="+mn-lt"/>
              <a:ea typeface="+mn-ea"/>
              <a:cs typeface="+mn-cs"/>
            </a:endParaRPr>
          </a:p>
          <a:p>
            <a:r>
              <a:rPr lang="en-AU" sz="1200" b="1" kern="1200" dirty="0">
                <a:solidFill>
                  <a:schemeClr val="tx1"/>
                </a:solidFill>
                <a:effectLst/>
                <a:latin typeface="+mn-lt"/>
                <a:ea typeface="+mn-ea"/>
                <a:cs typeface="+mn-cs"/>
              </a:rPr>
              <a:t>Key </a:t>
            </a:r>
            <a:r>
              <a:rPr lang="en-AU" sz="1200" b="1" kern="1200" dirty="0" smtClean="0">
                <a:solidFill>
                  <a:schemeClr val="tx1"/>
                </a:solidFill>
                <a:effectLst/>
                <a:latin typeface="+mn-lt"/>
                <a:ea typeface="+mn-ea"/>
                <a:cs typeface="+mn-cs"/>
              </a:rPr>
              <a:t>points:</a:t>
            </a:r>
            <a:endParaRPr lang="en-AU" sz="1200" b="1"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Use</a:t>
            </a:r>
            <a:r>
              <a:rPr lang="en-AU" sz="1200" kern="1200" baseline="0" dirty="0" smtClean="0">
                <a:solidFill>
                  <a:schemeClr val="tx1"/>
                </a:solidFill>
                <a:effectLst/>
                <a:latin typeface="+mn-lt"/>
                <a:ea typeface="+mn-ea"/>
                <a:cs typeface="+mn-cs"/>
              </a:rPr>
              <a:t> vi</a:t>
            </a:r>
            <a:r>
              <a:rPr lang="en-AU" sz="1200" kern="1200" dirty="0" smtClean="0">
                <a:solidFill>
                  <a:schemeClr val="tx1"/>
                </a:solidFill>
                <a:effectLst/>
                <a:latin typeface="+mn-lt"/>
                <a:ea typeface="+mn-ea"/>
                <a:cs typeface="+mn-cs"/>
              </a:rPr>
              <a:t>sual </a:t>
            </a:r>
            <a:r>
              <a:rPr lang="en-AU" sz="1200" kern="1200" dirty="0">
                <a:solidFill>
                  <a:schemeClr val="tx1"/>
                </a:solidFill>
                <a:effectLst/>
                <a:latin typeface="+mn-lt"/>
                <a:ea typeface="+mn-ea"/>
                <a:cs typeface="+mn-cs"/>
              </a:rPr>
              <a:t>aids </a:t>
            </a:r>
            <a:r>
              <a:rPr lang="en-AU" sz="1200" kern="1200" dirty="0" smtClean="0">
                <a:solidFill>
                  <a:schemeClr val="tx1"/>
                </a:solidFill>
                <a:effectLst/>
                <a:latin typeface="+mn-lt"/>
                <a:ea typeface="+mn-ea"/>
                <a:cs typeface="+mn-cs"/>
              </a:rPr>
              <a:t>like body maps </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Have them</a:t>
            </a:r>
            <a:r>
              <a:rPr lang="en-AU" sz="1200" kern="1200" baseline="0" dirty="0" smtClean="0">
                <a:solidFill>
                  <a:schemeClr val="tx1"/>
                </a:solidFill>
                <a:effectLst/>
                <a:latin typeface="+mn-lt"/>
                <a:ea typeface="+mn-ea"/>
                <a:cs typeface="+mn-cs"/>
              </a:rPr>
              <a:t> handy</a:t>
            </a:r>
            <a:endParaRPr lang="en-AU" sz="1200" kern="1200" dirty="0">
              <a:solidFill>
                <a:schemeClr val="tx1"/>
              </a:solidFill>
              <a:effectLst/>
              <a:latin typeface="+mn-lt"/>
              <a:ea typeface="+mn-ea"/>
              <a:cs typeface="+mn-cs"/>
            </a:endParaRPr>
          </a:p>
          <a:p>
            <a:pPr marL="0" indent="0">
              <a:buFont typeface="Arial" panose="020B0604020202020204" pitchFamily="34" charset="0"/>
              <a:buNone/>
            </a:pPr>
            <a:endParaRPr lang="en-US" sz="1200" b="1"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1" i="0" u="none" strike="noStrike" kern="1200" baseline="0" dirty="0" smtClean="0">
                <a:solidFill>
                  <a:schemeClr val="tx1"/>
                </a:solidFill>
                <a:latin typeface="+mn-lt"/>
                <a:ea typeface="+mn-ea"/>
                <a:cs typeface="+mn-cs"/>
              </a:rPr>
              <a:t>What you can say:</a:t>
            </a:r>
            <a:endParaRPr lang="en-US" sz="1200" b="1" i="0" u="none" strike="noStrike" kern="1200" baseline="0" dirty="0">
              <a:solidFill>
                <a:schemeClr val="tx1"/>
              </a:solidFill>
              <a:latin typeface="+mn-lt"/>
              <a:ea typeface="+mn-ea"/>
              <a:cs typeface="+mn-cs"/>
            </a:endParaRP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You can also use </a:t>
            </a:r>
            <a:r>
              <a:rPr lang="en-US" b="0" i="0" baseline="0" dirty="0" smtClean="0">
                <a:solidFill>
                  <a:srgbClr val="FF0000"/>
                </a:solidFill>
              </a:rPr>
              <a:t>visual aids</a:t>
            </a:r>
          </a:p>
          <a:p>
            <a:pPr marL="0" indent="0">
              <a:buFont typeface="Arial" panose="020B0604020202020204" pitchFamily="34" charset="0"/>
              <a:buNone/>
            </a:pPr>
            <a:endParaRPr lang="en-US" b="0" i="0" baseline="0" dirty="0" smtClean="0">
              <a:solidFill>
                <a:srgbClr val="FF0000"/>
              </a:solidFill>
            </a:endParaRPr>
          </a:p>
          <a:p>
            <a:pPr marL="0" indent="0">
              <a:buFont typeface="Arial" panose="020B0604020202020204" pitchFamily="34" charset="0"/>
              <a:buNone/>
            </a:pPr>
            <a:endParaRPr lang="en-US" b="0" i="0" baseline="0" dirty="0" smtClean="0">
              <a:solidFill>
                <a:srgbClr val="FF0000"/>
              </a:solidFill>
            </a:endParaRPr>
          </a:p>
          <a:p>
            <a:pPr marL="0" indent="0">
              <a:buFont typeface="Arial" panose="020B0604020202020204" pitchFamily="34" charset="0"/>
              <a:buNone/>
            </a:pPr>
            <a:r>
              <a:rPr lang="en-US" b="0" i="0" baseline="0" dirty="0" smtClean="0">
                <a:solidFill>
                  <a:srgbClr val="FF0000"/>
                </a:solidFill>
              </a:rPr>
              <a:t>They can help people communicate</a:t>
            </a:r>
            <a:r>
              <a:rPr lang="en-US" b="0" i="0" baseline="0" dirty="0">
                <a:solidFill>
                  <a:srgbClr val="FF0000"/>
                </a:solidFill>
              </a:rPr>
              <a:t>. </a:t>
            </a:r>
            <a:endParaRPr lang="en-US" b="0" i="0" baseline="0" dirty="0" smtClean="0">
              <a:solidFill>
                <a:srgbClr val="FF0000"/>
              </a:solidFill>
            </a:endParaRPr>
          </a:p>
          <a:p>
            <a:pPr marL="0" indent="0">
              <a:buFont typeface="Arial" panose="020B0604020202020204" pitchFamily="34" charset="0"/>
              <a:buNone/>
            </a:pPr>
            <a:endParaRPr lang="en-US" b="0" i="0" baseline="0" dirty="0">
              <a:solidFill>
                <a:srgbClr val="FF0000"/>
              </a:solidFill>
            </a:endParaRPr>
          </a:p>
          <a:p>
            <a:pPr marL="0" indent="0">
              <a:buFont typeface="Arial" panose="020B0604020202020204" pitchFamily="34" charset="0"/>
              <a:buNone/>
            </a:pPr>
            <a:r>
              <a:rPr lang="en-US" b="0" i="0" baseline="0" dirty="0">
                <a:solidFill>
                  <a:srgbClr val="FF0000"/>
                </a:solidFill>
              </a:rPr>
              <a:t>Here is an example. </a:t>
            </a:r>
            <a:endParaRPr lang="en-US" b="0" i="0" baseline="0" dirty="0" smtClean="0">
              <a:solidFill>
                <a:srgbClr val="FF0000"/>
              </a:solidFill>
            </a:endParaRPr>
          </a:p>
          <a:p>
            <a:pPr marL="0" indent="0">
              <a:buFont typeface="Arial" panose="020B0604020202020204" pitchFamily="34" charset="0"/>
              <a:buNone/>
            </a:pPr>
            <a:endParaRPr lang="en-US" b="0" i="0" baseline="0" dirty="0">
              <a:solidFill>
                <a:srgbClr val="FF0000"/>
              </a:solidFill>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We can use this to show where things are happening in my </a:t>
            </a:r>
            <a:r>
              <a:rPr lang="en-US" sz="1200" b="0" i="0" u="none" strike="noStrike" kern="1200" baseline="0" dirty="0" smtClean="0">
                <a:solidFill>
                  <a:schemeClr val="tx1"/>
                </a:solidFill>
                <a:latin typeface="+mn-lt"/>
                <a:ea typeface="+mn-ea"/>
                <a:cs typeface="+mn-cs"/>
              </a:rPr>
              <a:t>body</a:t>
            </a: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We can use it to </a:t>
            </a:r>
            <a:r>
              <a:rPr lang="en-US" sz="1200" b="0" i="0" u="none" strike="noStrike" kern="1200" baseline="0" dirty="0">
                <a:solidFill>
                  <a:schemeClr val="tx1"/>
                </a:solidFill>
                <a:latin typeface="+mn-lt"/>
                <a:ea typeface="+mn-ea"/>
                <a:cs typeface="+mn-cs"/>
              </a:rPr>
              <a:t>show what part of my body you are asking to touch</a:t>
            </a:r>
            <a:r>
              <a:rPr lang="en-US" sz="1200" b="0" i="0" u="none" strike="noStrike" kern="1200" baseline="0" dirty="0" smtClean="0">
                <a:solidFill>
                  <a:schemeClr val="tx1"/>
                </a:solidFill>
                <a:latin typeface="+mn-lt"/>
                <a:ea typeface="+mn-ea"/>
                <a:cs typeface="+mn-cs"/>
              </a:rPr>
              <a:t>.</a:t>
            </a: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endParaRPr lang="en-US" b="0" i="0" baseline="0" dirty="0">
              <a:solidFill>
                <a:srgbClr val="FF0000"/>
              </a:solidFill>
            </a:endParaRPr>
          </a:p>
          <a:p>
            <a:pPr marL="0" indent="0">
              <a:buFont typeface="Arial" panose="020B0604020202020204" pitchFamily="34" charset="0"/>
              <a:buNone/>
            </a:pPr>
            <a:r>
              <a:rPr lang="en-US" b="0" i="0" baseline="0" dirty="0">
                <a:solidFill>
                  <a:srgbClr val="FF0000"/>
                </a:solidFill>
              </a:rPr>
              <a:t>You can also point on your own body, too. </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We </a:t>
            </a:r>
            <a:r>
              <a:rPr lang="en-US" sz="1200" b="0" i="0" u="none" strike="noStrike" kern="1200" baseline="0" dirty="0">
                <a:solidFill>
                  <a:schemeClr val="tx1"/>
                </a:solidFill>
                <a:latin typeface="+mn-lt"/>
                <a:ea typeface="+mn-ea"/>
                <a:cs typeface="+mn-cs"/>
              </a:rPr>
              <a:t>will send you links to </a:t>
            </a:r>
            <a:r>
              <a:rPr lang="en-US" sz="1200" b="0" i="0" u="none" strike="noStrike" kern="1200" baseline="0" dirty="0" smtClean="0">
                <a:solidFill>
                  <a:schemeClr val="tx1"/>
                </a:solidFill>
                <a:latin typeface="+mn-lt"/>
                <a:ea typeface="+mn-ea"/>
                <a:cs typeface="+mn-cs"/>
              </a:rPr>
              <a:t>resources </a:t>
            </a:r>
            <a:r>
              <a:rPr lang="en-US" sz="1200" b="0" i="0" u="none" strike="noStrike" kern="1200" baseline="0" dirty="0">
                <a:solidFill>
                  <a:schemeClr val="tx1"/>
                </a:solidFill>
                <a:latin typeface="+mn-lt"/>
                <a:ea typeface="+mn-ea"/>
                <a:cs typeface="+mn-cs"/>
              </a:rPr>
              <a:t>like these</a:t>
            </a:r>
            <a:r>
              <a:rPr lang="en-US" sz="1200" b="0" i="0" u="none" strike="noStrike" kern="1200" baseline="0" dirty="0" smtClean="0">
                <a:solidFill>
                  <a:schemeClr val="tx1"/>
                </a:solidFill>
                <a:latin typeface="+mn-lt"/>
                <a:ea typeface="+mn-ea"/>
                <a:cs typeface="+mn-cs"/>
              </a:rPr>
              <a:t>.</a:t>
            </a: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endParaRPr lang="en-AU" baseline="0" dirty="0" smtClean="0"/>
          </a:p>
          <a:p>
            <a:r>
              <a:rPr lang="en-AU" baseline="0" dirty="0" smtClean="0"/>
              <a:t>Having visual aids handy helps us talk better.</a:t>
            </a:r>
          </a:p>
          <a:p>
            <a:endParaRPr lang="en-AU" baseline="0" dirty="0" smtClean="0"/>
          </a:p>
          <a:p>
            <a:r>
              <a:rPr lang="en-AU" baseline="0" dirty="0" smtClean="0"/>
              <a:t>It means I can understand you better.</a:t>
            </a:r>
          </a:p>
          <a:p>
            <a:endParaRPr lang="en-AU" baseline="0" dirty="0" smtClean="0"/>
          </a:p>
          <a:p>
            <a:endParaRPr lang="en-AU" baseline="0" dirty="0" smtClean="0"/>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75CE465-CFEE-44BC-B1E0-F375E7C60359}" type="slidenum">
              <a:rPr lang="en-AU" smtClean="0"/>
              <a:t>20</a:t>
            </a:fld>
            <a:endParaRPr lang="en-AU" dirty="0"/>
          </a:p>
        </p:txBody>
      </p:sp>
    </p:spTree>
    <p:extLst>
      <p:ext uri="{BB962C8B-B14F-4D97-AF65-F5344CB8AC3E}">
        <p14:creationId xmlns:p14="http://schemas.microsoft.com/office/powerpoint/2010/main" val="2301452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i="0" u="none" strike="noStrike" kern="1200" baseline="0" dirty="0">
                <a:solidFill>
                  <a:schemeClr val="tx1"/>
                </a:solidFill>
                <a:latin typeface="+mn-lt"/>
                <a:ea typeface="+mn-ea"/>
                <a:cs typeface="+mn-cs"/>
              </a:rPr>
              <a:t>S21C  Communication aids</a:t>
            </a:r>
          </a:p>
          <a:p>
            <a:pPr marL="0" indent="0">
              <a:buFont typeface="Arial" panose="020B0604020202020204" pitchFamily="34" charset="0"/>
              <a:buNone/>
            </a:pPr>
            <a:endParaRPr lang="en-US" sz="1200" b="1"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1" i="0" u="none" strike="noStrike" kern="1200" baseline="0" dirty="0">
                <a:solidFill>
                  <a:schemeClr val="tx1"/>
                </a:solidFill>
                <a:latin typeface="+mn-lt"/>
                <a:ea typeface="+mn-ea"/>
                <a:cs typeface="+mn-cs"/>
              </a:rPr>
              <a:t>Suggested time: 1 minute</a:t>
            </a:r>
          </a:p>
          <a:p>
            <a:pPr marL="0" indent="0">
              <a:buFont typeface="Arial" panose="020B0604020202020204" pitchFamily="34" charset="0"/>
              <a:buNone/>
            </a:pPr>
            <a:endParaRPr lang="en-US" sz="1200" b="1"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sng" strike="noStrike" kern="1200" baseline="0" dirty="0">
                <a:solidFill>
                  <a:schemeClr val="tx1"/>
                </a:solidFill>
                <a:latin typeface="+mn-lt"/>
                <a:ea typeface="+mn-ea"/>
                <a:cs typeface="+mn-cs"/>
              </a:rPr>
              <a:t>Notes:</a:t>
            </a:r>
          </a:p>
          <a:p>
            <a:pPr marL="0" indent="0">
              <a:buFont typeface="Arial" panose="020B0604020202020204" pitchFamily="34" charset="0"/>
              <a:buNone/>
            </a:pPr>
            <a:endParaRPr lang="en-US" sz="1200" b="1"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baseline="0" dirty="0" smtClean="0">
                <a:latin typeface="+mn-lt"/>
              </a:rPr>
              <a:t>This slide can be </a:t>
            </a:r>
            <a:r>
              <a:rPr lang="en-AU" i="0" baseline="0" dirty="0">
                <a:latin typeface="+mn-lt"/>
              </a:rPr>
              <a:t>led by a co-facilitator with intellectual </a:t>
            </a:r>
            <a:r>
              <a:rPr lang="en-AU" i="0" baseline="0" dirty="0" smtClean="0">
                <a:latin typeface="+mn-lt"/>
              </a:rPr>
              <a:t>disability.</a:t>
            </a:r>
            <a:endParaRPr lang="en-AU" b="0" baseline="0" dirty="0">
              <a:latin typeface="+mn-lt"/>
            </a:endParaRPr>
          </a:p>
          <a:p>
            <a:pPr marL="0" indent="0">
              <a:buFont typeface="Arial" panose="020B0604020202020204" pitchFamily="34" charset="0"/>
              <a:buNone/>
            </a:pPr>
            <a:endParaRPr lang="en-US" sz="1200" b="1" i="0" u="none" strike="noStrike" kern="1200" baseline="0" dirty="0">
              <a:solidFill>
                <a:schemeClr val="tx1"/>
              </a:solidFill>
              <a:latin typeface="+mn-lt"/>
              <a:ea typeface="+mn-ea"/>
              <a:cs typeface="+mn-cs"/>
            </a:endParaRPr>
          </a:p>
          <a:p>
            <a:r>
              <a:rPr lang="en-AU" sz="1200" b="1" kern="1200" dirty="0">
                <a:solidFill>
                  <a:schemeClr val="tx1"/>
                </a:solidFill>
                <a:effectLst/>
                <a:latin typeface="+mn-lt"/>
                <a:ea typeface="+mn-ea"/>
                <a:cs typeface="+mn-cs"/>
              </a:rPr>
              <a:t>Key </a:t>
            </a:r>
            <a:r>
              <a:rPr lang="en-AU" sz="1200" b="1" kern="1200" dirty="0" smtClean="0">
                <a:solidFill>
                  <a:schemeClr val="tx1"/>
                </a:solidFill>
                <a:effectLst/>
                <a:latin typeface="+mn-lt"/>
                <a:ea typeface="+mn-ea"/>
                <a:cs typeface="+mn-cs"/>
              </a:rPr>
              <a:t>points:</a:t>
            </a:r>
            <a:endParaRPr lang="en-AU" sz="1200" b="1"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Easy </a:t>
            </a:r>
            <a:r>
              <a:rPr lang="en-AU" sz="1200" kern="1200" dirty="0">
                <a:solidFill>
                  <a:schemeClr val="tx1"/>
                </a:solidFill>
                <a:effectLst/>
                <a:latin typeface="+mn-lt"/>
                <a:ea typeface="+mn-ea"/>
                <a:cs typeface="+mn-cs"/>
              </a:rPr>
              <a:t>Read is </a:t>
            </a:r>
            <a:r>
              <a:rPr lang="en-AU" sz="1200" kern="1200" dirty="0" smtClean="0">
                <a:solidFill>
                  <a:schemeClr val="tx1"/>
                </a:solidFill>
                <a:effectLst/>
                <a:latin typeface="+mn-lt"/>
                <a:ea typeface="+mn-ea"/>
                <a:cs typeface="+mn-cs"/>
              </a:rPr>
              <a:t>great</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We will send</a:t>
            </a:r>
            <a:r>
              <a:rPr lang="en-AU" sz="1200" kern="1200" baseline="0" dirty="0" smtClean="0">
                <a:solidFill>
                  <a:schemeClr val="tx1"/>
                </a:solidFill>
                <a:effectLst/>
                <a:latin typeface="+mn-lt"/>
                <a:ea typeface="+mn-ea"/>
                <a:cs typeface="+mn-cs"/>
              </a:rPr>
              <a:t> a l</a:t>
            </a:r>
            <a:r>
              <a:rPr lang="en-AU" sz="1200" kern="1200" dirty="0" smtClean="0">
                <a:solidFill>
                  <a:schemeClr val="tx1"/>
                </a:solidFill>
                <a:effectLst/>
                <a:latin typeface="+mn-lt"/>
                <a:ea typeface="+mn-ea"/>
                <a:cs typeface="+mn-cs"/>
              </a:rPr>
              <a:t>ink </a:t>
            </a:r>
            <a:r>
              <a:rPr lang="en-AU" sz="1200" kern="1200" dirty="0">
                <a:solidFill>
                  <a:schemeClr val="tx1"/>
                </a:solidFill>
                <a:effectLst/>
                <a:latin typeface="+mn-lt"/>
                <a:ea typeface="+mn-ea"/>
                <a:cs typeface="+mn-cs"/>
              </a:rPr>
              <a:t>to </a:t>
            </a:r>
            <a:r>
              <a:rPr lang="en-AU" sz="1200" kern="1200" dirty="0" smtClean="0">
                <a:solidFill>
                  <a:schemeClr val="tx1"/>
                </a:solidFill>
                <a:effectLst/>
                <a:latin typeface="+mn-lt"/>
                <a:ea typeface="+mn-ea"/>
                <a:cs typeface="+mn-cs"/>
              </a:rPr>
              <a:t>resources.</a:t>
            </a:r>
            <a:endParaRPr lang="en-AU" sz="1200" kern="1200" dirty="0">
              <a:solidFill>
                <a:schemeClr val="tx1"/>
              </a:solidFill>
              <a:effectLst/>
              <a:latin typeface="+mn-lt"/>
              <a:ea typeface="+mn-ea"/>
              <a:cs typeface="+mn-cs"/>
            </a:endParaRP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1" i="0" u="none" strike="noStrike" kern="1200" baseline="0" dirty="0" smtClean="0">
                <a:solidFill>
                  <a:schemeClr val="tx1"/>
                </a:solidFill>
                <a:latin typeface="+mn-lt"/>
                <a:ea typeface="+mn-ea"/>
                <a:cs typeface="+mn-cs"/>
              </a:rPr>
              <a:t>What you can say:</a:t>
            </a:r>
            <a:endParaRPr lang="en-US" sz="1200" b="1" i="0" u="none" strike="noStrike" kern="1200" baseline="0" dirty="0">
              <a:solidFill>
                <a:schemeClr val="tx1"/>
              </a:solidFill>
              <a:latin typeface="+mn-lt"/>
              <a:ea typeface="+mn-ea"/>
              <a:cs typeface="+mn-cs"/>
            </a:endParaRP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Easy Read sheets are terrific. </a:t>
            </a:r>
          </a:p>
          <a:p>
            <a:pPr marL="171450" indent="-171450">
              <a:buFont typeface="Arial" panose="020B0604020202020204" pitchFamily="34" charset="0"/>
              <a:buChar char="•"/>
            </a:pPr>
            <a:r>
              <a:rPr lang="en-US" dirty="0">
                <a:latin typeface="+mn-lt"/>
                <a:cs typeface="Arial"/>
              </a:rPr>
              <a:t>They use easy-to-understand language. </a:t>
            </a:r>
            <a:endParaRPr lang="en-US" sz="1200" b="0" i="0" dirty="0">
              <a:latin typeface="+mn-lt"/>
              <a:cs typeface="Arial" panose="020B0604020202020204" pitchFamily="34" charset="0"/>
            </a:endParaRPr>
          </a:p>
          <a:p>
            <a:pPr marL="171450" indent="-171450">
              <a:buFont typeface="Arial" panose="020B0604020202020204" pitchFamily="34" charset="0"/>
              <a:buChar char="•"/>
            </a:pPr>
            <a:r>
              <a:rPr lang="en-US" dirty="0">
                <a:latin typeface="+mn-lt"/>
                <a:cs typeface="Arial"/>
              </a:rPr>
              <a:t>They have pictures to explain information.</a:t>
            </a:r>
            <a:endParaRPr lang="en-US" sz="1200" b="0" i="0" dirty="0">
              <a:latin typeface="+mn-lt"/>
              <a:cs typeface="Arial" panose="020B0604020202020204" pitchFamily="34" charset="0"/>
            </a:endParaRPr>
          </a:p>
          <a:p>
            <a:pPr marL="171450" indent="-171450">
              <a:buFont typeface="Arial" panose="020B0604020202020204" pitchFamily="34" charset="0"/>
              <a:buChar char="•"/>
            </a:pPr>
            <a:r>
              <a:rPr lang="en-US" sz="1200" b="0" i="0" dirty="0">
                <a:latin typeface="+mn-lt"/>
                <a:cs typeface="Arial" panose="020B0604020202020204" pitchFamily="34" charset="0"/>
              </a:rPr>
              <a:t>They are</a:t>
            </a:r>
            <a:r>
              <a:rPr lang="en-US" sz="1200" b="0" i="0" baseline="0" dirty="0">
                <a:latin typeface="+mn-lt"/>
                <a:cs typeface="Arial" panose="020B0604020202020204" pitchFamily="34" charset="0"/>
              </a:rPr>
              <a:t> a great conversation tool. </a:t>
            </a:r>
          </a:p>
          <a:p>
            <a:pPr marL="171450" indent="-171450">
              <a:buFont typeface="Arial" panose="020B0604020202020204" pitchFamily="34" charset="0"/>
              <a:buChar char="•"/>
            </a:pPr>
            <a:r>
              <a:rPr lang="en-US" dirty="0">
                <a:latin typeface="+mn-lt"/>
                <a:cs typeface="Arial"/>
              </a:rPr>
              <a:t>This is a picture of a page of easy read.</a:t>
            </a:r>
            <a:endParaRPr lang="en-US" sz="1200" b="0" i="0" u="none" strike="noStrike" kern="1200" baseline="0" dirty="0">
              <a:solidFill>
                <a:schemeClr val="tx1"/>
              </a:solidFill>
              <a:latin typeface="+mn-lt"/>
              <a:ea typeface="+mn-ea"/>
              <a:cs typeface="Arial" panose="020B0604020202020204" pitchFamily="34" charset="0"/>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Arial" panose="020B0604020202020204" pitchFamily="34" charset="0"/>
              </a:rPr>
              <a:t>It is about bowel screening.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Some people also use social stories which are short</a:t>
            </a:r>
            <a:r>
              <a:rPr lang="en-AU" sz="1200" b="0" i="0" dirty="0">
                <a:latin typeface="+mn-lt"/>
                <a:cs typeface="Arial" panose="020B0604020202020204" pitchFamily="34" charset="0"/>
              </a:rPr>
              <a:t> stories explain a social situation</a:t>
            </a:r>
          </a:p>
          <a:p>
            <a:pPr marL="285750" indent="-285750">
              <a:buFont typeface="Arial" panose="020B0604020202020204" pitchFamily="34" charset="0"/>
              <a:buChar char="•"/>
            </a:pPr>
            <a:r>
              <a:rPr lang="en-AU" sz="1200" b="0" i="0" dirty="0">
                <a:latin typeface="+mn-lt"/>
                <a:cs typeface="Arial" panose="020B0604020202020204" pitchFamily="34" charset="0"/>
              </a:rPr>
              <a:t>They can be individualised to a person. </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75CE465-CFEE-44BC-B1E0-F375E7C60359}" type="slidenum">
              <a:rPr lang="en-AU" smtClean="0"/>
              <a:t>21</a:t>
            </a:fld>
            <a:endParaRPr lang="en-AU" dirty="0"/>
          </a:p>
        </p:txBody>
      </p:sp>
    </p:spTree>
    <p:extLst>
      <p:ext uri="{BB962C8B-B14F-4D97-AF65-F5344CB8AC3E}">
        <p14:creationId xmlns:p14="http://schemas.microsoft.com/office/powerpoint/2010/main" val="3465117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S22V  Video –</a:t>
            </a:r>
            <a:r>
              <a:rPr lang="en-AU" b="1" baseline="0" dirty="0"/>
              <a:t> Communication - longer</a:t>
            </a:r>
            <a:endParaRPr lang="en-AU" b="1" dirty="0"/>
          </a:p>
          <a:p>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baseline="0" dirty="0"/>
              <a:t>Suggested time: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r>
              <a:rPr lang="en-AU" sz="1200" b="1" kern="1200" dirty="0">
                <a:solidFill>
                  <a:schemeClr val="tx1"/>
                </a:solidFill>
                <a:effectLst/>
                <a:latin typeface="+mn-lt"/>
                <a:ea typeface="+mn-ea"/>
                <a:cs typeface="+mn-cs"/>
              </a:rPr>
              <a:t>Key points:</a:t>
            </a:r>
          </a:p>
          <a:p>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People may communicate in different ways. </a:t>
            </a:r>
            <a:endParaRPr lang="en-A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Challenge </a:t>
            </a:r>
            <a:r>
              <a:rPr lang="en-AU" sz="1200" kern="1200" dirty="0">
                <a:solidFill>
                  <a:schemeClr val="tx1"/>
                </a:solidFill>
                <a:effectLst/>
                <a:latin typeface="+mn-lt"/>
                <a:ea typeface="+mn-ea"/>
                <a:cs typeface="+mn-cs"/>
              </a:rPr>
              <a:t>assumptions about </a:t>
            </a:r>
            <a:r>
              <a:rPr lang="en-AU" sz="1200" kern="1200" dirty="0" smtClean="0">
                <a:solidFill>
                  <a:schemeClr val="tx1"/>
                </a:solidFill>
                <a:effectLst/>
                <a:latin typeface="+mn-lt"/>
                <a:ea typeface="+mn-ea"/>
                <a:cs typeface="+mn-cs"/>
              </a:rPr>
              <a:t>what someone </a:t>
            </a:r>
            <a:r>
              <a:rPr lang="en-AU" sz="1200" kern="1200" dirty="0">
                <a:solidFill>
                  <a:schemeClr val="tx1"/>
                </a:solidFill>
                <a:effectLst/>
                <a:latin typeface="+mn-lt"/>
                <a:ea typeface="+mn-ea"/>
                <a:cs typeface="+mn-cs"/>
              </a:rPr>
              <a:t>can understand.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u="sng" baseline="0" dirty="0"/>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baseline="0" dirty="0" smtClean="0">
                <a:solidFill>
                  <a:schemeClr val="tx1"/>
                </a:solidFill>
                <a:effectLst/>
                <a:latin typeface="+mn-lt"/>
                <a:ea typeface="+mn-ea"/>
                <a:cs typeface="+mn-cs"/>
              </a:rPr>
              <a:t>This is a video placeholder. A link to a suitable videos is in the Training Guide. </a:t>
            </a:r>
          </a:p>
          <a:p>
            <a:pPr marL="171450" indent="-171450">
              <a:buFont typeface="Arial" panose="020B0604020202020204" pitchFamily="34" charset="0"/>
              <a:buChar char="•"/>
            </a:pPr>
            <a:endParaRPr lang="en-AU" b="0" dirty="0" smtClean="0"/>
          </a:p>
          <a:p>
            <a:pPr marL="171450" indent="-171450">
              <a:buFont typeface="Arial" panose="020B0604020202020204" pitchFamily="34" charset="0"/>
              <a:buChar char="•"/>
            </a:pPr>
            <a:r>
              <a:rPr lang="en-AU" b="0" dirty="0" smtClean="0"/>
              <a:t>Use </a:t>
            </a:r>
            <a:r>
              <a:rPr lang="en-AU" b="0" dirty="0"/>
              <a:t>this slide &amp; video when presenting</a:t>
            </a:r>
            <a:r>
              <a:rPr lang="en-AU" b="0" baseline="0" dirty="0"/>
              <a:t> a longer workshop for GPs, nurses, or allied health staff. </a:t>
            </a:r>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r>
              <a:rPr lang="en-AU" b="0" baseline="0" dirty="0"/>
              <a:t>If running a 1.5 or 2 hour workshop – include the video for GPs too. For a 1 hour workshop this video can only be included if other content is trimmed. </a:t>
            </a:r>
          </a:p>
          <a:p>
            <a:pPr marL="0" indent="0">
              <a:buFont typeface="Arial" panose="020B0604020202020204" pitchFamily="34" charset="0"/>
              <a:buNone/>
            </a:pPr>
            <a:endParaRPr lang="en-AU" b="0" baseline="0" dirty="0"/>
          </a:p>
          <a:p>
            <a:pPr marL="171450" indent="-171450">
              <a:buFont typeface="Arial" panose="020B0604020202020204" pitchFamily="34" charset="0"/>
              <a:buChar char="•"/>
            </a:pPr>
            <a:r>
              <a:rPr lang="en-AU" b="0" baseline="0" dirty="0"/>
              <a:t>Key point: different ways people may communicate. Challenging assumptions about how much someone can understand. </a:t>
            </a:r>
          </a:p>
          <a:p>
            <a:endParaRPr lang="en-AU" b="1" dirty="0"/>
          </a:p>
        </p:txBody>
      </p:sp>
      <p:sp>
        <p:nvSpPr>
          <p:cNvPr id="4" name="Slide Number Placeholder 3"/>
          <p:cNvSpPr>
            <a:spLocks noGrp="1"/>
          </p:cNvSpPr>
          <p:nvPr>
            <p:ph type="sldNum" sz="quarter" idx="10"/>
          </p:nvPr>
        </p:nvSpPr>
        <p:spPr/>
        <p:txBody>
          <a:bodyPr/>
          <a:lstStyle/>
          <a:p>
            <a:fld id="{E75CE465-CFEE-44BC-B1E0-F375E7C60359}" type="slidenum">
              <a:rPr lang="en-AU" smtClean="0"/>
              <a:t>22</a:t>
            </a:fld>
            <a:endParaRPr lang="en-AU" dirty="0"/>
          </a:p>
        </p:txBody>
      </p:sp>
    </p:spTree>
    <p:extLst>
      <p:ext uri="{BB962C8B-B14F-4D97-AF65-F5344CB8AC3E}">
        <p14:creationId xmlns:p14="http://schemas.microsoft.com/office/powerpoint/2010/main" val="1645962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S23V  Video – Non-verbal</a:t>
            </a:r>
            <a:r>
              <a:rPr lang="en-AU" b="1" baseline="0" dirty="0"/>
              <a:t> and augmentative communication</a:t>
            </a:r>
            <a:endParaRPr lang="en-AU" b="1" dirty="0"/>
          </a:p>
          <a:p>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baseline="0" dirty="0"/>
              <a:t>Suggested time: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r>
              <a:rPr lang="en-AU" sz="1200" b="1" kern="1200" dirty="0">
                <a:solidFill>
                  <a:schemeClr val="tx1"/>
                </a:solidFill>
                <a:effectLst/>
                <a:latin typeface="+mn-lt"/>
                <a:ea typeface="+mn-ea"/>
                <a:cs typeface="+mn-cs"/>
              </a:rPr>
              <a:t>Key point: </a:t>
            </a:r>
            <a:endParaRPr lang="en-AU" sz="1200"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The importance of promoting </a:t>
            </a:r>
            <a:r>
              <a:rPr lang="en-AU" sz="1200" kern="1200" dirty="0" smtClean="0">
                <a:solidFill>
                  <a:schemeClr val="tx1"/>
                </a:solidFill>
                <a:effectLst/>
                <a:latin typeface="+mn-lt"/>
                <a:ea typeface="+mn-ea"/>
                <a:cs typeface="+mn-cs"/>
              </a:rPr>
              <a:t>communication</a:t>
            </a:r>
            <a:r>
              <a:rPr lang="en-AU" sz="1200" kern="1200" baseline="0" dirty="0" smtClean="0">
                <a:solidFill>
                  <a:schemeClr val="tx1"/>
                </a:solidFill>
                <a:effectLst/>
                <a:latin typeface="+mn-lt"/>
                <a:ea typeface="+mn-ea"/>
                <a:cs typeface="+mn-cs"/>
              </a:rPr>
              <a:t> for all</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u="sng" baseline="0" dirty="0"/>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0" baseline="0" dirty="0"/>
          </a:p>
          <a:p>
            <a:pPr marL="171450" indent="-171450">
              <a:buFont typeface="Arial" panose="020B0604020202020204" pitchFamily="34" charset="0"/>
              <a:buChar char="•"/>
            </a:pPr>
            <a:r>
              <a:rPr lang="en-AU" b="0" dirty="0" smtClean="0"/>
              <a:t>The link to a suitable video is in the Training</a:t>
            </a:r>
            <a:r>
              <a:rPr lang="en-AU" b="0" baseline="0" dirty="0" smtClean="0"/>
              <a:t> guide.</a:t>
            </a:r>
          </a:p>
          <a:p>
            <a:pPr marL="171450" indent="-171450">
              <a:buFont typeface="Arial" panose="020B0604020202020204" pitchFamily="34" charset="0"/>
              <a:buChar char="•"/>
            </a:pPr>
            <a:endParaRPr lang="en-AU" b="0" baseline="0" dirty="0" smtClean="0"/>
          </a:p>
          <a:p>
            <a:pPr marL="171450" indent="-171450">
              <a:buFont typeface="Arial" panose="020B0604020202020204" pitchFamily="34" charset="0"/>
              <a:buChar char="•"/>
            </a:pPr>
            <a:r>
              <a:rPr lang="en-AU" b="0" dirty="0" smtClean="0"/>
              <a:t>Use </a:t>
            </a:r>
            <a:r>
              <a:rPr lang="en-AU" b="0" dirty="0"/>
              <a:t>this slide &amp; video when presenting</a:t>
            </a:r>
            <a:r>
              <a:rPr lang="en-AU" b="0" baseline="0" dirty="0"/>
              <a:t> a longer </a:t>
            </a:r>
            <a:r>
              <a:rPr lang="en-AU" b="0" baseline="0" dirty="0" smtClean="0"/>
              <a:t>workshop. </a:t>
            </a:r>
            <a:endParaRPr lang="en-AU" b="0" baseline="0" dirty="0"/>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r>
              <a:rPr lang="en-AU" b="0" baseline="0" dirty="0"/>
              <a:t>For a 1 hour workshop this video can only be included if other content is trimmed.  However, </a:t>
            </a:r>
            <a:r>
              <a:rPr lang="en-AU" b="0" baseline="0" dirty="0" smtClean="0"/>
              <a:t>a </a:t>
            </a:r>
            <a:r>
              <a:rPr lang="en-AU" b="0" baseline="0" dirty="0"/>
              <a:t>link to the video can also be sent as a post-workshop activity. </a:t>
            </a:r>
          </a:p>
          <a:p>
            <a:pPr marL="0" indent="0">
              <a:buFont typeface="Arial" panose="020B0604020202020204" pitchFamily="34" charset="0"/>
              <a:buNone/>
            </a:pPr>
            <a:endParaRPr lang="en-AU" b="0" baseline="0" dirty="0"/>
          </a:p>
          <a:p>
            <a:endParaRPr lang="en-AU" b="1" dirty="0"/>
          </a:p>
        </p:txBody>
      </p:sp>
      <p:sp>
        <p:nvSpPr>
          <p:cNvPr id="4" name="Slide Number Placeholder 3"/>
          <p:cNvSpPr>
            <a:spLocks noGrp="1"/>
          </p:cNvSpPr>
          <p:nvPr>
            <p:ph type="sldNum" sz="quarter" idx="10"/>
          </p:nvPr>
        </p:nvSpPr>
        <p:spPr/>
        <p:txBody>
          <a:bodyPr/>
          <a:lstStyle/>
          <a:p>
            <a:fld id="{E75CE465-CFEE-44BC-B1E0-F375E7C60359}" type="slidenum">
              <a:rPr lang="en-AU" smtClean="0"/>
              <a:t>23</a:t>
            </a:fld>
            <a:endParaRPr lang="en-AU" dirty="0"/>
          </a:p>
        </p:txBody>
      </p:sp>
    </p:spTree>
    <p:extLst>
      <p:ext uri="{BB962C8B-B14F-4D97-AF65-F5344CB8AC3E}">
        <p14:creationId xmlns:p14="http://schemas.microsoft.com/office/powerpoint/2010/main" val="7336631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S24V  Video –</a:t>
            </a:r>
            <a:r>
              <a:rPr lang="en-AU" b="1" baseline="0" dirty="0"/>
              <a:t> Annual health assessment</a:t>
            </a:r>
            <a:endParaRPr lang="en-AU" b="1" dirty="0"/>
          </a:p>
          <a:p>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baseline="0" dirty="0"/>
              <a:t>Suggested time: 1 - 3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r>
              <a:rPr lang="en-AU" sz="1200" b="1" kern="1200" dirty="0">
                <a:solidFill>
                  <a:schemeClr val="tx1"/>
                </a:solidFill>
                <a:effectLst/>
                <a:latin typeface="+mn-lt"/>
                <a:ea typeface="+mn-ea"/>
                <a:cs typeface="+mn-cs"/>
              </a:rPr>
              <a:t>Key point:</a:t>
            </a:r>
            <a:endParaRPr lang="en-AU" sz="1200"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 health story of a good health outcome following use of the Comprehensive Health Assessment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u="sng" baseline="0" dirty="0"/>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0" baseline="0" dirty="0"/>
          </a:p>
          <a:p>
            <a:pPr marL="171450" indent="-171450">
              <a:buFont typeface="Arial" panose="020B0604020202020204" pitchFamily="34" charset="0"/>
              <a:buChar char="•"/>
            </a:pPr>
            <a:r>
              <a:rPr lang="en-AU" b="0" dirty="0"/>
              <a:t>Use this slide &amp; video when presenting</a:t>
            </a:r>
            <a:r>
              <a:rPr lang="en-AU" b="0" baseline="0" dirty="0"/>
              <a:t> a longer workshop for GPs, or if adding to the end of other </a:t>
            </a:r>
            <a:r>
              <a:rPr lang="en-AU" b="0" baseline="0" dirty="0" smtClean="0"/>
              <a:t>training</a:t>
            </a:r>
          </a:p>
          <a:p>
            <a:pPr marL="171450" indent="-171450">
              <a:buFont typeface="Arial" panose="020B0604020202020204" pitchFamily="34" charset="0"/>
              <a:buChar char="•"/>
            </a:pPr>
            <a:endParaRPr lang="en-AU" b="0"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baseline="0" dirty="0" smtClean="0">
                <a:solidFill>
                  <a:schemeClr val="tx1"/>
                </a:solidFill>
                <a:effectLst/>
                <a:latin typeface="+mn-lt"/>
                <a:ea typeface="+mn-ea"/>
                <a:cs typeface="+mn-cs"/>
              </a:rPr>
              <a:t>Links to suitable videos made by CID are in the Training Guide. </a:t>
            </a:r>
          </a:p>
          <a:p>
            <a:pPr marL="0" indent="0">
              <a:buFont typeface="Arial" panose="020B0604020202020204" pitchFamily="34" charset="0"/>
              <a:buNone/>
            </a:pPr>
            <a:endParaRPr lang="en-AU" b="0" baseline="0" dirty="0"/>
          </a:p>
          <a:p>
            <a:pPr marL="171450" indent="-171450">
              <a:buFont typeface="Arial" panose="020B0604020202020204" pitchFamily="34" charset="0"/>
              <a:buChar char="•"/>
            </a:pPr>
            <a:r>
              <a:rPr lang="en-AU" b="0" baseline="0" dirty="0"/>
              <a:t>Alternately, a co-facilitator with intellectual disability can share their own story if they wish to. </a:t>
            </a:r>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r>
              <a:rPr lang="en-AU" b="0" baseline="0" dirty="0"/>
              <a:t>For a 1 hour workshop this video can only be included if other content is trimmed. </a:t>
            </a:r>
          </a:p>
          <a:p>
            <a:pPr marL="0" indent="0">
              <a:buFont typeface="Arial" panose="020B0604020202020204" pitchFamily="34" charset="0"/>
              <a:buNone/>
            </a:pPr>
            <a:endParaRPr lang="en-AU" b="0" baseline="0" dirty="0"/>
          </a:p>
          <a:p>
            <a:pPr marL="171450" indent="-171450">
              <a:buFont typeface="Arial" panose="020B0604020202020204" pitchFamily="34" charset="0"/>
              <a:buChar char="•"/>
            </a:pPr>
            <a:r>
              <a:rPr lang="en-AU" b="0" baseline="0" dirty="0"/>
              <a:t>Key point: Annual health assessments yield benefits. </a:t>
            </a:r>
          </a:p>
          <a:p>
            <a:endParaRPr lang="en-AU" b="1" dirty="0"/>
          </a:p>
        </p:txBody>
      </p:sp>
      <p:sp>
        <p:nvSpPr>
          <p:cNvPr id="4" name="Slide Number Placeholder 3"/>
          <p:cNvSpPr>
            <a:spLocks noGrp="1"/>
          </p:cNvSpPr>
          <p:nvPr>
            <p:ph type="sldNum" sz="quarter" idx="10"/>
          </p:nvPr>
        </p:nvSpPr>
        <p:spPr/>
        <p:txBody>
          <a:bodyPr/>
          <a:lstStyle/>
          <a:p>
            <a:fld id="{E75CE465-CFEE-44BC-B1E0-F375E7C60359}" type="slidenum">
              <a:rPr lang="en-AU" smtClean="0"/>
              <a:t>24</a:t>
            </a:fld>
            <a:endParaRPr lang="en-AU" dirty="0"/>
          </a:p>
        </p:txBody>
      </p:sp>
    </p:spTree>
    <p:extLst>
      <p:ext uri="{BB962C8B-B14F-4D97-AF65-F5344CB8AC3E}">
        <p14:creationId xmlns:p14="http://schemas.microsoft.com/office/powerpoint/2010/main" val="1993954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S25C  </a:t>
            </a:r>
            <a:r>
              <a:rPr lang="en-AU" b="1" dirty="0"/>
              <a:t>Panel</a:t>
            </a:r>
            <a:r>
              <a:rPr lang="en-AU" b="1" baseline="0" dirty="0"/>
              <a:t> discussion</a:t>
            </a:r>
            <a:endParaRPr lang="en-AU" b="1" dirty="0"/>
          </a:p>
          <a:p>
            <a:endParaRPr lang="en-AU" b="1" dirty="0"/>
          </a:p>
          <a:p>
            <a:r>
              <a:rPr lang="en-AU" b="1" dirty="0"/>
              <a:t>Suggested</a:t>
            </a:r>
            <a:r>
              <a:rPr lang="en-AU" b="1" baseline="0" dirty="0"/>
              <a:t> time: </a:t>
            </a:r>
            <a:r>
              <a:rPr lang="en-AU" b="0" dirty="0"/>
              <a:t>15 </a:t>
            </a:r>
            <a:r>
              <a:rPr lang="en-AU" b="0" baseline="0" dirty="0"/>
              <a:t>minutes, or longer with a longer workshop and longer break time.</a:t>
            </a:r>
            <a:endParaRPr lang="en-AU" b="0" dirty="0"/>
          </a:p>
          <a:p>
            <a:endParaRPr lang="en-AU" b="0" u="sng" dirty="0"/>
          </a:p>
          <a:p>
            <a:r>
              <a:rPr lang="en-AU" b="0" u="sng" dirty="0"/>
              <a:t>Notes:</a:t>
            </a:r>
          </a:p>
          <a:p>
            <a:endParaRPr lang="en-AU" b="0" dirty="0"/>
          </a:p>
          <a:p>
            <a:pPr marL="171450" indent="-171450">
              <a:buFont typeface="Arial" panose="020B0604020202020204" pitchFamily="34" charset="0"/>
              <a:buChar char="•"/>
            </a:pPr>
            <a:r>
              <a:rPr lang="en-AU" b="0" dirty="0"/>
              <a:t>If having an </a:t>
            </a:r>
            <a:r>
              <a:rPr lang="en-AU" b="0" baseline="0" dirty="0"/>
              <a:t>expert panel, it should include a person with lived experience of intellectual disability, an experienced health professional from each of the professions the workshop is targeting (</a:t>
            </a:r>
            <a:r>
              <a:rPr lang="en-AU" dirty="0"/>
              <a:t>e.g. </a:t>
            </a:r>
            <a:r>
              <a:rPr lang="en-AU" b="0" baseline="0" dirty="0"/>
              <a:t>GPs, practice nurses, allied health professionals etc.), and a person from the Primary Health Network.</a:t>
            </a:r>
            <a:r>
              <a:rPr lang="en-AU" dirty="0"/>
              <a:t> </a:t>
            </a:r>
            <a:endParaRPr lang="en-AU" dirty="0" smtClean="0"/>
          </a:p>
          <a:p>
            <a:pPr marL="171450" indent="-171450">
              <a:buFont typeface="Arial" panose="020B0604020202020204" pitchFamily="34" charset="0"/>
              <a:buChar char="•"/>
            </a:pPr>
            <a:endParaRPr lang="en-AU" b="0" baseline="0" dirty="0" smtClean="0"/>
          </a:p>
          <a:p>
            <a:pPr marL="171450" indent="-171450">
              <a:buFont typeface="Arial" panose="020B0604020202020204" pitchFamily="34" charset="0"/>
              <a:buChar char="•"/>
            </a:pPr>
            <a:r>
              <a:rPr lang="en-AU" b="0" baseline="0" dirty="0" smtClean="0"/>
              <a:t>The Easy Read co-facilitator guide has information to help someone prepare to answer questions and be on a panel. </a:t>
            </a:r>
            <a:endParaRPr lang="en-AU" b="0" baseline="0" dirty="0"/>
          </a:p>
          <a:p>
            <a:pPr marL="171450" indent="-171450">
              <a:buFont typeface="Arial" panose="020B0604020202020204" pitchFamily="34" charset="0"/>
              <a:buChar char="•"/>
            </a:pPr>
            <a:endParaRPr lang="en-AU" b="1" baseline="0" dirty="0"/>
          </a:p>
          <a:p>
            <a:pPr marL="171450" indent="-171450">
              <a:buFont typeface="Arial" panose="020B0604020202020204" pitchFamily="34" charset="0"/>
              <a:buChar char="•"/>
            </a:pPr>
            <a:r>
              <a:rPr lang="en-AU" b="0" baseline="0" dirty="0" smtClean="0"/>
              <a:t>The PHN co-facilitator should run </a:t>
            </a:r>
            <a:r>
              <a:rPr lang="en-AU" b="0" baseline="0" dirty="0"/>
              <a:t>this </a:t>
            </a:r>
            <a:r>
              <a:rPr lang="en-AU" b="0" baseline="0" dirty="0" smtClean="0"/>
              <a:t>part of the session. </a:t>
            </a:r>
            <a:endParaRPr lang="en-AU" b="0" baseline="0" dirty="0"/>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r>
              <a:rPr lang="en-AU" b="0" baseline="0" dirty="0"/>
              <a:t>However, we suggest you keep the photo up to remind participants to speak in an accessible way. </a:t>
            </a:r>
            <a:endParaRPr lang="en-AU" b="0" dirty="0"/>
          </a:p>
          <a:p>
            <a:endParaRPr lang="en-AU" b="1" baseline="0" dirty="0"/>
          </a:p>
          <a:p>
            <a:r>
              <a:rPr lang="en-AU" b="1" baseline="0" dirty="0"/>
              <a:t>Speaker notes – key points:</a:t>
            </a:r>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r>
              <a:rPr lang="en-AU" b="0" baseline="0" dirty="0"/>
              <a:t>Introduce panel and say why they are there. </a:t>
            </a:r>
            <a:endParaRPr lang="en-AU" b="0" baseline="0" dirty="0" smtClean="0"/>
          </a:p>
          <a:p>
            <a:pPr marL="0" indent="0">
              <a:buFont typeface="Arial" panose="020B0604020202020204" pitchFamily="34" charset="0"/>
              <a:buNone/>
            </a:pPr>
            <a:endParaRPr lang="en-AU" b="0" baseline="0" dirty="0"/>
          </a:p>
          <a:p>
            <a:pPr marL="171450" indent="-171450">
              <a:buFont typeface="Arial" panose="020B0604020202020204" pitchFamily="34" charset="0"/>
              <a:buChar char="•"/>
            </a:pPr>
            <a:r>
              <a:rPr lang="en-AU" b="0" baseline="0" dirty="0"/>
              <a:t>Remind people of how to ask a question</a:t>
            </a:r>
          </a:p>
          <a:p>
            <a:endParaRPr lang="en-AU" b="1" baseline="0" dirty="0"/>
          </a:p>
          <a:p>
            <a:endParaRPr lang="en-AU" b="1" baseline="0" dirty="0"/>
          </a:p>
          <a:p>
            <a:r>
              <a:rPr lang="en-AU" b="1" baseline="0" dirty="0" smtClean="0"/>
              <a:t>Optional </a:t>
            </a:r>
            <a:r>
              <a:rPr lang="en-AU" b="1" baseline="0" dirty="0"/>
              <a:t>script</a:t>
            </a:r>
          </a:p>
          <a:p>
            <a:endParaRPr lang="en-AU" b="1" baseline="0" dirty="0"/>
          </a:p>
          <a:p>
            <a:r>
              <a:rPr lang="en-AU" b="0" baseline="0" dirty="0"/>
              <a:t>I’d like to welcome our panel members. </a:t>
            </a:r>
          </a:p>
          <a:p>
            <a:endParaRPr lang="en-AU" b="0" baseline="0" dirty="0"/>
          </a:p>
          <a:p>
            <a:r>
              <a:rPr lang="en-AU" b="0" baseline="0" dirty="0"/>
              <a:t>We have … [insert name and details of panellists here].</a:t>
            </a:r>
          </a:p>
          <a:p>
            <a:endParaRPr lang="en-AU" b="1" baseline="0" dirty="0"/>
          </a:p>
          <a:p>
            <a:r>
              <a:rPr lang="en-AU" dirty="0"/>
              <a:t>You</a:t>
            </a:r>
            <a:r>
              <a:rPr lang="en-AU" baseline="0" dirty="0"/>
              <a:t> can ask any of our panel members a question.</a:t>
            </a:r>
          </a:p>
          <a:p>
            <a:endParaRPr lang="en-AU" baseline="0" dirty="0"/>
          </a:p>
          <a:p>
            <a:pPr marL="519112" indent="-342900">
              <a:buFont typeface="Arial" panose="020B0604020202020204" pitchFamily="34" charset="0"/>
              <a:buChar char="•"/>
            </a:pPr>
            <a:r>
              <a:rPr lang="en-AU" baseline="0" dirty="0"/>
              <a:t>When you do, please remember to r</a:t>
            </a:r>
            <a:r>
              <a:rPr lang="en-AU" dirty="0">
                <a:solidFill>
                  <a:schemeClr val="tx1"/>
                </a:solidFill>
              </a:rPr>
              <a:t>aise your hand [and someone will come to you with the microphone</a:t>
            </a:r>
            <a:r>
              <a:rPr lang="en-AU" baseline="0" dirty="0">
                <a:solidFill>
                  <a:schemeClr val="tx1"/>
                </a:solidFill>
              </a:rPr>
              <a:t>]</a:t>
            </a:r>
            <a:endParaRPr lang="en-AU" dirty="0">
              <a:solidFill>
                <a:schemeClr val="tx1"/>
              </a:solidFill>
            </a:endParaRPr>
          </a:p>
          <a:p>
            <a:pPr marL="519112" indent="-342900">
              <a:buFont typeface="Arial" panose="020B0604020202020204" pitchFamily="34" charset="0"/>
              <a:buChar char="•"/>
            </a:pPr>
            <a:endParaRPr lang="en-AU" dirty="0">
              <a:solidFill>
                <a:schemeClr val="tx1"/>
              </a:solidFill>
            </a:endParaRPr>
          </a:p>
          <a:p>
            <a:pPr marL="519112" indent="-342900">
              <a:buFont typeface="Arial" panose="020B0604020202020204" pitchFamily="34" charset="0"/>
              <a:buChar char="•"/>
            </a:pPr>
            <a:r>
              <a:rPr lang="en-AU" dirty="0">
                <a:solidFill>
                  <a:schemeClr val="tx1"/>
                </a:solidFill>
              </a:rPr>
              <a:t>Say your name</a:t>
            </a:r>
          </a:p>
          <a:p>
            <a:pPr marL="519112" indent="-342900">
              <a:buFont typeface="Arial" panose="020B0604020202020204" pitchFamily="34" charset="0"/>
              <a:buChar char="•"/>
            </a:pPr>
            <a:endParaRPr lang="en-AU" dirty="0">
              <a:solidFill>
                <a:schemeClr val="tx1"/>
              </a:solidFill>
            </a:endParaRPr>
          </a:p>
          <a:p>
            <a:pPr marL="519112" indent="-342900">
              <a:buFont typeface="Arial" panose="020B0604020202020204" pitchFamily="34" charset="0"/>
              <a:buChar char="•"/>
            </a:pPr>
            <a:r>
              <a:rPr lang="en-AU" dirty="0">
                <a:solidFill>
                  <a:schemeClr val="tx1"/>
                </a:solidFill>
              </a:rPr>
              <a:t>Say who your question is for</a:t>
            </a:r>
          </a:p>
          <a:p>
            <a:pPr marL="519112" indent="-342900">
              <a:buFont typeface="Arial" panose="020B0604020202020204" pitchFamily="34" charset="0"/>
              <a:buChar char="•"/>
            </a:pPr>
            <a:endParaRPr lang="en-AU" dirty="0">
              <a:solidFill>
                <a:schemeClr val="tx1"/>
              </a:solidFill>
            </a:endParaRPr>
          </a:p>
          <a:p>
            <a:pPr marL="519112" indent="-342900">
              <a:buFont typeface="Arial" panose="020B0604020202020204" pitchFamily="34" charset="0"/>
              <a:buChar char="•"/>
            </a:pPr>
            <a:r>
              <a:rPr lang="en-AU" dirty="0">
                <a:solidFill>
                  <a:schemeClr val="tx1"/>
                </a:solidFill>
              </a:rPr>
              <a:t>Please speak clearly and slowly. </a:t>
            </a:r>
          </a:p>
          <a:p>
            <a:endParaRPr lang="en-AU" baseline="0" dirty="0"/>
          </a:p>
          <a:p>
            <a:endParaRPr lang="en-AU" baseline="0" dirty="0"/>
          </a:p>
          <a:p>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25</a:t>
            </a:fld>
            <a:endParaRPr lang="en-AU" dirty="0"/>
          </a:p>
        </p:txBody>
      </p:sp>
    </p:spTree>
    <p:extLst>
      <p:ext uri="{BB962C8B-B14F-4D97-AF65-F5344CB8AC3E}">
        <p14:creationId xmlns:p14="http://schemas.microsoft.com/office/powerpoint/2010/main" val="2638447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S26C  </a:t>
            </a:r>
            <a:r>
              <a:rPr lang="en-AU" b="1" dirty="0"/>
              <a:t>Question time</a:t>
            </a:r>
          </a:p>
          <a:p>
            <a:endParaRPr lang="en-AU" b="1" dirty="0"/>
          </a:p>
          <a:p>
            <a:r>
              <a:rPr lang="en-AU" b="1" dirty="0"/>
              <a:t>Suggested</a:t>
            </a:r>
            <a:r>
              <a:rPr lang="en-AU" b="1" baseline="0" dirty="0"/>
              <a:t> time: </a:t>
            </a:r>
            <a:r>
              <a:rPr lang="en-AU" b="0" baseline="0" dirty="0"/>
              <a:t>5 -</a:t>
            </a:r>
            <a:r>
              <a:rPr lang="en-AU" b="1" baseline="0" dirty="0"/>
              <a:t> </a:t>
            </a:r>
            <a:r>
              <a:rPr lang="en-AU" b="0" baseline="0" dirty="0"/>
              <a:t>10 minutes – </a:t>
            </a:r>
            <a:r>
              <a:rPr lang="en-AU" b="0" dirty="0"/>
              <a:t>depending</a:t>
            </a:r>
            <a:r>
              <a:rPr lang="en-AU" b="0" baseline="0" dirty="0"/>
              <a:t> on the workshop length. </a:t>
            </a:r>
            <a:endParaRPr lang="en-AU" b="0" dirty="0"/>
          </a:p>
          <a:p>
            <a:endParaRPr lang="en-AU" b="0" u="sng" dirty="0"/>
          </a:p>
          <a:p>
            <a:r>
              <a:rPr lang="en-AU" b="0" u="sng" dirty="0"/>
              <a:t>Notes:</a:t>
            </a:r>
          </a:p>
          <a:p>
            <a:endParaRPr lang="en-AU" b="1" dirty="0"/>
          </a:p>
          <a:p>
            <a:pPr marL="171450" indent="-171450">
              <a:buFont typeface="Arial" panose="020B0604020202020204" pitchFamily="34" charset="0"/>
              <a:buChar char="•"/>
            </a:pPr>
            <a:r>
              <a:rPr lang="en-AU" b="0" baseline="0" dirty="0"/>
              <a:t>In a 1 hour workshop there may only be a few minutes for questions, depending on how long other parts ran for. </a:t>
            </a:r>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r>
              <a:rPr lang="en-AU" b="0" baseline="0" dirty="0"/>
              <a:t>Do not include this slide if you are having a panel discussion. </a:t>
            </a:r>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r>
              <a:rPr lang="en-AU" b="0" baseline="0" dirty="0"/>
              <a:t>See the section in the manual about supporting a co-facilitator to be involved in question time. </a:t>
            </a:r>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r>
              <a:rPr lang="en-AU" b="0" baseline="0" dirty="0" smtClean="0"/>
              <a:t>The PHN co-facilitator should moderate the questions. </a:t>
            </a:r>
          </a:p>
          <a:p>
            <a:pPr marL="171450" indent="-171450">
              <a:buFont typeface="Arial" panose="020B0604020202020204" pitchFamily="34" charset="0"/>
              <a:buChar char="•"/>
            </a:pPr>
            <a:endParaRPr lang="en-AU" b="0"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Keep </a:t>
            </a:r>
            <a:r>
              <a:rPr lang="en-AU" b="0" baseline="0" dirty="0"/>
              <a:t>the photo of the co-facilitator as a reminder to use accessible language, even if they are not presenting this slide. </a:t>
            </a:r>
            <a:r>
              <a:rPr lang="en-AU" b="0" baseline="0" dirty="0" smtClean="0"/>
              <a:t>However, it is a good idea to repeat all questions into the microphone, even in a small workshop. This allows you to naturally rephrase any questions to use accessible and person-centred language. </a:t>
            </a:r>
          </a:p>
          <a:p>
            <a:pPr marL="171450" indent="-171450">
              <a:buFont typeface="Arial" panose="020B0604020202020204" pitchFamily="34" charset="0"/>
              <a:buChar char="•"/>
            </a:pPr>
            <a:endParaRPr lang="en-AU" b="0" baseline="0" dirty="0"/>
          </a:p>
          <a:p>
            <a:endParaRPr lang="en-AU" b="1" baseline="0" dirty="0"/>
          </a:p>
          <a:p>
            <a:r>
              <a:rPr lang="en-AU" b="1" baseline="0" dirty="0" smtClean="0"/>
              <a:t>Optional </a:t>
            </a:r>
            <a:r>
              <a:rPr lang="en-AU" b="1" baseline="0" dirty="0"/>
              <a:t>script</a:t>
            </a:r>
          </a:p>
          <a:p>
            <a:endParaRPr lang="en-AU"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baseline="0" dirty="0"/>
              <a:t>Are there any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baseline="0" dirty="0"/>
              <a:t>If you have a question please r</a:t>
            </a:r>
            <a:r>
              <a:rPr lang="en-AU" b="0" dirty="0">
                <a:solidFill>
                  <a:schemeClr val="tx1"/>
                </a:solidFill>
              </a:rPr>
              <a:t>aise your hand [and someone will come to you with the microphone</a:t>
            </a:r>
            <a:r>
              <a:rPr lang="en-AU" b="0" baseline="0" dirty="0">
                <a:solidFill>
                  <a:schemeClr val="tx1"/>
                </a:solidFill>
              </a:rPr>
              <a:t>]</a:t>
            </a:r>
            <a:endParaRPr lang="en-AU" b="0" dirty="0">
              <a:solidFill>
                <a:schemeClr val="tx1"/>
              </a:solidFill>
            </a:endParaRPr>
          </a:p>
          <a:p>
            <a:pPr marL="519112" indent="-342900">
              <a:buFont typeface="Arial" panose="020B0604020202020204" pitchFamily="34" charset="0"/>
              <a:buChar char="•"/>
            </a:pPr>
            <a:endParaRPr lang="en-AU" dirty="0">
              <a:solidFill>
                <a:schemeClr val="tx1"/>
              </a:solidFill>
            </a:endParaRPr>
          </a:p>
          <a:p>
            <a:pPr marL="519112" indent="-342900">
              <a:buFont typeface="Arial" panose="020B0604020202020204" pitchFamily="34" charset="0"/>
              <a:buChar char="•"/>
            </a:pPr>
            <a:r>
              <a:rPr lang="en-AU" dirty="0">
                <a:solidFill>
                  <a:schemeClr val="tx1"/>
                </a:solidFill>
              </a:rPr>
              <a:t>Say your name</a:t>
            </a:r>
          </a:p>
          <a:p>
            <a:pPr marL="519112" indent="-342900">
              <a:buFont typeface="Arial" panose="020B0604020202020204" pitchFamily="34" charset="0"/>
              <a:buChar char="•"/>
            </a:pPr>
            <a:endParaRPr lang="en-AU" dirty="0">
              <a:solidFill>
                <a:schemeClr val="tx1"/>
              </a:solidFill>
            </a:endParaRPr>
          </a:p>
          <a:p>
            <a:pPr marL="519112" indent="-342900">
              <a:buFont typeface="Arial" panose="020B0604020202020204" pitchFamily="34" charset="0"/>
              <a:buChar char="•"/>
            </a:pPr>
            <a:r>
              <a:rPr lang="en-AU" dirty="0">
                <a:solidFill>
                  <a:schemeClr val="tx1"/>
                </a:solidFill>
              </a:rPr>
              <a:t>Say who your question is for</a:t>
            </a:r>
          </a:p>
          <a:p>
            <a:pPr marL="519112" indent="-342900">
              <a:buFont typeface="Arial" panose="020B0604020202020204" pitchFamily="34" charset="0"/>
              <a:buChar char="•"/>
            </a:pPr>
            <a:endParaRPr lang="en-AU" dirty="0">
              <a:solidFill>
                <a:schemeClr val="tx1"/>
              </a:solidFill>
            </a:endParaRPr>
          </a:p>
          <a:p>
            <a:pPr marL="519112" indent="-342900">
              <a:buFont typeface="Arial" panose="020B0604020202020204" pitchFamily="34" charset="0"/>
              <a:buChar char="•"/>
            </a:pPr>
            <a:r>
              <a:rPr lang="en-AU" dirty="0">
                <a:solidFill>
                  <a:schemeClr val="tx1"/>
                </a:solidFill>
              </a:rPr>
              <a:t>Please speak clearly and slowly. </a:t>
            </a:r>
            <a:endParaRPr lang="en-AU" b="1"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26</a:t>
            </a:fld>
            <a:endParaRPr lang="en-AU" dirty="0"/>
          </a:p>
        </p:txBody>
      </p:sp>
    </p:spTree>
    <p:extLst>
      <p:ext uri="{BB962C8B-B14F-4D97-AF65-F5344CB8AC3E}">
        <p14:creationId xmlns:p14="http://schemas.microsoft.com/office/powerpoint/2010/main" val="2643094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S27C  </a:t>
            </a:r>
            <a:r>
              <a:rPr lang="en-AU" b="1" dirty="0"/>
              <a:t>6 key</a:t>
            </a:r>
            <a:r>
              <a:rPr lang="en-AU" b="1" baseline="0" dirty="0"/>
              <a:t> points:</a:t>
            </a:r>
          </a:p>
          <a:p>
            <a:endParaRPr lang="en-AU" b="1" baseline="0" dirty="0"/>
          </a:p>
          <a:p>
            <a:r>
              <a:rPr lang="en-AU" b="1" baseline="0" dirty="0"/>
              <a:t>Suggested time: 1 minute</a:t>
            </a:r>
          </a:p>
          <a:p>
            <a:endParaRPr lang="en-AU" baseline="0" dirty="0"/>
          </a:p>
          <a:p>
            <a:r>
              <a:rPr lang="en-AU" i="0" u="sng" dirty="0"/>
              <a:t>Notes:</a:t>
            </a:r>
          </a:p>
          <a:p>
            <a:endParaRPr lang="en-AU" i="0" dirty="0"/>
          </a:p>
          <a:p>
            <a:pPr marL="171450" indent="-171450">
              <a:buFont typeface="Arial" panose="020B0604020202020204" pitchFamily="34" charset="0"/>
              <a:buChar char="•"/>
            </a:pPr>
            <a:r>
              <a:rPr lang="en-AU" i="0" dirty="0"/>
              <a:t>We</a:t>
            </a:r>
            <a:r>
              <a:rPr lang="en-AU" i="0" baseline="0" dirty="0"/>
              <a:t> suggest this is p</a:t>
            </a:r>
            <a:r>
              <a:rPr lang="en-AU" i="0" dirty="0"/>
              <a:t>resented by</a:t>
            </a:r>
            <a:r>
              <a:rPr lang="en-AU" i="0" baseline="0" dirty="0"/>
              <a:t> the co-facilitator with intellectual </a:t>
            </a:r>
            <a:r>
              <a:rPr lang="en-AU" i="0" baseline="0" dirty="0" smtClean="0"/>
              <a:t>disability. However, if they have difficulty with any of the points (or the layout of point 6) then it can also be done together. Another option is for the PHN co-facilitator to present this slide, and the co-facilitator with intellectual disability to present the next.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baseline="0" dirty="0" smtClean="0"/>
              <a:t>Alternate endings are available for dentists and pharmacists. This slide is suitable for GPs and other allied health workers.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baseline="0" dirty="0" smtClean="0"/>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171450" indent="-171450">
              <a:buFont typeface="Arial" panose="020B0604020202020204" pitchFamily="34" charset="0"/>
              <a:buChar char="•"/>
            </a:pPr>
            <a:r>
              <a:rPr lang="en-AU" dirty="0" smtClean="0">
                <a:solidFill>
                  <a:schemeClr val="tx1"/>
                </a:solidFill>
              </a:rPr>
              <a:t>Talk </a:t>
            </a:r>
            <a:r>
              <a:rPr lang="en-AU" dirty="0">
                <a:solidFill>
                  <a:schemeClr val="tx1"/>
                </a:solidFill>
              </a:rPr>
              <a:t>to</a:t>
            </a:r>
            <a:r>
              <a:rPr lang="en-AU" b="1" dirty="0">
                <a:solidFill>
                  <a:schemeClr val="tx1"/>
                </a:solidFill>
              </a:rPr>
              <a:t> me</a:t>
            </a:r>
            <a:endParaRPr lang="en-AU" dirty="0">
              <a:solidFill>
                <a:schemeClr val="tx1"/>
              </a:solidFill>
            </a:endParaRPr>
          </a:p>
          <a:p>
            <a:pPr marL="171450" indent="-171450">
              <a:buFont typeface="Arial" panose="020B0604020202020204" pitchFamily="34" charset="0"/>
              <a:buChar char="•"/>
            </a:pPr>
            <a:r>
              <a:rPr lang="en-AU" dirty="0">
                <a:solidFill>
                  <a:schemeClr val="tx1"/>
                </a:solidFill>
              </a:rPr>
              <a:t>Ask me what I need</a:t>
            </a:r>
          </a:p>
          <a:p>
            <a:pPr marL="171450" indent="-171450">
              <a:buFont typeface="Arial" panose="020B0604020202020204" pitchFamily="34" charset="0"/>
              <a:buChar char="•"/>
            </a:pPr>
            <a:r>
              <a:rPr lang="en-AU" dirty="0">
                <a:solidFill>
                  <a:schemeClr val="tx1"/>
                </a:solidFill>
              </a:rPr>
              <a:t>Look at my personal health record</a:t>
            </a:r>
          </a:p>
          <a:p>
            <a:pPr marL="171450" indent="-171450">
              <a:buFont typeface="Arial" panose="020B0604020202020204" pitchFamily="34" charset="0"/>
              <a:buChar char="•"/>
            </a:pPr>
            <a:r>
              <a:rPr lang="en-AU" dirty="0">
                <a:solidFill>
                  <a:schemeClr val="tx1"/>
                </a:solidFill>
              </a:rPr>
              <a:t>Don’t assume something is because of my disability</a:t>
            </a:r>
          </a:p>
          <a:p>
            <a:pPr marL="171450" indent="-171450">
              <a:buFont typeface="Arial" panose="020B0604020202020204" pitchFamily="34" charset="0"/>
              <a:buChar char="•"/>
            </a:pPr>
            <a:r>
              <a:rPr lang="en-AU" dirty="0">
                <a:solidFill>
                  <a:schemeClr val="tx1"/>
                </a:solidFill>
              </a:rPr>
              <a:t>Help me stay healthy </a:t>
            </a:r>
            <a:r>
              <a:rPr lang="en-AU" baseline="0" dirty="0">
                <a:solidFill>
                  <a:schemeClr val="tx1"/>
                </a:solidFill>
              </a:rPr>
              <a:t> by suggesting </a:t>
            </a:r>
            <a:r>
              <a:rPr lang="en-AU" dirty="0">
                <a:solidFill>
                  <a:schemeClr val="tx1"/>
                </a:solidFill>
              </a:rPr>
              <a:t>yearly assessments &amp; preventative health checks</a:t>
            </a:r>
          </a:p>
          <a:p>
            <a:pPr marL="171450" indent="-171450">
              <a:buFont typeface="Arial" panose="020B0604020202020204" pitchFamily="34" charset="0"/>
              <a:buChar char="•"/>
            </a:pPr>
            <a:r>
              <a:rPr lang="en-AU" dirty="0" smtClean="0">
                <a:solidFill>
                  <a:schemeClr val="tx1"/>
                </a:solidFill>
              </a:rPr>
              <a:t>ANY </a:t>
            </a:r>
            <a:r>
              <a:rPr lang="en-AU" dirty="0">
                <a:solidFill>
                  <a:schemeClr val="tx1"/>
                </a:solidFill>
              </a:rPr>
              <a:t>time there is a change in how I act or what I can do you should</a:t>
            </a:r>
            <a:r>
              <a:rPr lang="en-AU" baseline="0" dirty="0">
                <a:solidFill>
                  <a:schemeClr val="tx1"/>
                </a:solidFill>
              </a:rPr>
              <a:t> check </a:t>
            </a:r>
            <a:r>
              <a:rPr lang="en-AU" baseline="0" dirty="0" smtClean="0">
                <a:solidFill>
                  <a:schemeClr val="tx1"/>
                </a:solidFill>
              </a:rPr>
              <a:t>physical health first.</a:t>
            </a:r>
            <a:endParaRPr lang="en-AU" baseline="0" dirty="0">
              <a:solidFill>
                <a:schemeClr val="tx1"/>
              </a:solidFill>
            </a:endParaRPr>
          </a:p>
          <a:p>
            <a:pPr marL="971550" lvl="1" indent="-514350">
              <a:buFont typeface="Arial" panose="020B0604020202020204" pitchFamily="34" charset="0"/>
              <a:buChar char="•"/>
            </a:pPr>
            <a:endParaRPr lang="en-AU" baseline="0" dirty="0" smtClean="0">
              <a:solidFill>
                <a:schemeClr val="tx1"/>
              </a:solidFill>
            </a:endParaRPr>
          </a:p>
          <a:p>
            <a:pPr marL="457200" lvl="1" indent="0">
              <a:buFont typeface="Arial" panose="020B0604020202020204" pitchFamily="34" charset="0"/>
              <a:buNone/>
            </a:pPr>
            <a:endParaRPr lang="en-AU" baseline="0" dirty="0" smtClean="0">
              <a:solidFill>
                <a:schemeClr val="tx1"/>
              </a:solidFill>
            </a:endParaRPr>
          </a:p>
          <a:p>
            <a:pPr marL="971550" lvl="1" indent="-514350">
              <a:buFont typeface="Arial" panose="020B0604020202020204" pitchFamily="34" charset="0"/>
              <a:buChar char="•"/>
            </a:pPr>
            <a:endParaRPr lang="en-AU" baseline="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smtClean="0"/>
              <a:t>What you can say: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smtClean="0"/>
          </a:p>
          <a:p>
            <a:r>
              <a:rPr lang="en-AU" dirty="0" smtClean="0"/>
              <a:t>These are the 6 key points from this training.</a:t>
            </a:r>
          </a:p>
          <a:p>
            <a:endParaRPr lang="en-AU" dirty="0" smtClean="0"/>
          </a:p>
          <a:p>
            <a:pPr marL="514350" indent="-514350">
              <a:buFont typeface="+mj-lt"/>
              <a:buAutoNum type="arabicPeriod"/>
            </a:pPr>
            <a:r>
              <a:rPr lang="en-AU" dirty="0" smtClean="0">
                <a:solidFill>
                  <a:schemeClr val="tx1"/>
                </a:solidFill>
              </a:rPr>
              <a:t>Talk to</a:t>
            </a:r>
            <a:r>
              <a:rPr lang="en-AU" b="1" dirty="0" smtClean="0">
                <a:solidFill>
                  <a:schemeClr val="tx1"/>
                </a:solidFill>
              </a:rPr>
              <a:t> me</a:t>
            </a:r>
            <a:endParaRPr lang="en-AU" dirty="0" smtClean="0">
              <a:solidFill>
                <a:schemeClr val="tx1"/>
              </a:solidFill>
            </a:endParaRPr>
          </a:p>
          <a:p>
            <a:pPr marL="514350" indent="-514350">
              <a:buFont typeface="+mj-lt"/>
              <a:buAutoNum type="arabicPeriod"/>
            </a:pPr>
            <a:r>
              <a:rPr lang="en-AU" dirty="0" smtClean="0">
                <a:solidFill>
                  <a:schemeClr val="tx1"/>
                </a:solidFill>
              </a:rPr>
              <a:t>Ask me what I need</a:t>
            </a:r>
          </a:p>
          <a:p>
            <a:pPr marL="514350" indent="-514350">
              <a:buFont typeface="+mj-lt"/>
              <a:buAutoNum type="arabicPeriod"/>
            </a:pPr>
            <a:r>
              <a:rPr lang="en-AU" dirty="0" smtClean="0">
                <a:solidFill>
                  <a:schemeClr val="tx1"/>
                </a:solidFill>
              </a:rPr>
              <a:t>Look at my personal health record</a:t>
            </a:r>
          </a:p>
          <a:p>
            <a:pPr marL="514350" indent="-514350">
              <a:buFont typeface="+mj-lt"/>
              <a:buAutoNum type="arabicPeriod"/>
            </a:pPr>
            <a:r>
              <a:rPr lang="en-AU" dirty="0" smtClean="0">
                <a:solidFill>
                  <a:schemeClr val="tx1"/>
                </a:solidFill>
              </a:rPr>
              <a:t>Don’t assume something is because of my disability</a:t>
            </a:r>
          </a:p>
          <a:p>
            <a:pPr marL="514350" indent="-514350">
              <a:buFont typeface="+mj-lt"/>
              <a:buAutoNum type="arabicPeriod"/>
            </a:pPr>
            <a:r>
              <a:rPr lang="en-AU" dirty="0" smtClean="0">
                <a:solidFill>
                  <a:schemeClr val="tx1"/>
                </a:solidFill>
              </a:rPr>
              <a:t>Help me stay healthy </a:t>
            </a:r>
            <a:r>
              <a:rPr lang="en-AU" baseline="0" dirty="0" smtClean="0">
                <a:solidFill>
                  <a:schemeClr val="tx1"/>
                </a:solidFill>
              </a:rPr>
              <a:t> by suggesting </a:t>
            </a:r>
            <a:r>
              <a:rPr lang="en-AU" dirty="0" smtClean="0">
                <a:solidFill>
                  <a:schemeClr val="tx1"/>
                </a:solidFill>
              </a:rPr>
              <a:t>yearly assessments &amp; preventative health checks</a:t>
            </a:r>
          </a:p>
          <a:p>
            <a:pPr marL="514350" indent="-514350">
              <a:buFont typeface="+mj-lt"/>
              <a:buAutoNum type="arabicPeriod"/>
            </a:pPr>
            <a:r>
              <a:rPr lang="en-AU" dirty="0" smtClean="0">
                <a:solidFill>
                  <a:schemeClr val="tx1"/>
                </a:solidFill>
              </a:rPr>
              <a:t>Keep</a:t>
            </a:r>
            <a:r>
              <a:rPr lang="en-AU" baseline="0" dirty="0" smtClean="0">
                <a:solidFill>
                  <a:schemeClr val="tx1"/>
                </a:solidFill>
              </a:rPr>
              <a:t> in mind that </a:t>
            </a:r>
            <a:r>
              <a:rPr lang="en-AU" dirty="0" smtClean="0">
                <a:solidFill>
                  <a:schemeClr val="tx1"/>
                </a:solidFill>
              </a:rPr>
              <a:t>ANY time there is a change in how I act or what I can do you should</a:t>
            </a:r>
            <a:r>
              <a:rPr lang="en-AU" baseline="0" dirty="0" smtClean="0">
                <a:solidFill>
                  <a:schemeClr val="tx1"/>
                </a:solidFill>
              </a:rPr>
              <a:t> check things in this order.</a:t>
            </a:r>
          </a:p>
          <a:p>
            <a:pPr marL="971550" lvl="1" indent="-514350">
              <a:buFont typeface="Arial" panose="020B0604020202020204" pitchFamily="34" charset="0"/>
              <a:buChar char="•"/>
            </a:pPr>
            <a:r>
              <a:rPr lang="en-AU" baseline="0" dirty="0" smtClean="0">
                <a:solidFill>
                  <a:schemeClr val="tx1"/>
                </a:solidFill>
              </a:rPr>
              <a:t>physical health </a:t>
            </a:r>
          </a:p>
          <a:p>
            <a:pPr marL="971550" lvl="1" indent="-514350">
              <a:buFont typeface="Arial" panose="020B0604020202020204" pitchFamily="34" charset="0"/>
              <a:buChar char="•"/>
            </a:pPr>
            <a:r>
              <a:rPr lang="en-AU" baseline="0" dirty="0" smtClean="0">
                <a:solidFill>
                  <a:schemeClr val="tx1"/>
                </a:solidFill>
              </a:rPr>
              <a:t>Then mental health</a:t>
            </a:r>
          </a:p>
          <a:p>
            <a:pPr marL="971550" lvl="1" indent="-514350">
              <a:buFont typeface="Arial" panose="020B0604020202020204" pitchFamily="34" charset="0"/>
              <a:buChar char="•"/>
            </a:pPr>
            <a:r>
              <a:rPr lang="en-AU" baseline="0" dirty="0" smtClean="0">
                <a:solidFill>
                  <a:schemeClr val="tx1"/>
                </a:solidFill>
              </a:rPr>
              <a:t>Then what else has been happening lately</a:t>
            </a:r>
          </a:p>
          <a:p>
            <a:pPr marL="971550" lvl="1" indent="-514350">
              <a:buFont typeface="Arial" panose="020B0604020202020204" pitchFamily="34" charset="0"/>
              <a:buChar char="•"/>
            </a:pPr>
            <a:r>
              <a:rPr lang="en-AU" baseline="0" dirty="0" smtClean="0">
                <a:solidFill>
                  <a:schemeClr val="tx1"/>
                </a:solidFill>
              </a:rPr>
              <a:t>Only after all that is done, consider if it is a behaviour. </a:t>
            </a:r>
          </a:p>
          <a:p>
            <a:pPr marL="971550" lvl="1" indent="-514350">
              <a:buFont typeface="Arial" panose="020B0604020202020204" pitchFamily="34" charset="0"/>
              <a:buChar char="•"/>
            </a:pPr>
            <a:endParaRPr lang="en-AU" baseline="0" dirty="0">
              <a:solidFill>
                <a:schemeClr val="tx1"/>
              </a:solidFill>
            </a:endParaRPr>
          </a:p>
        </p:txBody>
      </p:sp>
      <p:sp>
        <p:nvSpPr>
          <p:cNvPr id="4" name="Slide Number Placeholder 3"/>
          <p:cNvSpPr>
            <a:spLocks noGrp="1"/>
          </p:cNvSpPr>
          <p:nvPr>
            <p:ph type="sldNum" sz="quarter" idx="10"/>
          </p:nvPr>
        </p:nvSpPr>
        <p:spPr/>
        <p:txBody>
          <a:bodyPr/>
          <a:lstStyle/>
          <a:p>
            <a:fld id="{65FF620E-BD1C-4F16-AF7B-7849DBAB030F}" type="slidenum">
              <a:rPr lang="en-AU" smtClean="0"/>
              <a:t>27</a:t>
            </a:fld>
            <a:endParaRPr lang="en-AU" dirty="0"/>
          </a:p>
        </p:txBody>
      </p:sp>
    </p:spTree>
    <p:extLst>
      <p:ext uri="{BB962C8B-B14F-4D97-AF65-F5344CB8AC3E}">
        <p14:creationId xmlns:p14="http://schemas.microsoft.com/office/powerpoint/2010/main" val="2551310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S28C  </a:t>
            </a:r>
            <a:r>
              <a:rPr lang="en-AU" b="1" dirty="0"/>
              <a:t>2 key messages</a:t>
            </a:r>
          </a:p>
          <a:p>
            <a:endParaRPr lang="en-AU" b="1" dirty="0"/>
          </a:p>
          <a:p>
            <a:r>
              <a:rPr lang="en-AU" b="1" dirty="0"/>
              <a:t>Time: 1 minute</a:t>
            </a:r>
          </a:p>
          <a:p>
            <a:endParaRPr lang="en-AU" b="1" dirty="0"/>
          </a:p>
          <a:p>
            <a:r>
              <a:rPr lang="en-AU" b="0" u="sng" dirty="0"/>
              <a:t>Notes</a:t>
            </a:r>
            <a:r>
              <a:rPr lang="en-AU" b="0" dirty="0"/>
              <a:t>: </a:t>
            </a:r>
          </a:p>
          <a:p>
            <a:endParaRPr lang="en-AU"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dirty="0"/>
              <a:t>We</a:t>
            </a:r>
            <a:r>
              <a:rPr lang="en-AU" i="0" baseline="0" dirty="0"/>
              <a:t> suggest this is p</a:t>
            </a:r>
            <a:r>
              <a:rPr lang="en-AU" i="0" dirty="0"/>
              <a:t>resented by</a:t>
            </a:r>
            <a:r>
              <a:rPr lang="en-AU" i="0" baseline="0" dirty="0"/>
              <a:t> the co-facilitator with intellectual disability.</a:t>
            </a:r>
          </a:p>
          <a:p>
            <a:pPr marL="171450" indent="-171450">
              <a:buFont typeface="Arial" panose="020B0604020202020204" pitchFamily="34" charset="0"/>
              <a:buChar char="•"/>
            </a:pPr>
            <a:r>
              <a:rPr lang="en-AU" b="0" dirty="0"/>
              <a:t>This</a:t>
            </a:r>
            <a:r>
              <a:rPr lang="en-AU" b="0" baseline="0" dirty="0"/>
              <a:t> </a:t>
            </a:r>
            <a:r>
              <a:rPr lang="en-AU" b="0" dirty="0"/>
              <a:t>slide is </a:t>
            </a:r>
            <a:r>
              <a:rPr lang="en-AU" b="0" dirty="0" smtClean="0"/>
              <a:t>optional</a:t>
            </a:r>
            <a:r>
              <a:rPr lang="en-AU" b="0" dirty="0"/>
              <a:t>. </a:t>
            </a:r>
            <a:endParaRPr lang="en-AU" b="0" dirty="0" smtClean="0"/>
          </a:p>
          <a:p>
            <a:pPr marL="171450" indent="-171450">
              <a:buFont typeface="Arial" panose="020B0604020202020204" pitchFamily="34" charset="0"/>
              <a:buChar char="•"/>
            </a:pPr>
            <a:r>
              <a:rPr lang="en-AU" b="0" dirty="0" smtClean="0"/>
              <a:t>If </a:t>
            </a:r>
            <a:r>
              <a:rPr lang="en-AU" b="0" dirty="0"/>
              <a:t>not</a:t>
            </a:r>
            <a:r>
              <a:rPr lang="en-AU" b="0" baseline="0" dirty="0"/>
              <a:t> including it, include the personal statement from the co-facilitator with the previous slide. </a:t>
            </a:r>
            <a:endParaRPr lang="en-AU" b="0"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baseline="0" dirty="0" smtClean="0"/>
              <a:t>Alternate endings are available for dentists and pharmacists. This slide is suitable for GPs and other allied health workers. </a:t>
            </a:r>
          </a:p>
          <a:p>
            <a:pPr marL="0" indent="0">
              <a:buFont typeface="Arial" panose="020B0604020202020204" pitchFamily="34" charset="0"/>
              <a:buNone/>
            </a:pPr>
            <a:endParaRPr lang="en-AU" b="0" dirty="0"/>
          </a:p>
          <a:p>
            <a:pPr marL="0" indent="0">
              <a:buFont typeface="Arial" panose="020B0604020202020204" pitchFamily="34" charset="0"/>
              <a:buNone/>
            </a:pPr>
            <a:endParaRPr lang="en-AU" b="0" dirty="0"/>
          </a:p>
          <a:p>
            <a:pPr marL="0" indent="0">
              <a:buFont typeface="Arial" panose="020B0604020202020204" pitchFamily="34" charset="0"/>
              <a:buNone/>
            </a:pPr>
            <a:endParaRPr lang="en-AU" b="1" dirty="0" smtClean="0"/>
          </a:p>
          <a:p>
            <a:pPr marL="0" indent="0">
              <a:buFont typeface="Arial" panose="020B0604020202020204" pitchFamily="34" charset="0"/>
              <a:buNone/>
            </a:pPr>
            <a:r>
              <a:rPr lang="en-AU" b="1" dirty="0" smtClean="0"/>
              <a:t>Key points:</a:t>
            </a:r>
          </a:p>
          <a:p>
            <a:pPr marL="171450" indent="-171450">
              <a:buFont typeface="Arial" panose="020B0604020202020204" pitchFamily="34" charset="0"/>
              <a:buChar char="•"/>
            </a:pPr>
            <a:endParaRPr lang="en-AU" b="1" baseline="0" dirty="0" smtClean="0"/>
          </a:p>
          <a:p>
            <a:pPr marL="171450" indent="-171450">
              <a:buFont typeface="Arial" panose="020B0604020202020204" pitchFamily="34" charset="0"/>
              <a:buChar char="•"/>
            </a:pPr>
            <a:r>
              <a:rPr lang="en-AU" baseline="0" dirty="0" smtClean="0"/>
              <a:t>Talk to me</a:t>
            </a:r>
          </a:p>
          <a:p>
            <a:pPr marL="171450" indent="-171450">
              <a:buFont typeface="Arial" panose="020B0604020202020204" pitchFamily="34" charset="0"/>
              <a:buChar char="•"/>
            </a:pPr>
            <a:r>
              <a:rPr lang="en-AU" baseline="0" dirty="0" smtClean="0"/>
              <a:t>Give me a proper yearly assessment. </a:t>
            </a:r>
          </a:p>
          <a:p>
            <a:pPr marL="171450" indent="-171450">
              <a:buFont typeface="Arial" panose="020B0604020202020204" pitchFamily="34" charset="0"/>
              <a:buChar char="•"/>
            </a:pPr>
            <a:r>
              <a:rPr lang="en-AU" baseline="0" dirty="0" smtClean="0"/>
              <a:t>Tell people what this will mean for you. </a:t>
            </a:r>
          </a:p>
          <a:p>
            <a:pPr marL="0" indent="0">
              <a:buFont typeface="Arial" panose="020B0604020202020204" pitchFamily="34" charset="0"/>
              <a:buNone/>
            </a:pPr>
            <a:endParaRPr lang="en-AU" b="1" baseline="0" dirty="0"/>
          </a:p>
          <a:p>
            <a:pPr marL="0" indent="0">
              <a:buFont typeface="Arial" panose="020B0604020202020204" pitchFamily="34" charset="0"/>
              <a:buNone/>
            </a:pPr>
            <a:endParaRPr lang="en-AU" b="0" baseline="0" dirty="0"/>
          </a:p>
          <a:p>
            <a:pPr marL="0" indent="0">
              <a:buFont typeface="Arial" panose="020B0604020202020204" pitchFamily="34" charset="0"/>
              <a:buNone/>
            </a:pPr>
            <a:endParaRPr lang="en-AU" b="0" dirty="0"/>
          </a:p>
          <a:p>
            <a:pPr marL="0" indent="0">
              <a:buFont typeface="Arial" panose="020B0604020202020204" pitchFamily="34" charset="0"/>
              <a:buNone/>
            </a:pPr>
            <a:r>
              <a:rPr lang="en-AU" b="1" dirty="0" smtClean="0"/>
              <a:t>What you can say:</a:t>
            </a:r>
            <a:endParaRPr lang="en-AU" baseline="0" dirty="0"/>
          </a:p>
          <a:p>
            <a:endParaRPr lang="en-AU" dirty="0"/>
          </a:p>
          <a:p>
            <a:r>
              <a:rPr lang="en-AU" dirty="0"/>
              <a:t>Just in case</a:t>
            </a:r>
            <a:r>
              <a:rPr lang="en-AU" baseline="0" dirty="0"/>
              <a:t> you can only remember 2 things from this training: </a:t>
            </a:r>
          </a:p>
          <a:p>
            <a:endParaRPr lang="en-AU" baseline="0" dirty="0"/>
          </a:p>
          <a:p>
            <a:endParaRPr lang="en-AU" baseline="0" dirty="0"/>
          </a:p>
          <a:p>
            <a:r>
              <a:rPr lang="en-AU" baseline="0" dirty="0"/>
              <a:t>1. Talk to me</a:t>
            </a:r>
          </a:p>
          <a:p>
            <a:endParaRPr lang="en-AU" baseline="0" dirty="0"/>
          </a:p>
          <a:p>
            <a:r>
              <a:rPr lang="en-AU" baseline="0" dirty="0"/>
              <a:t>2. Give me a proper yearly assessment. </a:t>
            </a:r>
          </a:p>
          <a:p>
            <a:endParaRPr lang="en-AU" baseline="0" dirty="0"/>
          </a:p>
          <a:p>
            <a:endParaRPr lang="en-AU" baseline="0" dirty="0"/>
          </a:p>
          <a:p>
            <a:r>
              <a:rPr lang="en-AU" baseline="0" dirty="0"/>
              <a:t>[If you have a co-facilitator who is happy to share their views, conclude with the co-facilitator’s own statement on what this will mean for their health care and hence their life]. </a:t>
            </a:r>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28</a:t>
            </a:fld>
            <a:endParaRPr lang="en-AU" dirty="0"/>
          </a:p>
        </p:txBody>
      </p:sp>
    </p:spTree>
    <p:extLst>
      <p:ext uri="{BB962C8B-B14F-4D97-AF65-F5344CB8AC3E}">
        <p14:creationId xmlns:p14="http://schemas.microsoft.com/office/powerpoint/2010/main" val="4191422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S29C  </a:t>
            </a:r>
            <a:r>
              <a:rPr lang="en-AU" b="1" dirty="0"/>
              <a:t>Thank you and</a:t>
            </a:r>
            <a:r>
              <a:rPr lang="en-AU" b="1" baseline="0" dirty="0"/>
              <a:t> wrap-up</a:t>
            </a:r>
          </a:p>
          <a:p>
            <a:endParaRPr lang="en-AU" b="1" baseline="0" dirty="0"/>
          </a:p>
          <a:p>
            <a:r>
              <a:rPr lang="en-AU" b="1" baseline="0" dirty="0"/>
              <a:t>Suggested time: </a:t>
            </a:r>
            <a:r>
              <a:rPr lang="en-AU" baseline="0" dirty="0"/>
              <a:t>1 – 2 minutes</a:t>
            </a:r>
          </a:p>
          <a:p>
            <a:endParaRPr lang="en-AU" baseline="0" dirty="0"/>
          </a:p>
          <a:p>
            <a:r>
              <a:rPr lang="en-AU" u="sng" baseline="0" dirty="0"/>
              <a:t>Notes</a:t>
            </a:r>
            <a:r>
              <a:rPr lang="en-AU" u="sng" baseline="0" dirty="0" smtClean="0"/>
              <a:t>:</a:t>
            </a:r>
          </a:p>
          <a:p>
            <a:endParaRPr lang="en-AU" u="sng" baseline="0" dirty="0" smtClean="0"/>
          </a:p>
          <a:p>
            <a:pPr marL="171450" indent="-171450">
              <a:buFont typeface="Arial" panose="020B0604020202020204" pitchFamily="34" charset="0"/>
              <a:buChar char="•"/>
            </a:pPr>
            <a:r>
              <a:rPr lang="en-AU" u="none" baseline="0" dirty="0" smtClean="0"/>
              <a:t>The PHN co-facilitator is best placed to describe any emails being sent out. However, the co-facilitator with intellectual disability should be involved in thanking people for coming and saying goodbye. </a:t>
            </a:r>
            <a:endParaRPr lang="en-AU" u="none" baseline="0" dirty="0"/>
          </a:p>
          <a:p>
            <a:endParaRPr lang="en-AU" baseline="0" dirty="0"/>
          </a:p>
          <a:p>
            <a:r>
              <a:rPr lang="en-AU" b="1" baseline="0" dirty="0" smtClean="0"/>
              <a:t>Key </a:t>
            </a:r>
            <a:r>
              <a:rPr lang="en-AU" b="1" baseline="0" dirty="0"/>
              <a:t>point:</a:t>
            </a:r>
          </a:p>
          <a:p>
            <a:endParaRPr lang="en-AU" baseline="0" dirty="0"/>
          </a:p>
          <a:p>
            <a:r>
              <a:rPr lang="en-AU" dirty="0"/>
              <a:t>Remind </a:t>
            </a:r>
            <a:r>
              <a:rPr lang="en-AU" dirty="0" smtClean="0"/>
              <a:t>people</a:t>
            </a:r>
            <a:r>
              <a:rPr lang="en-AU" baseline="0" dirty="0" smtClean="0"/>
              <a:t> </a:t>
            </a:r>
            <a:r>
              <a:rPr lang="en-AU" baseline="0" dirty="0"/>
              <a:t>that links to </a:t>
            </a:r>
            <a:r>
              <a:rPr lang="en-AU" baseline="0" dirty="0" smtClean="0"/>
              <a:t>will </a:t>
            </a:r>
            <a:r>
              <a:rPr lang="en-AU" baseline="0" dirty="0"/>
              <a:t>be sent via </a:t>
            </a:r>
            <a:r>
              <a:rPr lang="en-AU" baseline="0" dirty="0" smtClean="0"/>
              <a:t>email. </a:t>
            </a:r>
          </a:p>
          <a:p>
            <a:endParaRPr lang="en-AU" baseline="0" dirty="0" smtClean="0"/>
          </a:p>
          <a:p>
            <a:r>
              <a:rPr lang="en-AU" baseline="0" dirty="0" smtClean="0"/>
              <a:t>Say thanks.</a:t>
            </a:r>
            <a:endParaRPr lang="en-AU" baseline="0" dirty="0"/>
          </a:p>
          <a:p>
            <a:endParaRPr lang="en-AU" baseline="0" dirty="0"/>
          </a:p>
          <a:p>
            <a:endParaRPr lang="en-AU" b="1" baseline="0" dirty="0"/>
          </a:p>
          <a:p>
            <a:r>
              <a:rPr lang="en-AU" b="1" baseline="0" dirty="0" smtClean="0"/>
              <a:t>What you can say:</a:t>
            </a:r>
          </a:p>
          <a:p>
            <a:endParaRPr lang="en-AU" b="1" baseline="0" dirty="0"/>
          </a:p>
          <a:p>
            <a:r>
              <a:rPr lang="en-AU" baseline="0" dirty="0"/>
              <a:t>Thank you for being part of this workshop.</a:t>
            </a:r>
          </a:p>
          <a:p>
            <a:endParaRPr lang="en-AU" baseline="0" dirty="0"/>
          </a:p>
          <a:p>
            <a:r>
              <a:rPr lang="en-AU" baseline="0" dirty="0"/>
              <a:t>Thank you for sharing your ideas</a:t>
            </a:r>
            <a:r>
              <a:rPr lang="en-AU" baseline="0" dirty="0" smtClean="0"/>
              <a:t>.</a:t>
            </a:r>
          </a:p>
          <a:p>
            <a:endParaRPr lang="en-AU" baseline="0" dirty="0" smtClean="0"/>
          </a:p>
          <a:p>
            <a:endParaRPr lang="en-AU" baseline="0" dirty="0"/>
          </a:p>
          <a:p>
            <a:endParaRPr lang="en-AU" baseline="0" dirty="0"/>
          </a:p>
          <a:p>
            <a:r>
              <a:rPr lang="en-AU" baseline="0" dirty="0"/>
              <a:t>We are trying to make these workshops as good as they can be.</a:t>
            </a:r>
          </a:p>
          <a:p>
            <a:endParaRPr lang="en-AU" baseline="0" dirty="0"/>
          </a:p>
          <a:p>
            <a:r>
              <a:rPr lang="en-AU" baseline="0" dirty="0"/>
              <a:t>So we will be emailing you a link to a survey.</a:t>
            </a:r>
          </a:p>
          <a:p>
            <a:endParaRPr lang="en-AU" baseline="0" dirty="0"/>
          </a:p>
          <a:p>
            <a:r>
              <a:rPr lang="en-AU" baseline="0" dirty="0"/>
              <a:t>Please do the survey.</a:t>
            </a:r>
          </a:p>
          <a:p>
            <a:endParaRPr lang="en-AU" baseline="0" dirty="0" smtClean="0"/>
          </a:p>
          <a:p>
            <a:endParaRPr lang="en-AU" baseline="0" dirty="0"/>
          </a:p>
          <a:p>
            <a:endParaRPr lang="en-AU" baseline="0" dirty="0"/>
          </a:p>
          <a:p>
            <a:r>
              <a:rPr lang="en-AU" baseline="0" dirty="0"/>
              <a:t>We </a:t>
            </a:r>
            <a:r>
              <a:rPr lang="en-AU" baseline="0" dirty="0" smtClean="0"/>
              <a:t>will send </a:t>
            </a:r>
            <a:r>
              <a:rPr lang="en-AU" baseline="0" dirty="0"/>
              <a:t>other information too. </a:t>
            </a:r>
            <a:endParaRPr lang="en-AU" baseline="0" dirty="0" smtClean="0"/>
          </a:p>
          <a:p>
            <a:endParaRPr lang="en-AU" baseline="0" dirty="0" smtClean="0"/>
          </a:p>
          <a:p>
            <a:r>
              <a:rPr lang="en-AU" baseline="0" dirty="0" smtClean="0"/>
              <a:t>Like links </a:t>
            </a:r>
            <a:r>
              <a:rPr lang="en-AU" baseline="0" dirty="0"/>
              <a:t>to resources that you can share with people with intellectual disability</a:t>
            </a:r>
            <a:r>
              <a:rPr lang="en-AU" baseline="0" dirty="0" smtClean="0"/>
              <a:t>.</a:t>
            </a:r>
          </a:p>
          <a:p>
            <a:endParaRPr lang="en-AU" baseline="0" dirty="0"/>
          </a:p>
          <a:p>
            <a:endParaRPr lang="en-AU" baseline="0" dirty="0" smtClean="0"/>
          </a:p>
          <a:p>
            <a:r>
              <a:rPr lang="en-AU" baseline="0" dirty="0" smtClean="0"/>
              <a:t>Thanks everyone.</a:t>
            </a:r>
            <a:endParaRPr lang="en-AU" baseline="0" dirty="0"/>
          </a:p>
          <a:p>
            <a:endParaRPr lang="en-AU"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29</a:t>
            </a:fld>
            <a:endParaRPr lang="en-AU" dirty="0"/>
          </a:p>
        </p:txBody>
      </p:sp>
    </p:spTree>
    <p:extLst>
      <p:ext uri="{BB962C8B-B14F-4D97-AF65-F5344CB8AC3E}">
        <p14:creationId xmlns:p14="http://schemas.microsoft.com/office/powerpoint/2010/main" val="3368226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S3C   Acknowledgement of Country</a:t>
            </a:r>
            <a:endParaRPr lang="en-AU" sz="1200" kern="1200" dirty="0">
              <a:solidFill>
                <a:schemeClr val="tx1"/>
              </a:solidFill>
              <a:effectLst/>
              <a:latin typeface="+mn-lt"/>
              <a:ea typeface="+mn-ea"/>
              <a:cs typeface="+mn-cs"/>
            </a:endParaRPr>
          </a:p>
          <a:p>
            <a:endParaRPr lang="en-US" b="1" baseline="0" dirty="0"/>
          </a:p>
          <a:p>
            <a:r>
              <a:rPr lang="en-US" b="1" baseline="0" dirty="0"/>
              <a:t>Suggested time: 1 minute. </a:t>
            </a:r>
          </a:p>
          <a:p>
            <a:endParaRPr lang="en-US" baseline="0" dirty="0"/>
          </a:p>
          <a:p>
            <a:r>
              <a:rPr lang="en-US" b="0" u="sng" baseline="0" dirty="0"/>
              <a:t>Notes:</a:t>
            </a:r>
          </a:p>
          <a:p>
            <a:endParaRPr lang="en-US" sz="1200" baseline="0" dirty="0"/>
          </a:p>
          <a:p>
            <a:r>
              <a:rPr lang="en-US" sz="1200" baseline="0" dirty="0" smtClean="0"/>
              <a:t>The co-facilitator with intellectual disability can do the </a:t>
            </a:r>
            <a:r>
              <a:rPr lang="en-US" sz="1200" baseline="0" dirty="0"/>
              <a:t>Acknowledgement of Country. </a:t>
            </a:r>
            <a:endParaRPr lang="en-US" sz="1200" baseline="0" dirty="0" smtClean="0"/>
          </a:p>
          <a:p>
            <a:endParaRPr lang="en-US" sz="1200" baseline="0" dirty="0" smtClean="0"/>
          </a:p>
          <a:p>
            <a:r>
              <a:rPr lang="en-US" sz="1200" baseline="0" dirty="0" smtClean="0"/>
              <a:t>But only if they want to. </a:t>
            </a:r>
          </a:p>
          <a:p>
            <a:endParaRPr lang="en-US" sz="1200" baseline="0" dirty="0"/>
          </a:p>
          <a:p>
            <a:endParaRPr lang="en-US" b="0" baseline="0" dirty="0"/>
          </a:p>
          <a:p>
            <a:endParaRPr lang="en-US" b="1" baseline="0" dirty="0"/>
          </a:p>
          <a:p>
            <a:r>
              <a:rPr lang="en-US" b="1" baseline="0" dirty="0" smtClean="0"/>
              <a:t>Key points:</a:t>
            </a:r>
            <a:endParaRPr lang="en-US" b="1" baseline="0" dirty="0"/>
          </a:p>
          <a:p>
            <a:endParaRPr lang="en-US" b="1" baseline="0" dirty="0"/>
          </a:p>
          <a:p>
            <a:r>
              <a:rPr lang="en-US" b="0" baseline="0" dirty="0" smtClean="0"/>
              <a:t>Acknowledge the first owners of the Country you are on.</a:t>
            </a:r>
          </a:p>
          <a:p>
            <a:endParaRPr lang="en-US" b="0" baseline="0" dirty="0" smtClean="0"/>
          </a:p>
          <a:p>
            <a:endParaRPr lang="en-US" b="0" baseline="0" dirty="0"/>
          </a:p>
          <a:p>
            <a:endParaRPr lang="en-US" b="1" baseline="0" dirty="0"/>
          </a:p>
          <a:p>
            <a:r>
              <a:rPr lang="en-US" b="1" baseline="0" dirty="0" smtClean="0"/>
              <a:t>What you could say:</a:t>
            </a:r>
            <a:endParaRPr lang="en-US" b="1" baseline="0" dirty="0"/>
          </a:p>
          <a:p>
            <a:endParaRPr lang="en-US" baseline="0" dirty="0"/>
          </a:p>
          <a:p>
            <a:r>
              <a:rPr lang="en-US" baseline="0" dirty="0" smtClean="0"/>
              <a:t>I </a:t>
            </a:r>
            <a:r>
              <a:rPr lang="en-US" baseline="0" dirty="0"/>
              <a:t>would like to acknowledge the Aboriginal lands which we are all on.</a:t>
            </a:r>
          </a:p>
          <a:p>
            <a:endParaRPr lang="en-US" baseline="0" dirty="0"/>
          </a:p>
          <a:p>
            <a:r>
              <a:rPr lang="en-US" baseline="0" dirty="0" smtClean="0"/>
              <a:t>I </a:t>
            </a:r>
            <a:r>
              <a:rPr lang="en-US" baseline="0" dirty="0"/>
              <a:t>are meeting on the land of [</a:t>
            </a:r>
            <a:r>
              <a:rPr lang="en-US" b="1" baseline="0" dirty="0"/>
              <a:t>insert name of land you are on</a:t>
            </a:r>
            <a:r>
              <a:rPr lang="en-US" baseline="0" dirty="0"/>
              <a:t>]. </a:t>
            </a:r>
          </a:p>
          <a:p>
            <a:endParaRPr lang="en-US" baseline="0" dirty="0"/>
          </a:p>
          <a:p>
            <a:r>
              <a:rPr lang="en-US" baseline="0" dirty="0" smtClean="0"/>
              <a:t>I </a:t>
            </a:r>
            <a:r>
              <a:rPr lang="en-US" baseline="0" dirty="0"/>
              <a:t>want to pay our respects to Elders past, present and emerging.</a:t>
            </a:r>
          </a:p>
          <a:p>
            <a:endParaRPr lang="en-US" baseline="0" dirty="0"/>
          </a:p>
          <a:p>
            <a:r>
              <a:rPr lang="en-AU" sz="1200" baseline="0" dirty="0"/>
              <a:t>Let us remember that Aboriginal people have been living on this land for a very long time.</a:t>
            </a:r>
          </a:p>
          <a:p>
            <a:endParaRPr lang="en-AU" sz="1200" baseline="0" dirty="0"/>
          </a:p>
          <a:p>
            <a:endParaRPr lang="en-AU" dirty="0"/>
          </a:p>
        </p:txBody>
      </p:sp>
      <p:sp>
        <p:nvSpPr>
          <p:cNvPr id="4" name="Slide Number Placeholder 3"/>
          <p:cNvSpPr>
            <a:spLocks noGrp="1"/>
          </p:cNvSpPr>
          <p:nvPr>
            <p:ph type="sldNum" sz="quarter" idx="10"/>
          </p:nvPr>
        </p:nvSpPr>
        <p:spPr/>
        <p:txBody>
          <a:bodyPr/>
          <a:lstStyle/>
          <a:p>
            <a:fld id="{480163F1-4312-4F8E-A7FC-123AB41A1640}" type="slidenum">
              <a:rPr lang="en-AU" smtClean="0"/>
              <a:t>3</a:t>
            </a:fld>
            <a:endParaRPr lang="en-AU" dirty="0"/>
          </a:p>
        </p:txBody>
      </p:sp>
    </p:spTree>
    <p:extLst>
      <p:ext uri="{BB962C8B-B14F-4D97-AF65-F5344CB8AC3E}">
        <p14:creationId xmlns:p14="http://schemas.microsoft.com/office/powerpoint/2010/main" val="9097954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S30O </a:t>
            </a:r>
            <a:r>
              <a:rPr lang="en-AU" sz="1200" b="1" kern="1200" dirty="0">
                <a:solidFill>
                  <a:schemeClr val="tx1"/>
                </a:solidFill>
                <a:effectLst/>
                <a:latin typeface="+mn-lt"/>
                <a:ea typeface="+mn-ea"/>
                <a:cs typeface="+mn-cs"/>
              </a:rPr>
              <a:t> Divider slide – Slides to use in other training</a:t>
            </a:r>
          </a:p>
          <a:p>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The </a:t>
            </a:r>
            <a:r>
              <a:rPr lang="en-AU" dirty="0"/>
              <a:t>following slides can be used </a:t>
            </a:r>
            <a:r>
              <a:rPr lang="en-AU" dirty="0" smtClean="0"/>
              <a:t>as a part of other</a:t>
            </a:r>
            <a:r>
              <a:rPr lang="en-AU" baseline="0" dirty="0" smtClean="0"/>
              <a:t> training, that is, where the</a:t>
            </a:r>
            <a:r>
              <a:rPr lang="en-AU" dirty="0" smtClean="0"/>
              <a:t> focus is not specific to intellectual disability.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They can</a:t>
            </a:r>
            <a:r>
              <a:rPr lang="en-AU" baseline="0" dirty="0" smtClean="0"/>
              <a:t> be added to the end of any case study. </a:t>
            </a:r>
            <a:r>
              <a:rPr lang="en-AU" dirty="0" smtClean="0"/>
              <a:t>Rather </a:t>
            </a:r>
            <a:r>
              <a:rPr lang="en-AU" dirty="0"/>
              <a:t>than describe</a:t>
            </a:r>
            <a:r>
              <a:rPr lang="en-AU" baseline="0" dirty="0"/>
              <a:t> a new case, </a:t>
            </a:r>
            <a:r>
              <a:rPr lang="en-AU" baseline="0" dirty="0" smtClean="0"/>
              <a:t>you can save time by using one </a:t>
            </a:r>
            <a:r>
              <a:rPr lang="en-AU" baseline="0" dirty="0"/>
              <a:t>that is already within your training course. </a:t>
            </a:r>
          </a:p>
          <a:p>
            <a:endParaRPr lang="en-AU" dirty="0"/>
          </a:p>
          <a:p>
            <a:r>
              <a:rPr lang="en-AU" dirty="0"/>
              <a:t>The role of the facilitator is to encourage workshop participants to reflect on, and share, how intellectual disability could impact a </a:t>
            </a:r>
            <a:r>
              <a:rPr lang="en-AU" dirty="0" smtClean="0"/>
              <a:t>scenario</a:t>
            </a:r>
            <a:r>
              <a:rPr lang="en-AU" baseline="0" dirty="0" smtClean="0"/>
              <a:t> and how adjustments can overcome barriers. </a:t>
            </a:r>
            <a:endParaRPr lang="en-AU" dirty="0"/>
          </a:p>
          <a:p>
            <a:endParaRPr lang="en-AU" dirty="0"/>
          </a:p>
        </p:txBody>
      </p:sp>
      <p:sp>
        <p:nvSpPr>
          <p:cNvPr id="4" name="Slide Number Placeholder 3"/>
          <p:cNvSpPr>
            <a:spLocks noGrp="1"/>
          </p:cNvSpPr>
          <p:nvPr>
            <p:ph type="sldNum" sz="quarter" idx="10"/>
          </p:nvPr>
        </p:nvSpPr>
        <p:spPr/>
        <p:txBody>
          <a:bodyPr/>
          <a:lstStyle/>
          <a:p>
            <a:fld id="{91690496-1E77-420B-B5F0-DE4A8AB55F8B}" type="slidenum">
              <a:rPr lang="en-AU" smtClean="0"/>
              <a:t>30</a:t>
            </a:fld>
            <a:endParaRPr lang="en-AU" dirty="0"/>
          </a:p>
        </p:txBody>
      </p:sp>
    </p:spTree>
    <p:extLst>
      <p:ext uri="{BB962C8B-B14F-4D97-AF65-F5344CB8AC3E}">
        <p14:creationId xmlns:p14="http://schemas.microsoft.com/office/powerpoint/2010/main" val="3193936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S31O </a:t>
            </a:r>
            <a:r>
              <a:rPr lang="en-AU" sz="1200" b="1" kern="1200" dirty="0">
                <a:solidFill>
                  <a:schemeClr val="tx1"/>
                </a:solidFill>
                <a:effectLst/>
                <a:latin typeface="+mn-lt"/>
                <a:ea typeface="+mn-ea"/>
                <a:cs typeface="+mn-cs"/>
              </a:rPr>
              <a:t> Slides to use in other training – “What if…”</a:t>
            </a:r>
            <a:endParaRPr lang="en-AU" sz="1200" kern="1200" dirty="0">
              <a:solidFill>
                <a:schemeClr val="tx1"/>
              </a:solidFill>
              <a:effectLst/>
              <a:latin typeface="+mn-lt"/>
              <a:ea typeface="+mn-ea"/>
              <a:cs typeface="+mn-cs"/>
            </a:endParaRPr>
          </a:p>
          <a:p>
            <a:endParaRPr lang="en-AU" b="1" dirty="0"/>
          </a:p>
          <a:p>
            <a:r>
              <a:rPr lang="en-AU" b="1" dirty="0"/>
              <a:t>Suggested time: Around 4</a:t>
            </a:r>
            <a:r>
              <a:rPr lang="en-AU" b="1" baseline="0" dirty="0"/>
              <a:t> minutes, but t</a:t>
            </a:r>
            <a:r>
              <a:rPr lang="en-AU" b="1" dirty="0"/>
              <a:t>his really depends</a:t>
            </a:r>
            <a:r>
              <a:rPr lang="en-AU" b="1" baseline="0" dirty="0"/>
              <a:t> on the complexity of your case study</a:t>
            </a:r>
          </a:p>
          <a:p>
            <a:endParaRPr lang="en-AU" b="1" baseline="0" dirty="0"/>
          </a:p>
          <a:p>
            <a:r>
              <a:rPr lang="en-AU" u="sng" baseline="0" dirty="0"/>
              <a:t>Notes:</a:t>
            </a:r>
          </a:p>
          <a:p>
            <a:endParaRPr lang="en-AU" baseline="0" dirty="0"/>
          </a:p>
          <a:p>
            <a:pPr marL="171450" indent="-171450">
              <a:buFont typeface="Arial" panose="020B0604020202020204" pitchFamily="34" charset="0"/>
              <a:buChar char="•"/>
            </a:pPr>
            <a:r>
              <a:rPr lang="en-AU" baseline="0" dirty="0"/>
              <a:t>Ask</a:t>
            </a:r>
            <a:r>
              <a:rPr lang="en-AU" dirty="0"/>
              <a:t> participants reflect</a:t>
            </a:r>
            <a:r>
              <a:rPr lang="en-AU" baseline="0" dirty="0"/>
              <a:t> for a minute, and then discuss how the presence of intellectual disability impacts the presentation, and/or how they would proceed. </a:t>
            </a:r>
          </a:p>
          <a:p>
            <a:pPr marL="171450" indent="-171450">
              <a:buFont typeface="Arial" panose="020B0604020202020204" pitchFamily="34" charset="0"/>
              <a:buChar char="•"/>
            </a:pPr>
            <a:endParaRPr lang="en-AU" baseline="0" dirty="0"/>
          </a:p>
          <a:p>
            <a:pPr marL="171450" indent="-171450">
              <a:buFont typeface="Arial" panose="020B0604020202020204" pitchFamily="34" charset="0"/>
              <a:buChar char="•"/>
            </a:pPr>
            <a:r>
              <a:rPr lang="en-AU" baseline="0" dirty="0"/>
              <a:t>If time permits, allow people to discuss firstly with the person next to them (or assign them to small break out rooms in a webinar) and then ask people to share insights with the entire group. </a:t>
            </a:r>
            <a:endParaRPr lang="en-AU" baseline="0" dirty="0" smtClean="0"/>
          </a:p>
          <a:p>
            <a:pPr marL="0" indent="0">
              <a:buFont typeface="Arial" panose="020B0604020202020204" pitchFamily="34" charset="0"/>
              <a:buNone/>
            </a:pPr>
            <a:endParaRPr lang="en-AU" baseline="0" dirty="0"/>
          </a:p>
          <a:p>
            <a:pPr marL="171450" indent="-171450">
              <a:buFont typeface="Arial" panose="020B0604020202020204" pitchFamily="34" charset="0"/>
              <a:buChar char="•"/>
            </a:pPr>
            <a:r>
              <a:rPr lang="en-AU" baseline="0" dirty="0"/>
              <a:t>Answers to encourage are summarised in the notes for the next slide. </a:t>
            </a:r>
            <a:endParaRPr lang="en-AU" baseline="0" dirty="0" smtClean="0"/>
          </a:p>
          <a:p>
            <a:pPr marL="171450" indent="-171450">
              <a:buFont typeface="Arial" panose="020B0604020202020204" pitchFamily="34" charset="0"/>
              <a:buChar char="•"/>
            </a:pPr>
            <a:endParaRPr lang="en-AU" baseline="0" dirty="0" smtClean="0"/>
          </a:p>
          <a:p>
            <a:pPr marL="171450" indent="-171450">
              <a:buFont typeface="Arial" panose="020B0604020202020204" pitchFamily="34" charset="0"/>
              <a:buChar char="•"/>
            </a:pPr>
            <a:r>
              <a:rPr lang="en-AU" baseline="0" dirty="0" smtClean="0"/>
              <a:t>Tailor the slide to have the case study name in it.</a:t>
            </a:r>
            <a:endParaRPr lang="en-AU" baseline="0" dirty="0"/>
          </a:p>
          <a:p>
            <a:endParaRPr lang="en-AU" baseline="0" dirty="0"/>
          </a:p>
          <a:p>
            <a:r>
              <a:rPr lang="en-AU" sz="1200" b="1" kern="1200" dirty="0">
                <a:solidFill>
                  <a:schemeClr val="tx1"/>
                </a:solidFill>
                <a:effectLst/>
                <a:latin typeface="+mn-lt"/>
                <a:ea typeface="+mn-ea"/>
                <a:cs typeface="+mn-cs"/>
              </a:rPr>
              <a:t>Key point:</a:t>
            </a:r>
          </a:p>
          <a:p>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Generate group </a:t>
            </a:r>
            <a:r>
              <a:rPr lang="en-AU" sz="1200" kern="1200" dirty="0">
                <a:solidFill>
                  <a:schemeClr val="tx1"/>
                </a:solidFill>
                <a:effectLst/>
                <a:latin typeface="+mn-lt"/>
                <a:ea typeface="+mn-ea"/>
                <a:cs typeface="+mn-cs"/>
              </a:rPr>
              <a:t>discussion. </a:t>
            </a:r>
            <a:r>
              <a:rPr lang="en-AU" sz="1200" kern="1200" dirty="0" smtClean="0">
                <a:solidFill>
                  <a:schemeClr val="tx1"/>
                </a:solidFill>
                <a:effectLst/>
                <a:latin typeface="+mn-lt"/>
                <a:ea typeface="+mn-ea"/>
                <a:cs typeface="+mn-cs"/>
              </a:rPr>
              <a:t>Health </a:t>
            </a:r>
            <a:r>
              <a:rPr lang="en-AU" sz="1200" kern="1200" dirty="0">
                <a:solidFill>
                  <a:schemeClr val="tx1"/>
                </a:solidFill>
                <a:effectLst/>
                <a:latin typeface="+mn-lt"/>
                <a:ea typeface="+mn-ea"/>
                <a:cs typeface="+mn-cs"/>
              </a:rPr>
              <a:t>professionals </a:t>
            </a:r>
            <a:r>
              <a:rPr lang="en-AU" sz="1200" kern="1200" dirty="0" smtClean="0">
                <a:solidFill>
                  <a:schemeClr val="tx1"/>
                </a:solidFill>
                <a:effectLst/>
                <a:latin typeface="+mn-lt"/>
                <a:ea typeface="+mn-ea"/>
                <a:cs typeface="+mn-cs"/>
              </a:rPr>
              <a:t>consider </a:t>
            </a:r>
            <a:r>
              <a:rPr lang="en-AU" sz="1200" kern="1200" dirty="0">
                <a:solidFill>
                  <a:schemeClr val="tx1"/>
                </a:solidFill>
                <a:effectLst/>
                <a:latin typeface="+mn-lt"/>
                <a:ea typeface="+mn-ea"/>
                <a:cs typeface="+mn-cs"/>
              </a:rPr>
              <a:t>what would change or stay the same if a </a:t>
            </a:r>
            <a:r>
              <a:rPr lang="en-AU" sz="1200" kern="1200" dirty="0" smtClean="0">
                <a:solidFill>
                  <a:schemeClr val="tx1"/>
                </a:solidFill>
                <a:effectLst/>
                <a:latin typeface="+mn-lt"/>
                <a:ea typeface="+mn-ea"/>
                <a:cs typeface="+mn-cs"/>
              </a:rPr>
              <a:t>person </a:t>
            </a:r>
            <a:r>
              <a:rPr lang="en-AU" sz="1200" kern="1200" dirty="0">
                <a:solidFill>
                  <a:schemeClr val="tx1"/>
                </a:solidFill>
                <a:effectLst/>
                <a:latin typeface="+mn-lt"/>
                <a:ea typeface="+mn-ea"/>
                <a:cs typeface="+mn-cs"/>
              </a:rPr>
              <a:t>has an intellectual disability. </a:t>
            </a:r>
            <a:endParaRPr lang="en-AU" dirty="0">
              <a:effectLst/>
            </a:endParaRPr>
          </a:p>
          <a:p>
            <a:endParaRPr lang="en-AU" baseline="0" dirty="0"/>
          </a:p>
        </p:txBody>
      </p:sp>
      <p:sp>
        <p:nvSpPr>
          <p:cNvPr id="4" name="Slide Number Placeholder 3"/>
          <p:cNvSpPr>
            <a:spLocks noGrp="1"/>
          </p:cNvSpPr>
          <p:nvPr>
            <p:ph type="sldNum" sz="quarter" idx="10"/>
          </p:nvPr>
        </p:nvSpPr>
        <p:spPr/>
        <p:txBody>
          <a:bodyPr/>
          <a:lstStyle/>
          <a:p>
            <a:fld id="{91690496-1E77-420B-B5F0-DE4A8AB55F8B}" type="slidenum">
              <a:rPr lang="en-AU" smtClean="0"/>
              <a:t>31</a:t>
            </a:fld>
            <a:endParaRPr lang="en-AU" dirty="0"/>
          </a:p>
        </p:txBody>
      </p:sp>
    </p:spTree>
    <p:extLst>
      <p:ext uri="{BB962C8B-B14F-4D97-AF65-F5344CB8AC3E}">
        <p14:creationId xmlns:p14="http://schemas.microsoft.com/office/powerpoint/2010/main" val="1138718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S32O Slides to use in other training – “What has changed? What is the same?”</a:t>
            </a:r>
          </a:p>
          <a:p>
            <a:endParaRPr lang="en-AU" b="1" baseline="0" dirty="0"/>
          </a:p>
          <a:p>
            <a:r>
              <a:rPr lang="en-AU" b="1" baseline="0" dirty="0"/>
              <a:t>Suggested time: 2 – 5 minutes</a:t>
            </a:r>
          </a:p>
          <a:p>
            <a:endParaRPr lang="en-AU" b="0" u="sng" baseline="0" dirty="0"/>
          </a:p>
          <a:p>
            <a:r>
              <a:rPr lang="en-AU" b="0" u="sng" baseline="0" dirty="0"/>
              <a:t>Notes:</a:t>
            </a:r>
          </a:p>
          <a:p>
            <a:pPr marL="171450" indent="-171450">
              <a:buFont typeface="Arial" panose="020B0604020202020204" pitchFamily="34" charset="0"/>
              <a:buChar char="•"/>
            </a:pPr>
            <a:r>
              <a:rPr lang="en-AU" b="0" u="none" baseline="0" dirty="0"/>
              <a:t>You may wish to modify this slide if there is anything that has specific relevance to the topic you’re presenting </a:t>
            </a:r>
            <a:r>
              <a:rPr lang="en-AU" b="0" u="none" baseline="0" dirty="0" smtClean="0"/>
              <a:t>on, </a:t>
            </a:r>
            <a:r>
              <a:rPr lang="en-AU" b="0" u="none" baseline="0" dirty="0"/>
              <a:t>or the case </a:t>
            </a:r>
            <a:r>
              <a:rPr lang="en-AU" b="0" u="none" baseline="0" dirty="0" smtClean="0"/>
              <a:t>presented.</a:t>
            </a:r>
          </a:p>
          <a:p>
            <a:pPr marL="171450" indent="-171450">
              <a:buFont typeface="Arial" panose="020B0604020202020204" pitchFamily="34" charset="0"/>
              <a:buChar char="•"/>
            </a:pPr>
            <a:endParaRPr lang="en-AU" b="0" u="non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Workshop participants who are not expecting this question may recognise that they don’t feel confident to provide health care for people with intellectual disability. If they share this, thank them for their honesty and reassure them they aren’t alone, and that </a:t>
            </a:r>
            <a:r>
              <a:rPr lang="en-AU" sz="1200" kern="1200" dirty="0" smtClean="0">
                <a:solidFill>
                  <a:schemeClr val="tx1"/>
                </a:solidFill>
                <a:effectLst/>
                <a:latin typeface="+mn-lt"/>
                <a:ea typeface="+mn-ea"/>
                <a:cs typeface="+mn-cs"/>
              </a:rPr>
              <a:t>your PHN</a:t>
            </a:r>
            <a:r>
              <a:rPr lang="en-AU" sz="1200" kern="1200" baseline="0" dirty="0" smtClean="0">
                <a:solidFill>
                  <a:schemeClr val="tx1"/>
                </a:solidFill>
                <a:effectLst/>
                <a:latin typeface="+mn-lt"/>
                <a:ea typeface="+mn-ea"/>
                <a:cs typeface="+mn-cs"/>
              </a:rPr>
              <a:t> is providing both </a:t>
            </a:r>
            <a:r>
              <a:rPr lang="en-AU" sz="1200" kern="1200" dirty="0" smtClean="0">
                <a:solidFill>
                  <a:schemeClr val="tx1"/>
                </a:solidFill>
                <a:effectLst/>
                <a:latin typeface="+mn-lt"/>
                <a:ea typeface="+mn-ea"/>
                <a:cs typeface="+mn-cs"/>
              </a:rPr>
              <a:t>training </a:t>
            </a:r>
            <a:r>
              <a:rPr lang="en-AU" sz="1200" kern="1200" dirty="0">
                <a:solidFill>
                  <a:schemeClr val="tx1"/>
                </a:solidFill>
                <a:effectLst/>
                <a:latin typeface="+mn-lt"/>
                <a:ea typeface="+mn-ea"/>
                <a:cs typeface="+mn-cs"/>
              </a:rPr>
              <a:t>and resources to improve </a:t>
            </a:r>
            <a:r>
              <a:rPr lang="en-AU" sz="1200" kern="1200" dirty="0" smtClean="0">
                <a:solidFill>
                  <a:schemeClr val="tx1"/>
                </a:solidFill>
                <a:effectLst/>
                <a:latin typeface="+mn-lt"/>
                <a:ea typeface="+mn-ea"/>
                <a:cs typeface="+mn-cs"/>
              </a:rPr>
              <a:t>confidence</a:t>
            </a:r>
            <a:r>
              <a:rPr lang="en-AU" sz="1200" kern="1200" dirty="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b="0" u="none"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u="none" kern="1200" baseline="0" dirty="0" smtClean="0">
                <a:solidFill>
                  <a:schemeClr val="tx1"/>
                </a:solidFill>
                <a:effectLst/>
                <a:latin typeface="+mn-lt"/>
                <a:ea typeface="+mn-ea"/>
                <a:cs typeface="+mn-cs"/>
              </a:rPr>
              <a:t>If using the optional script, tailor it with the case study name and according to the professions involved.</a:t>
            </a:r>
            <a:endParaRPr lang="en-AU" b="0" u="none" baseline="0" dirty="0"/>
          </a:p>
          <a:p>
            <a:endParaRPr lang="en-AU" b="1" baseline="0" dirty="0"/>
          </a:p>
          <a:p>
            <a:r>
              <a:rPr lang="en-AU" sz="1200" b="1" kern="1200" dirty="0">
                <a:solidFill>
                  <a:schemeClr val="tx1"/>
                </a:solidFill>
                <a:effectLst/>
                <a:latin typeface="+mn-lt"/>
                <a:ea typeface="+mn-ea"/>
                <a:cs typeface="+mn-cs"/>
              </a:rPr>
              <a:t>Key points: </a:t>
            </a:r>
          </a:p>
          <a:p>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What </a:t>
            </a:r>
            <a:r>
              <a:rPr lang="en-AU" sz="1200" kern="1200" dirty="0">
                <a:solidFill>
                  <a:schemeClr val="tx1"/>
                </a:solidFill>
                <a:effectLst/>
                <a:latin typeface="+mn-lt"/>
                <a:ea typeface="+mn-ea"/>
                <a:cs typeface="+mn-cs"/>
              </a:rPr>
              <a:t>stays the same is providing person-centred, proactive health care</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What is different is the need for reasonable adjustments. </a:t>
            </a:r>
          </a:p>
          <a:p>
            <a:pPr marL="0" lvl="0" indent="0">
              <a:buFont typeface="Arial" panose="020B0604020202020204" pitchFamily="34" charset="0"/>
              <a:buNone/>
            </a:pPr>
            <a:endParaRPr lang="en-AU" baseline="0" dirty="0"/>
          </a:p>
          <a:p>
            <a:endParaRPr lang="en-AU" b="0" baseline="0" dirty="0" smtClean="0"/>
          </a:p>
          <a:p>
            <a:r>
              <a:rPr lang="en-AU" b="1" baseline="0" dirty="0" smtClean="0"/>
              <a:t>Optional script:</a:t>
            </a:r>
          </a:p>
          <a:p>
            <a:endParaRPr lang="en-AU" b="0" baseline="0" dirty="0"/>
          </a:p>
          <a:p>
            <a:pPr marL="0" indent="0">
              <a:buFont typeface="Arial" panose="020B0604020202020204" pitchFamily="34" charset="0"/>
              <a:buNone/>
            </a:pPr>
            <a:r>
              <a:rPr lang="en-AU" baseline="0" dirty="0" smtClean="0"/>
              <a:t>There is the potential </a:t>
            </a:r>
            <a:r>
              <a:rPr lang="en-AU" baseline="0" dirty="0"/>
              <a:t>for increased complexity </a:t>
            </a:r>
            <a:r>
              <a:rPr lang="en-AU" baseline="0" dirty="0" smtClean="0"/>
              <a:t>due </a:t>
            </a:r>
            <a:r>
              <a:rPr lang="en-AU" baseline="0" dirty="0"/>
              <a:t>to higher rates of:</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AU" baseline="0" dirty="0"/>
              <a:t>Existing conditions – diagnosed and missed</a:t>
            </a:r>
          </a:p>
          <a:p>
            <a:pPr marL="628650" lvl="1" indent="-171450">
              <a:buFont typeface="Courier New" panose="02070309020205020404" pitchFamily="49" charset="0"/>
              <a:buChar char="o"/>
            </a:pPr>
            <a:r>
              <a:rPr lang="en-AU" baseline="0" dirty="0"/>
              <a:t>Polypharmacy</a:t>
            </a:r>
          </a:p>
          <a:p>
            <a:pPr marL="628650" lvl="1" indent="-171450">
              <a:buFont typeface="Courier New" panose="02070309020205020404" pitchFamily="49" charset="0"/>
              <a:buChar char="o"/>
            </a:pPr>
            <a:r>
              <a:rPr lang="en-AU" baseline="0" dirty="0"/>
              <a:t>Idiosyncratic presentation</a:t>
            </a:r>
          </a:p>
          <a:p>
            <a:pPr marL="628650" lvl="1" indent="-171450">
              <a:buFont typeface="Courier New" panose="02070309020205020404" pitchFamily="49" charset="0"/>
              <a:buChar char="o"/>
            </a:pPr>
            <a:r>
              <a:rPr lang="en-AU" baseline="0" dirty="0" smtClean="0"/>
              <a:t>Other </a:t>
            </a:r>
            <a:r>
              <a:rPr lang="en-AU" baseline="0" dirty="0"/>
              <a:t>factors that can complicate assessment and management such as trauma. </a:t>
            </a:r>
            <a:endParaRPr lang="en-AU" baseline="0" dirty="0" smtClean="0"/>
          </a:p>
          <a:p>
            <a:pPr marL="457200" lvl="1" indent="0">
              <a:buFont typeface="Courier New" panose="02070309020205020404" pitchFamily="49" charset="0"/>
              <a:buNone/>
            </a:pPr>
            <a:endParaRPr lang="en-AU"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aseline="0" dirty="0" smtClean="0"/>
              <a:t>There is a much higher rate of abuse amongst people with intellectual disability, and on top of that, medical assessments and procedures that have not been done sensitively in the past can mean there is a real possibility for someone who has limited communication to be re-traumatised.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aseline="0" dirty="0" smtClean="0"/>
          </a:p>
          <a:p>
            <a:pPr marL="0" lvl="0" indent="0">
              <a:buFont typeface="Arial" panose="020B0604020202020204" pitchFamily="34" charset="0"/>
              <a:buNone/>
            </a:pPr>
            <a:r>
              <a:rPr lang="en-AU" baseline="0" dirty="0" smtClean="0"/>
              <a:t>This </a:t>
            </a:r>
            <a:r>
              <a:rPr lang="en-AU" baseline="0" dirty="0"/>
              <a:t>all means there is a greater need for vigilance and thorough investigation</a:t>
            </a:r>
            <a:r>
              <a:rPr lang="en-AU" baseline="0" dirty="0" smtClean="0"/>
              <a:t>.</a:t>
            </a:r>
          </a:p>
          <a:p>
            <a:pPr marL="0" lvl="0" indent="0">
              <a:buFont typeface="Arial" panose="020B0604020202020204" pitchFamily="34" charset="0"/>
              <a:buNone/>
            </a:pPr>
            <a:endParaRPr lang="en-AU" baseline="0" dirty="0"/>
          </a:p>
          <a:p>
            <a:pPr marL="0" lvl="0" indent="0">
              <a:buFont typeface="Arial" panose="020B0604020202020204" pitchFamily="34" charset="0"/>
              <a:buNone/>
            </a:pPr>
            <a:r>
              <a:rPr lang="en-AU" baseline="0" dirty="0"/>
              <a:t>Which taps into the first major thing that remains the same: [person’s name] needs to be assessed and treated. </a:t>
            </a:r>
          </a:p>
          <a:p>
            <a:pPr marL="0" lvl="0" indent="0">
              <a:buFont typeface="Arial" panose="020B0604020202020204" pitchFamily="34" charset="0"/>
              <a:buNone/>
            </a:pPr>
            <a:endParaRPr lang="en-AU" baseline="0" dirty="0"/>
          </a:p>
          <a:p>
            <a:pPr marL="0" lvl="0" indent="0">
              <a:buFont typeface="Arial" panose="020B0604020202020204" pitchFamily="34" charset="0"/>
              <a:buNone/>
            </a:pPr>
            <a:r>
              <a:rPr lang="en-AU" baseline="0" dirty="0"/>
              <a:t>It may sound absurd to point that out, but all too often, people with intellectual disability do not get an appropriate assessment because a health professional </a:t>
            </a:r>
            <a:r>
              <a:rPr lang="en-AU" baseline="0" dirty="0" smtClean="0"/>
              <a:t>thinks it is too hard. The </a:t>
            </a:r>
            <a:r>
              <a:rPr lang="en-AU" baseline="0" dirty="0"/>
              <a:t>same goes for </a:t>
            </a:r>
            <a:r>
              <a:rPr lang="en-AU" baseline="0" dirty="0" smtClean="0"/>
              <a:t>preventative </a:t>
            </a:r>
            <a:r>
              <a:rPr lang="en-AU" baseline="0" dirty="0"/>
              <a:t>health checks that can be invasive in nature. But people with limited verbal communication actually have a greater need for such measures because they do not have the same capacity to recognise and report any symptoms when they do occur.</a:t>
            </a:r>
          </a:p>
          <a:p>
            <a:pPr marL="0" lvl="0" indent="0">
              <a:buFont typeface="Arial" panose="020B0604020202020204" pitchFamily="34" charset="0"/>
              <a:buNone/>
            </a:pPr>
            <a:endParaRPr lang="en-AU" baseline="0" dirty="0"/>
          </a:p>
          <a:p>
            <a:pPr marL="914400" lvl="2" indent="0">
              <a:buFont typeface="Arial" panose="020B0604020202020204" pitchFamily="34" charset="0"/>
              <a:buNone/>
            </a:pPr>
            <a:r>
              <a:rPr lang="en-AU" baseline="0" dirty="0"/>
              <a:t>[Tailor this </a:t>
            </a:r>
            <a:r>
              <a:rPr lang="en-AU" baseline="0" dirty="0" smtClean="0"/>
              <a:t>next point </a:t>
            </a:r>
            <a:r>
              <a:rPr lang="en-AU" baseline="0" dirty="0"/>
              <a:t>to your audience:</a:t>
            </a:r>
          </a:p>
          <a:p>
            <a:pPr marL="914400" lvl="2" indent="0">
              <a:buFont typeface="Arial" panose="020B0604020202020204" pitchFamily="34" charset="0"/>
              <a:buNone/>
            </a:pPr>
            <a:endParaRPr lang="en-AU" baseline="0" dirty="0" smtClean="0"/>
          </a:p>
          <a:p>
            <a:pPr marL="914400" lvl="2" indent="0">
              <a:buFont typeface="Arial" panose="020B0604020202020204" pitchFamily="34" charset="0"/>
              <a:buNone/>
            </a:pPr>
            <a:r>
              <a:rPr lang="en-AU" baseline="0" dirty="0" smtClean="0"/>
              <a:t>Physicians </a:t>
            </a:r>
          </a:p>
          <a:p>
            <a:pPr marL="914400" lvl="2" indent="0">
              <a:buFont typeface="Arial" panose="020B0604020202020204" pitchFamily="34" charset="0"/>
              <a:buNone/>
            </a:pPr>
            <a:endParaRPr lang="en-AU" baseline="0" dirty="0" smtClean="0"/>
          </a:p>
          <a:p>
            <a:pPr marL="914400" lvl="2" indent="0">
              <a:buFont typeface="Arial" panose="020B0604020202020204" pitchFamily="34" charset="0"/>
              <a:buNone/>
            </a:pPr>
            <a:r>
              <a:rPr lang="en-AU" baseline="0" dirty="0" smtClean="0"/>
              <a:t>- </a:t>
            </a:r>
            <a:r>
              <a:rPr lang="en-AU" baseline="0" dirty="0"/>
              <a:t>Ensure you undertake medical checks in a systematic </a:t>
            </a:r>
            <a:r>
              <a:rPr lang="en-AU" baseline="0" dirty="0" smtClean="0"/>
              <a:t>manner.</a:t>
            </a:r>
          </a:p>
          <a:p>
            <a:pPr marL="914400" lvl="2" indent="0">
              <a:buFont typeface="Arial" panose="020B0604020202020204" pitchFamily="34" charset="0"/>
              <a:buNone/>
            </a:pPr>
            <a:endParaRPr lang="en-AU" baseline="0" dirty="0" smtClean="0"/>
          </a:p>
          <a:p>
            <a:pPr marL="914400" lvl="2" indent="0">
              <a:buFont typeface="Arial" panose="020B0604020202020204" pitchFamily="34" charset="0"/>
              <a:buNone/>
            </a:pPr>
            <a:r>
              <a:rPr lang="en-AU" baseline="0" dirty="0" smtClean="0"/>
              <a:t>- The likely time frame to assess and treat [NAME] may also change, if they are someone you don’t regularly see, and especially if they have a history of trauma. </a:t>
            </a:r>
          </a:p>
          <a:p>
            <a:pPr marL="1543050" lvl="3" indent="-171450">
              <a:buFont typeface="Arial" panose="020B0604020202020204" pitchFamily="34" charset="0"/>
              <a:buChar char="•"/>
            </a:pPr>
            <a:r>
              <a:rPr lang="en-AU" baseline="0" dirty="0" smtClean="0"/>
              <a:t>You may need a few visits before you can attempt an assessment. This is reasonable. </a:t>
            </a:r>
          </a:p>
          <a:p>
            <a:pPr marL="1543050" lvl="3" indent="-171450">
              <a:buFont typeface="Arial" panose="020B0604020202020204" pitchFamily="34" charset="0"/>
              <a:buChar char="•"/>
            </a:pPr>
            <a:r>
              <a:rPr lang="en-AU" baseline="0" dirty="0" smtClean="0"/>
              <a:t>If the person cannot tolerate tests which are reasonably indicated from the presentation, then arranging for them to be assessed under sedation or GA may be needed. Liaise with the hospital rehab medicine unit to ensure dental, bloods, other checks they need can be done at the same time. </a:t>
            </a:r>
          </a:p>
          <a:p>
            <a:pPr marL="914400" lvl="2" indent="0">
              <a:buFont typeface="Arial" panose="020B0604020202020204" pitchFamily="34" charset="0"/>
              <a:buNone/>
            </a:pPr>
            <a:endParaRPr lang="en-AU" baseline="0" dirty="0" smtClean="0"/>
          </a:p>
          <a:p>
            <a:pPr marL="914400" lvl="2" indent="0">
              <a:buFont typeface="Arial" panose="020B0604020202020204" pitchFamily="34" charset="0"/>
              <a:buNone/>
            </a:pPr>
            <a:endParaRPr lang="en-AU" baseline="0" dirty="0" smtClean="0"/>
          </a:p>
          <a:p>
            <a:pPr marL="914400" lvl="2" indent="0">
              <a:buFont typeface="Arial" panose="020B0604020202020204" pitchFamily="34" charset="0"/>
              <a:buNone/>
            </a:pPr>
            <a:endParaRPr lang="en-AU" baseline="0" dirty="0" smtClean="0"/>
          </a:p>
          <a:p>
            <a:pPr marL="914400" lvl="2" indent="0">
              <a:buFont typeface="Arial" panose="020B0604020202020204" pitchFamily="34" charset="0"/>
              <a:buNone/>
            </a:pPr>
            <a:r>
              <a:rPr lang="en-AU" baseline="0" dirty="0" smtClean="0"/>
              <a:t>Allied </a:t>
            </a:r>
          </a:p>
          <a:p>
            <a:pPr marL="1085850" lvl="2" indent="-171450">
              <a:buFontTx/>
              <a:buChar char="-"/>
            </a:pPr>
            <a:r>
              <a:rPr lang="en-AU" baseline="0" dirty="0" smtClean="0"/>
              <a:t>Double check appropriate checks have been done or that the doctor has a plan to do them soon.</a:t>
            </a:r>
          </a:p>
          <a:p>
            <a:pPr marL="1085850" lvl="2" indent="-171450">
              <a:buFontTx/>
              <a:buChar char="-"/>
            </a:pPr>
            <a:r>
              <a:rPr lang="en-AU" baseline="0" dirty="0" smtClean="0"/>
              <a:t>The likely time frame to assess and treat [NAME] may also change. ]</a:t>
            </a:r>
          </a:p>
          <a:p>
            <a:pPr marL="171450" lvl="0" indent="-171450">
              <a:buFont typeface="Arial" panose="020B0604020202020204" pitchFamily="34" charset="0"/>
              <a:buChar char="•"/>
            </a:pPr>
            <a:endParaRPr lang="en-AU" baseline="0" dirty="0"/>
          </a:p>
          <a:p>
            <a:pPr marL="0" lvl="0" indent="0">
              <a:buFont typeface="Arial" panose="020B0604020202020204" pitchFamily="34" charset="0"/>
              <a:buNone/>
            </a:pPr>
            <a:endParaRPr lang="en-AU" baseline="0" dirty="0"/>
          </a:p>
          <a:p>
            <a:pPr marL="0" lvl="0" indent="0">
              <a:buFont typeface="Arial" panose="020B0604020202020204" pitchFamily="34" charset="0"/>
              <a:buNone/>
            </a:pPr>
            <a:r>
              <a:rPr lang="en-AU" baseline="0" dirty="0"/>
              <a:t>Communication will require some changes:</a:t>
            </a:r>
          </a:p>
          <a:p>
            <a:pPr marL="171450" lvl="0" indent="-171450">
              <a:buFont typeface="Arial" panose="020B0604020202020204" pitchFamily="34" charset="0"/>
              <a:buChar char="•"/>
            </a:pPr>
            <a:r>
              <a:rPr lang="en-AU" baseline="0" dirty="0"/>
              <a:t>Use visual cues where possible</a:t>
            </a:r>
          </a:p>
          <a:p>
            <a:pPr marL="171450" lvl="0" indent="-171450">
              <a:buFont typeface="Arial" panose="020B0604020202020204" pitchFamily="34" charset="0"/>
              <a:buChar char="•"/>
            </a:pPr>
            <a:r>
              <a:rPr lang="en-AU" baseline="0" dirty="0" smtClean="0"/>
              <a:t>Use slower </a:t>
            </a:r>
            <a:r>
              <a:rPr lang="en-AU" baseline="0" dirty="0"/>
              <a:t>speech, focus on smaller chunks of information</a:t>
            </a:r>
          </a:p>
          <a:p>
            <a:pPr marL="171450" lvl="0" indent="-171450">
              <a:buFont typeface="Arial" panose="020B0604020202020204" pitchFamily="34" charset="0"/>
              <a:buChar char="•"/>
            </a:pPr>
            <a:r>
              <a:rPr lang="en-AU" baseline="0" dirty="0"/>
              <a:t>Check your own communication</a:t>
            </a:r>
          </a:p>
          <a:p>
            <a:pPr marL="171450" lvl="0" indent="-171450">
              <a:buFont typeface="Arial" panose="020B0604020202020204" pitchFamily="34" charset="0"/>
              <a:buChar char="•"/>
            </a:pPr>
            <a:r>
              <a:rPr lang="en-AU" baseline="0" dirty="0"/>
              <a:t>Check your understanding of what they are saying</a:t>
            </a:r>
          </a:p>
          <a:p>
            <a:pPr marL="171450" lvl="0" indent="-171450">
              <a:buFont typeface="Arial" panose="020B0604020202020204" pitchFamily="34" charset="0"/>
              <a:buChar char="•"/>
            </a:pPr>
            <a:r>
              <a:rPr lang="en-AU" baseline="0" dirty="0"/>
              <a:t>Break it down – you might need to schedule some extra visits </a:t>
            </a:r>
            <a:r>
              <a:rPr lang="en-AU" baseline="0" dirty="0" smtClean="0"/>
              <a:t>to have enough time. </a:t>
            </a:r>
            <a:endParaRPr lang="en-AU" baseline="0" dirty="0"/>
          </a:p>
          <a:p>
            <a:pPr marL="171450" lvl="0" indent="-171450">
              <a:buFont typeface="Arial" panose="020B0604020202020204" pitchFamily="34" charset="0"/>
              <a:buChar char="•"/>
            </a:pPr>
            <a:r>
              <a:rPr lang="en-AU" baseline="0" dirty="0" smtClean="0"/>
              <a:t>And use visuals - have </a:t>
            </a:r>
            <a:r>
              <a:rPr lang="en-AU" baseline="0" dirty="0"/>
              <a:t>them on hand.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aseline="0" dirty="0" smtClean="0"/>
              <a:t>After this workshop, we </a:t>
            </a:r>
            <a:r>
              <a:rPr lang="en-AU" baseline="0" dirty="0"/>
              <a:t>will share some resources with you that can assist with these things. </a:t>
            </a:r>
          </a:p>
          <a:p>
            <a:pPr marL="0" lvl="0" indent="0">
              <a:buFont typeface="Arial" panose="020B0604020202020204" pitchFamily="34" charset="0"/>
              <a:buNone/>
            </a:pPr>
            <a:endParaRPr lang="en-AU" baseline="0" dirty="0"/>
          </a:p>
          <a:p>
            <a:pPr marL="0" lvl="0" indent="0">
              <a:buFont typeface="Arial" panose="020B0604020202020204" pitchFamily="34" charset="0"/>
              <a:buNone/>
            </a:pPr>
            <a:endParaRPr lang="en-AU" baseline="0" dirty="0"/>
          </a:p>
          <a:p>
            <a:pPr marL="0" lvl="0" indent="0">
              <a:buFont typeface="Arial" panose="020B0604020202020204" pitchFamily="34" charset="0"/>
              <a:buNone/>
            </a:pPr>
            <a:endParaRPr lang="en-AU" baseline="0" dirty="0"/>
          </a:p>
          <a:p>
            <a:pPr marL="0" lvl="0" indent="0">
              <a:buFont typeface="Arial" panose="020B0604020202020204" pitchFamily="34" charset="0"/>
              <a:buNone/>
            </a:pPr>
            <a:r>
              <a:rPr lang="en-AU" baseline="0" dirty="0" smtClean="0"/>
              <a:t>Another thing </a:t>
            </a:r>
            <a:r>
              <a:rPr lang="en-AU" baseline="0" dirty="0"/>
              <a:t>that may change is who you’re communicating with, as you may need to involve </a:t>
            </a:r>
            <a:r>
              <a:rPr lang="en-AU" baseline="0" dirty="0" smtClean="0"/>
              <a:t>support people to gather enough information. </a:t>
            </a:r>
            <a:endParaRPr lang="en-AU" baseline="0" dirty="0"/>
          </a:p>
          <a:p>
            <a:pPr marL="171450" lvl="0" indent="-171450">
              <a:buFont typeface="Arial" panose="020B0604020202020204" pitchFamily="34" charset="0"/>
              <a:buChar char="•"/>
            </a:pPr>
            <a:endParaRPr lang="en-AU" baseline="0" dirty="0"/>
          </a:p>
          <a:p>
            <a:pPr marL="171450" lvl="0" indent="-171450">
              <a:buFont typeface="Arial" panose="020B0604020202020204" pitchFamily="34" charset="0"/>
              <a:buChar char="•"/>
            </a:pPr>
            <a:endParaRPr lang="en-AU" baseline="0" dirty="0" smtClean="0"/>
          </a:p>
          <a:p>
            <a:pPr marL="0" lvl="0" indent="0">
              <a:buFont typeface="Arial" panose="020B0604020202020204" pitchFamily="34" charset="0"/>
              <a:buNone/>
            </a:pPr>
            <a:r>
              <a:rPr lang="en-AU" baseline="0" dirty="0" smtClean="0"/>
              <a:t>But what stays the same is the </a:t>
            </a:r>
            <a:r>
              <a:rPr lang="en-AU" baseline="0" dirty="0"/>
              <a:t>need to talk to the patient themselves, even if a supporter is present, and even if they don’t communicate verbally. To direct respect and rapport towards them. To acknowledge them and ask for permission, or at least tell them that you are going to talk with their support person. </a:t>
            </a:r>
          </a:p>
          <a:p>
            <a:pPr marL="0" lvl="0" indent="0">
              <a:buFont typeface="Arial" panose="020B0604020202020204" pitchFamily="34" charset="0"/>
              <a:buNone/>
            </a:pPr>
            <a:endParaRPr lang="en-AU" baseline="0" dirty="0"/>
          </a:p>
          <a:p>
            <a:pPr marL="1085850" lvl="2" indent="-171450">
              <a:buFont typeface="Arial" panose="020B0604020202020204" pitchFamily="34" charset="0"/>
              <a:buChar char="•"/>
            </a:pPr>
            <a:endParaRPr lang="en-AU" baseline="0" dirty="0"/>
          </a:p>
          <a:p>
            <a:pPr marL="171450" lvl="0" indent="-171450">
              <a:buFont typeface="Arial" panose="020B0604020202020204" pitchFamily="34" charset="0"/>
              <a:buChar char="•"/>
            </a:pPr>
            <a:endParaRPr lang="en-AU" baseline="0" dirty="0"/>
          </a:p>
          <a:p>
            <a:pPr marL="171450" lvl="0" indent="-171450">
              <a:buFont typeface="Arial" panose="020B0604020202020204" pitchFamily="34" charset="0"/>
              <a:buChar char="•"/>
            </a:pPr>
            <a:endParaRPr lang="en-AU" baseline="0" dirty="0"/>
          </a:p>
        </p:txBody>
      </p:sp>
      <p:sp>
        <p:nvSpPr>
          <p:cNvPr id="4" name="Slide Number Placeholder 3"/>
          <p:cNvSpPr>
            <a:spLocks noGrp="1"/>
          </p:cNvSpPr>
          <p:nvPr>
            <p:ph type="sldNum" sz="quarter" idx="10"/>
          </p:nvPr>
        </p:nvSpPr>
        <p:spPr/>
        <p:txBody>
          <a:bodyPr/>
          <a:lstStyle/>
          <a:p>
            <a:fld id="{91690496-1E77-420B-B5F0-DE4A8AB55F8B}" type="slidenum">
              <a:rPr lang="en-AU" smtClean="0"/>
              <a:t>32</a:t>
            </a:fld>
            <a:endParaRPr lang="en-AU" dirty="0"/>
          </a:p>
        </p:txBody>
      </p:sp>
    </p:spTree>
    <p:extLst>
      <p:ext uri="{BB962C8B-B14F-4D97-AF65-F5344CB8AC3E}">
        <p14:creationId xmlns:p14="http://schemas.microsoft.com/office/powerpoint/2010/main" val="1875062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S33O </a:t>
            </a:r>
            <a:r>
              <a:rPr lang="en-AU" sz="1200" b="1" kern="1200" dirty="0">
                <a:solidFill>
                  <a:schemeClr val="tx1"/>
                </a:solidFill>
                <a:effectLst/>
                <a:latin typeface="+mn-lt"/>
                <a:ea typeface="+mn-ea"/>
                <a:cs typeface="+mn-cs"/>
              </a:rPr>
              <a:t> Use as extra to other training - Further reflections</a:t>
            </a:r>
            <a:endParaRPr lang="en-AU" sz="1200" kern="1200" dirty="0">
              <a:solidFill>
                <a:schemeClr val="tx1"/>
              </a:solidFill>
              <a:effectLst/>
              <a:latin typeface="+mn-lt"/>
              <a:ea typeface="+mn-ea"/>
              <a:cs typeface="+mn-cs"/>
            </a:endParaRPr>
          </a:p>
          <a:p>
            <a:endParaRPr lang="en-US" b="1" dirty="0"/>
          </a:p>
          <a:p>
            <a:r>
              <a:rPr lang="en-US" b="1" dirty="0"/>
              <a:t>Suggested time: 3 minutes</a:t>
            </a:r>
          </a:p>
          <a:p>
            <a:endParaRPr lang="en-US" dirty="0"/>
          </a:p>
          <a:p>
            <a:r>
              <a:rPr lang="en-US" u="sng" dirty="0"/>
              <a:t>Notes:</a:t>
            </a:r>
          </a:p>
          <a:p>
            <a:pPr marL="0" indent="0">
              <a:buFont typeface="Arial" panose="020B0604020202020204" pitchFamily="34" charset="0"/>
              <a:buNone/>
            </a:pPr>
            <a:endParaRPr lang="en-US" i="0" baseline="0" dirty="0"/>
          </a:p>
          <a:p>
            <a:pPr marL="171450" indent="-171450">
              <a:buFont typeface="Arial" panose="020B0604020202020204" pitchFamily="34" charset="0"/>
              <a:buChar char="•"/>
            </a:pPr>
            <a:r>
              <a:rPr lang="en-US" i="0" baseline="0" dirty="0" smtClean="0"/>
              <a:t>When </a:t>
            </a:r>
            <a:r>
              <a:rPr lang="en-US" i="0" baseline="0" dirty="0"/>
              <a:t>showcasing the Comprehensive Health Assessment Program, give up to date information about the cost and availability as a hard-copy or electronic form. This is changing at the time of writing so please double-check as you prepare to run the training. </a:t>
            </a:r>
          </a:p>
          <a:p>
            <a:endParaRPr lang="en-US" dirty="0"/>
          </a:p>
          <a:p>
            <a:r>
              <a:rPr lang="en-AU" sz="1200" b="1" kern="1200" dirty="0">
                <a:solidFill>
                  <a:schemeClr val="tx1"/>
                </a:solidFill>
                <a:effectLst/>
                <a:latin typeface="+mn-lt"/>
                <a:ea typeface="+mn-ea"/>
                <a:cs typeface="+mn-cs"/>
              </a:rPr>
              <a:t>Key points:</a:t>
            </a:r>
          </a:p>
          <a:p>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Missed health conditions are common</a:t>
            </a:r>
            <a:endParaRPr lang="en-AU" sz="1200" kern="1200" dirty="0">
              <a:solidFill>
                <a:schemeClr val="tx1"/>
              </a:solidFill>
              <a:effectLst/>
              <a:latin typeface="+mn-lt"/>
              <a:ea typeface="+mn-ea"/>
              <a:cs typeface="+mn-cs"/>
            </a:endParaRPr>
          </a:p>
          <a:p>
            <a:pPr marL="171450" indent="-171450" rtl="0" fontAlgn="ctr">
              <a:buFont typeface="Arial" panose="020B0604020202020204" pitchFamily="34" charset="0"/>
              <a:buChar char="•"/>
            </a:pPr>
            <a:r>
              <a:rPr lang="en-US" sz="1200" kern="1200" dirty="0">
                <a:solidFill>
                  <a:schemeClr val="tx1"/>
                </a:solidFill>
                <a:effectLst/>
                <a:latin typeface="+mn-lt"/>
                <a:ea typeface="+mn-ea"/>
                <a:cs typeface="+mn-cs"/>
              </a:rPr>
              <a:t>Showcase the Comprehensive Health Assessment Program as a tool to ensure a methodical way approach to annual health checks:</a:t>
            </a:r>
          </a:p>
          <a:p>
            <a:pPr marL="628650" lvl="1" indent="-171450" rtl="0" fontAlgn="ctr">
              <a:buFont typeface="Arial" panose="020B0604020202020204" pitchFamily="34" charset="0"/>
              <a:buChar char="•"/>
            </a:pPr>
            <a:r>
              <a:rPr lang="en-US" sz="1200" kern="1200" dirty="0">
                <a:solidFill>
                  <a:schemeClr val="tx1"/>
                </a:solidFill>
                <a:effectLst/>
                <a:latin typeface="+mn-lt"/>
                <a:ea typeface="+mn-ea"/>
                <a:cs typeface="+mn-cs"/>
              </a:rPr>
              <a:t>The only evidence-based tool in Australia</a:t>
            </a:r>
          </a:p>
          <a:p>
            <a:pPr marL="628650" lvl="1" indent="-171450" rtl="0" fontAlgn="ctr">
              <a:buFont typeface="Arial" panose="020B0604020202020204" pitchFamily="34" charset="0"/>
              <a:buChar char="•"/>
            </a:pPr>
            <a:r>
              <a:rPr lang="en-US" sz="1200" kern="1200" dirty="0">
                <a:solidFill>
                  <a:schemeClr val="tx1"/>
                </a:solidFill>
                <a:effectLst/>
                <a:latin typeface="+mn-lt"/>
                <a:ea typeface="+mn-ea"/>
                <a:cs typeface="+mn-cs"/>
              </a:rPr>
              <a:t>Identifies unmet health needs and promotes education for all involved</a:t>
            </a:r>
          </a:p>
          <a:p>
            <a:pPr marL="628650" lvl="1" indent="-171450" rtl="0" fontAlgn="ctr">
              <a:buFont typeface="Arial" panose="020B0604020202020204" pitchFamily="34" charset="0"/>
              <a:buChar char="•"/>
            </a:pPr>
            <a:r>
              <a:rPr lang="en-US" sz="1200" kern="1200" dirty="0">
                <a:solidFill>
                  <a:schemeClr val="tx1"/>
                </a:solidFill>
                <a:effectLst/>
                <a:latin typeface="+mn-lt"/>
                <a:ea typeface="+mn-ea"/>
                <a:cs typeface="+mn-cs"/>
              </a:rPr>
              <a:t>Includes gathering of important health history information before the health check</a:t>
            </a:r>
          </a:p>
          <a:p>
            <a:pPr marL="0" indent="0">
              <a:buFont typeface="Arial" panose="020B0604020202020204" pitchFamily="34" charset="0"/>
              <a:buNone/>
            </a:pPr>
            <a:endParaRPr lang="en-US" dirty="0"/>
          </a:p>
          <a:p>
            <a:r>
              <a:rPr lang="en-US" b="1" dirty="0" smtClean="0"/>
              <a:t>Optional </a:t>
            </a:r>
            <a:r>
              <a:rPr lang="en-US" b="1" dirty="0"/>
              <a:t>script:</a:t>
            </a:r>
          </a:p>
          <a:p>
            <a:pPr marL="0" indent="0">
              <a:buFont typeface="Arial" panose="020B0604020202020204" pitchFamily="34" charset="0"/>
              <a:buNone/>
            </a:pPr>
            <a:endParaRPr lang="en-US" b="1" dirty="0"/>
          </a:p>
          <a:p>
            <a:pPr marL="0" indent="0">
              <a:buFont typeface="Arial" panose="020B0604020202020204" pitchFamily="34" charset="0"/>
              <a:buNone/>
            </a:pPr>
            <a:r>
              <a:rPr lang="en-US" dirty="0" smtClean="0"/>
              <a:t>Missed </a:t>
            </a:r>
            <a:r>
              <a:rPr lang="en-US" dirty="0"/>
              <a:t>health conditions are </a:t>
            </a:r>
            <a:r>
              <a:rPr lang="en-US" baseline="0" dirty="0"/>
              <a:t>very common in people with intellectual disability </a:t>
            </a:r>
          </a:p>
          <a:p>
            <a:pPr marL="0" indent="0">
              <a:buFont typeface="Arial" panose="020B0604020202020204" pitchFamily="34" charset="0"/>
              <a:buNone/>
            </a:pPr>
            <a:r>
              <a:rPr lang="en-US" baseline="0" dirty="0" smtClean="0"/>
              <a:t>This </a:t>
            </a:r>
            <a:r>
              <a:rPr lang="en-US" baseline="0" dirty="0"/>
              <a:t>means: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For allied health professionals - it is important to be aware of the potential for missed health conditions and to be assertive in asking the GP if they’ve been assessed. </a:t>
            </a:r>
          </a:p>
          <a:p>
            <a:pPr marL="628650" lvl="1" indent="-171450">
              <a:buFont typeface="Arial" panose="020B0604020202020204" pitchFamily="34" charset="0"/>
              <a:buChar char="•"/>
            </a:pPr>
            <a:r>
              <a:rPr lang="en-US" baseline="0" dirty="0"/>
              <a:t>For GPs, there is real value in ensuring a person with intellectual disability has a Comprehensive Health check annually. </a:t>
            </a:r>
            <a:endParaRPr lang="en-US" dirty="0"/>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 great way </a:t>
            </a:r>
            <a:r>
              <a:rPr lang="en-US" b="0" baseline="0" dirty="0"/>
              <a:t>to </a:t>
            </a:r>
            <a:r>
              <a:rPr lang="en-US" b="0" baseline="0" dirty="0" smtClean="0"/>
              <a:t>do this to </a:t>
            </a:r>
            <a:r>
              <a:rPr lang="en-US" b="0" baseline="0" dirty="0"/>
              <a:t>use </a:t>
            </a:r>
            <a:r>
              <a:rPr lang="en-US" b="0" baseline="0" dirty="0" smtClean="0"/>
              <a:t>a </a:t>
            </a:r>
            <a:r>
              <a:rPr lang="en-US" b="0" baseline="0" dirty="0"/>
              <a:t>tool. Can I see a show of hands of who has heard of the Comprehensive Annual health Program, also known as the </a:t>
            </a:r>
            <a:r>
              <a:rPr lang="en-US" b="0" baseline="0" dirty="0" smtClean="0"/>
              <a:t>CHAP? </a:t>
            </a:r>
            <a:r>
              <a:rPr lang="en-US" b="0" baseline="0" dirty="0"/>
              <a:t>And keep your hand up if you’ve ever used it? </a:t>
            </a:r>
            <a:r>
              <a:rPr lang="en-US" b="0" baseline="0" dirty="0" smtClean="0"/>
              <a:t>[Great </a:t>
            </a:r>
            <a:r>
              <a:rPr lang="en-US" b="0" baseline="0" dirty="0"/>
              <a:t>so some of you are already using it</a:t>
            </a:r>
            <a:r>
              <a:rPr lang="en-US" b="0" baseline="0" dirty="0" smtClean="0"/>
              <a:t>.] </a:t>
            </a:r>
            <a:r>
              <a:rPr lang="en-US" b="0" baseline="0" dirty="0"/>
              <a:t>For those who don’t know it, this is what it looks like (click mouse). And that is the link to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It has two </a:t>
            </a:r>
            <a:r>
              <a:rPr lang="en-US" b="0" baseline="0" dirty="0"/>
              <a:t>parts. The first is a survey completed by the person with support as needed. </a:t>
            </a:r>
            <a:r>
              <a:rPr lang="en-US" b="0" baseline="0" dirty="0" smtClean="0"/>
              <a:t>The </a:t>
            </a:r>
            <a:r>
              <a:rPr lang="en-US" b="0" baseline="0" dirty="0"/>
              <a:t>second part guides a GP through the steps to ensure a comprehensive assessment. </a:t>
            </a: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It’s </a:t>
            </a:r>
            <a:r>
              <a:rPr lang="en-US" b="0" baseline="0" dirty="0"/>
              <a:t>been specifically designed for use with people with intellectual disability and it prompts you to do necessary preventative health checks at particular 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sz="1200" kern="1200" dirty="0">
                <a:solidFill>
                  <a:schemeClr val="tx1"/>
                </a:solidFill>
                <a:effectLst/>
                <a:latin typeface="+mn-lt"/>
                <a:ea typeface="+mn-ea"/>
                <a:cs typeface="+mn-cs"/>
              </a:rPr>
              <a:t>The CHAP is the only evidence-based tool that has been proven in Australia to identify unmet health needs in people with intellectual disability. </a:t>
            </a:r>
            <a:r>
              <a:rPr lang="en-AU" sz="1200" kern="1200" dirty="0">
                <a:solidFill>
                  <a:schemeClr val="tx1"/>
                </a:solidFill>
                <a:effectLst/>
                <a:latin typeface="+mn-lt"/>
                <a:ea typeface="+mn-ea"/>
                <a:cs typeface="+mn-cs"/>
              </a:rPr>
              <a:t>The evidence for its effectiveness comes from 3 randomised controlled trials.</a:t>
            </a:r>
          </a:p>
          <a:p>
            <a:endParaRPr lang="en-AU" sz="1200" kern="120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encourages gathering of a comprehensive health history and prompts access to healthcare. It also educates all those involved in the process, to </a:t>
            </a:r>
            <a:r>
              <a:rPr lang="en-US" sz="1200" kern="1200" dirty="0" err="1" smtClean="0">
                <a:solidFill>
                  <a:schemeClr val="tx1"/>
                </a:solidFill>
                <a:effectLst/>
                <a:latin typeface="+mn-lt"/>
                <a:ea typeface="+mn-ea"/>
                <a:cs typeface="+mn-cs"/>
              </a:rPr>
              <a:t>maximise</a:t>
            </a:r>
            <a:r>
              <a:rPr lang="en-US" sz="1200" kern="1200" dirty="0" smtClean="0">
                <a:solidFill>
                  <a:schemeClr val="tx1"/>
                </a:solidFill>
                <a:effectLst/>
                <a:latin typeface="+mn-lt"/>
                <a:ea typeface="+mn-ea"/>
                <a:cs typeface="+mn-cs"/>
              </a:rPr>
              <a:t> the healthcare delivered to the person.</a:t>
            </a:r>
            <a:r>
              <a:rPr lang="en-US" sz="1200" kern="1200" baseline="0" dirty="0" smtClean="0">
                <a:solidFill>
                  <a:schemeClr val="tx1"/>
                </a:solidFill>
                <a:effectLst/>
                <a:latin typeface="+mn-lt"/>
                <a:ea typeface="+mn-ea"/>
                <a:cs typeface="+mn-cs"/>
              </a:rPr>
              <a:t> The CHAP </a:t>
            </a:r>
            <a:r>
              <a:rPr lang="en-US" sz="1200" kern="1200" dirty="0" smtClean="0">
                <a:solidFill>
                  <a:schemeClr val="tx1"/>
                </a:solidFill>
                <a:effectLst/>
                <a:latin typeface="+mn-lt"/>
                <a:ea typeface="+mn-ea"/>
                <a:cs typeface="+mn-cs"/>
              </a:rPr>
              <a:t>encourages follow up when </a:t>
            </a:r>
            <a:r>
              <a:rPr lang="en-AU" sz="1200" kern="1200" dirty="0" smtClean="0">
                <a:solidFill>
                  <a:schemeClr val="tx1"/>
                </a:solidFill>
                <a:effectLst/>
                <a:latin typeface="+mn-lt"/>
                <a:ea typeface="+mn-ea"/>
                <a:cs typeface="+mn-cs"/>
              </a:rPr>
              <a:t>problems are found. </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The CHAP </a:t>
            </a:r>
            <a:r>
              <a:rPr lang="en-US" sz="1200" kern="1200" dirty="0" smtClean="0">
                <a:solidFill>
                  <a:schemeClr val="tx1"/>
                </a:solidFill>
                <a:effectLst/>
                <a:latin typeface="+mn-lt"/>
                <a:ea typeface="+mn-ea"/>
                <a:cs typeface="+mn-cs"/>
              </a:rPr>
              <a:t>includes </a:t>
            </a:r>
            <a:r>
              <a:rPr lang="en-US" sz="1200" kern="1200" dirty="0">
                <a:solidFill>
                  <a:schemeClr val="tx1"/>
                </a:solidFill>
                <a:effectLst/>
                <a:latin typeface="+mn-lt"/>
                <a:ea typeface="+mn-ea"/>
                <a:cs typeface="+mn-cs"/>
              </a:rPr>
              <a:t>some features that don’t appear in other pro-formas, such as the history gathering prior to the consultation, and specific tips for the clinician regarding things to look out for. These elements of the CHAP educate and train people with disability, their family or support workers, and encourage them to advocate if they think problems are missed or poorly </a:t>
            </a:r>
            <a:r>
              <a:rPr lang="en-AU" sz="1200" kern="1200" dirty="0">
                <a:solidFill>
                  <a:schemeClr val="tx1"/>
                </a:solidFill>
                <a:effectLst/>
                <a:latin typeface="+mn-lt"/>
                <a:ea typeface="+mn-ea"/>
                <a:cs typeface="+mn-cs"/>
              </a:rPr>
              <a:t>managed</a:t>
            </a:r>
            <a:r>
              <a:rPr lang="en-AU" sz="1200" kern="1200" dirty="0" smtClean="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33</a:t>
            </a:fld>
            <a:endParaRPr lang="en-AU" dirty="0"/>
          </a:p>
        </p:txBody>
      </p:sp>
    </p:spTree>
    <p:extLst>
      <p:ext uri="{BB962C8B-B14F-4D97-AF65-F5344CB8AC3E}">
        <p14:creationId xmlns:p14="http://schemas.microsoft.com/office/powerpoint/2010/main" val="3727627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S34O </a:t>
            </a:r>
            <a:r>
              <a:rPr lang="en-AU" sz="1200" b="1" kern="1200" dirty="0">
                <a:solidFill>
                  <a:schemeClr val="tx1"/>
                </a:solidFill>
                <a:effectLst/>
                <a:latin typeface="+mn-lt"/>
                <a:ea typeface="+mn-ea"/>
                <a:cs typeface="+mn-cs"/>
              </a:rPr>
              <a:t> Use as extra to other training – Clinical resources</a:t>
            </a:r>
          </a:p>
          <a:p>
            <a:endParaRPr lang="en-AU" sz="1200" kern="1200" dirty="0">
              <a:solidFill>
                <a:schemeClr val="tx1"/>
              </a:solidFill>
              <a:effectLst/>
              <a:latin typeface="+mn-lt"/>
              <a:ea typeface="+mn-ea"/>
              <a:cs typeface="+mn-cs"/>
            </a:endParaRPr>
          </a:p>
          <a:p>
            <a:r>
              <a:rPr lang="en-AU" b="1" baseline="0" dirty="0"/>
              <a:t>Timing: 1 – 2 minutes</a:t>
            </a:r>
          </a:p>
          <a:p>
            <a:endParaRPr lang="en-AU" sz="1200" b="1" kern="1200" baseline="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Key notes: </a:t>
            </a:r>
            <a:endParaRPr lang="en-US" b="1" dirty="0" smtClean="0">
              <a:cs typeface="Calibri"/>
            </a:endParaRPr>
          </a:p>
          <a:p>
            <a:pPr marL="171450" indent="-171450" fontAlgn="ctr">
              <a:buFont typeface="Arial" panose="020B0604020202020204" pitchFamily="34" charset="0"/>
              <a:buChar char="•"/>
            </a:pPr>
            <a:r>
              <a:rPr lang="en-US" sz="1200" kern="1200" dirty="0" smtClean="0">
                <a:solidFill>
                  <a:schemeClr val="tx1"/>
                </a:solidFill>
                <a:effectLst/>
                <a:latin typeface="+mn-lt"/>
                <a:ea typeface="+mn-ea"/>
                <a:cs typeface="+mn-cs"/>
              </a:rPr>
              <a:t>Excellent clinical resources are available</a:t>
            </a:r>
          </a:p>
          <a:p>
            <a:pPr marL="171450" indent="-171450" fontAlgn="ctr">
              <a:buFont typeface="Arial" panose="020B0604020202020204" pitchFamily="34" charset="0"/>
              <a:buChar char="•"/>
            </a:pPr>
            <a:r>
              <a:rPr lang="en-US" sz="1200" kern="1200" dirty="0" smtClean="0">
                <a:solidFill>
                  <a:schemeClr val="tx1"/>
                </a:solidFill>
                <a:effectLst/>
                <a:latin typeface="+mn-lt"/>
                <a:ea typeface="+mn-ea"/>
                <a:cs typeface="+mn-cs"/>
              </a:rPr>
              <a:t>Showcase</a:t>
            </a:r>
            <a:r>
              <a:rPr lang="en-US" sz="1200" kern="1200" dirty="0">
                <a:solidFill>
                  <a:schemeClr val="tx1"/>
                </a:solidFill>
                <a:effectLst/>
                <a:latin typeface="+mn-lt"/>
                <a:ea typeface="+mn-ea"/>
                <a:cs typeface="+mn-cs"/>
              </a:rPr>
              <a:t>:</a:t>
            </a:r>
            <a:endParaRPr lang="en-US" dirty="0">
              <a:cs typeface="Calibri"/>
            </a:endParaRP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What not to miss – </a:t>
            </a:r>
            <a:r>
              <a:rPr lang="en-US" sz="1200" kern="1200" dirty="0" smtClean="0">
                <a:solidFill>
                  <a:schemeClr val="tx1"/>
                </a:solidFill>
                <a:effectLst/>
                <a:latin typeface="+mn-lt"/>
                <a:ea typeface="+mn-ea"/>
                <a:cs typeface="+mn-cs"/>
              </a:rPr>
              <a:t>included in the links to resources for health professionals </a:t>
            </a: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Therapeutic Guidelines (subscription service)</a:t>
            </a:r>
            <a:r>
              <a:rPr lang="en-US" sz="1200" kern="1200" baseline="0" dirty="0">
                <a:solidFill>
                  <a:schemeClr val="tx1"/>
                </a:solidFill>
                <a:effectLst/>
                <a:latin typeface="+mn-lt"/>
                <a:ea typeface="+mn-ea"/>
                <a:cs typeface="+mn-cs"/>
              </a:rPr>
              <a:t> – link is provided and is in </a:t>
            </a:r>
            <a:r>
              <a:rPr lang="en-US" sz="1200" kern="1200" baseline="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links to resources for health professionals </a:t>
            </a:r>
            <a:endParaRPr lang="en-US" sz="1200" kern="1200" dirty="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Optional </a:t>
            </a:r>
            <a:r>
              <a:rPr lang="en-US" sz="1200" b="1" kern="1200" baseline="0" dirty="0">
                <a:solidFill>
                  <a:schemeClr val="tx1"/>
                </a:solidFill>
                <a:effectLst/>
                <a:latin typeface="+mn-lt"/>
                <a:ea typeface="+mn-ea"/>
                <a:cs typeface="+mn-cs"/>
              </a:rPr>
              <a:t>script:</a:t>
            </a:r>
            <a:endParaRPr lang="en-US" b="1" dirty="0">
              <a:cs typeface="Calibri"/>
            </a:endParaRPr>
          </a:p>
          <a:p>
            <a:pPr marL="0" indent="0">
              <a:buFontTx/>
              <a:buNone/>
            </a:pPr>
            <a:endParaRPr lang="en-US" sz="1200" kern="1200" baseline="0" dirty="0">
              <a:solidFill>
                <a:schemeClr val="tx1"/>
              </a:solidFill>
              <a:effectLst/>
              <a:latin typeface="+mn-lt"/>
              <a:ea typeface="+mn-ea"/>
              <a:cs typeface="+mn-cs"/>
            </a:endParaRPr>
          </a:p>
          <a:p>
            <a:pPr fontAlgn="ctr"/>
            <a:r>
              <a:rPr lang="en-US" sz="1200" i="0" kern="1200" dirty="0">
                <a:solidFill>
                  <a:schemeClr val="tx1"/>
                </a:solidFill>
                <a:effectLst/>
                <a:latin typeface="+mn-lt"/>
                <a:ea typeface="+mn-ea"/>
                <a:cs typeface="+mn-cs"/>
              </a:rPr>
              <a:t>There are a couple of other</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resources</a:t>
            </a:r>
            <a:r>
              <a:rPr lang="en-US" sz="1200" i="0" kern="1200" baseline="0" dirty="0">
                <a:solidFill>
                  <a:schemeClr val="tx1"/>
                </a:solidFill>
                <a:effectLst/>
                <a:latin typeface="+mn-lt"/>
                <a:ea typeface="+mn-ea"/>
                <a:cs typeface="+mn-cs"/>
              </a:rPr>
              <a:t> </a:t>
            </a:r>
            <a:r>
              <a:rPr lang="en-US" sz="1200" i="0" kern="1200" baseline="0" dirty="0" smtClean="0">
                <a:solidFill>
                  <a:schemeClr val="tx1"/>
                </a:solidFill>
                <a:effectLst/>
                <a:latin typeface="+mn-lt"/>
                <a:ea typeface="+mn-ea"/>
                <a:cs typeface="+mn-cs"/>
              </a:rPr>
              <a:t>worth highlighting.</a:t>
            </a:r>
            <a:endParaRPr lang="en-US" i="0" dirty="0">
              <a:cs typeface="Calibri"/>
            </a:endParaRPr>
          </a:p>
          <a:p>
            <a:pPr rtl="0" fontAlgn="ctr"/>
            <a:endParaRPr lang="en-US" sz="1200" i="0" kern="1200" baseline="0" dirty="0">
              <a:solidFill>
                <a:schemeClr val="tx1"/>
              </a:solidFill>
              <a:effectLst/>
              <a:latin typeface="+mn-lt"/>
              <a:ea typeface="+mn-ea"/>
              <a:cs typeface="+mn-cs"/>
            </a:endParaRPr>
          </a:p>
          <a:p>
            <a:pPr fontAlgn="ctr"/>
            <a:r>
              <a:rPr lang="en-US" sz="1200" i="0" kern="1200" dirty="0" smtClean="0">
                <a:solidFill>
                  <a:schemeClr val="tx1"/>
                </a:solidFill>
                <a:effectLst/>
                <a:latin typeface="+mn-lt"/>
                <a:ea typeface="+mn-ea"/>
                <a:cs typeface="+mn-cs"/>
              </a:rPr>
              <a:t>We</a:t>
            </a:r>
            <a:r>
              <a:rPr lang="en-US" sz="1200" i="0" kern="1200" baseline="0" dirty="0" smtClean="0">
                <a:solidFill>
                  <a:schemeClr val="tx1"/>
                </a:solidFill>
                <a:effectLst/>
                <a:latin typeface="+mn-lt"/>
                <a:ea typeface="+mn-ea"/>
                <a:cs typeface="+mn-cs"/>
              </a:rPr>
              <a:t> have distributed a resource pack which includes links to various resources. It also includes </a:t>
            </a:r>
            <a:r>
              <a:rPr lang="en-US" sz="1200" i="0" kern="1200" dirty="0" smtClean="0">
                <a:solidFill>
                  <a:schemeClr val="tx1"/>
                </a:solidFill>
                <a:effectLst/>
                <a:latin typeface="+mn-lt"/>
                <a:ea typeface="+mn-ea"/>
                <a:cs typeface="+mn-cs"/>
              </a:rPr>
              <a:t>a </a:t>
            </a:r>
            <a:r>
              <a:rPr lang="en-US" sz="1200" i="0" kern="1200" dirty="0">
                <a:solidFill>
                  <a:schemeClr val="tx1"/>
                </a:solidFill>
                <a:effectLst/>
                <a:latin typeface="+mn-lt"/>
                <a:ea typeface="+mn-ea"/>
                <a:cs typeface="+mn-cs"/>
              </a:rPr>
              <a:t>1-pager on conditions which are often missed or mismanaged for people with intellectual disability. Being aware of these conditions and the potential for them to be missed can help clinicians to be on the lookout for them.</a:t>
            </a:r>
            <a:r>
              <a:rPr lang="en-US" i="0" dirty="0"/>
              <a:t> </a:t>
            </a:r>
            <a:endParaRPr lang="en-US" i="0" dirty="0">
              <a:cs typeface="Calibri"/>
            </a:endParaRPr>
          </a:p>
          <a:p>
            <a:r>
              <a:rPr lang="en-AU" sz="1200" i="0" kern="1200" dirty="0">
                <a:solidFill>
                  <a:schemeClr val="tx1"/>
                </a:solidFill>
                <a:effectLst/>
                <a:latin typeface="+mn-lt"/>
                <a:ea typeface="+mn-ea"/>
                <a:cs typeface="+mn-cs"/>
              </a:rPr>
              <a:t> </a:t>
            </a:r>
            <a:endParaRPr lang="en-AU" i="0" dirty="0">
              <a:cs typeface="Calibri"/>
            </a:endParaRPr>
          </a:p>
          <a:p>
            <a:r>
              <a:rPr lang="en-US" sz="1200" i="0" kern="1200" dirty="0">
                <a:solidFill>
                  <a:schemeClr val="tx1"/>
                </a:solidFill>
                <a:effectLst/>
                <a:latin typeface="+mn-lt"/>
                <a:ea typeface="+mn-ea"/>
                <a:cs typeface="+mn-cs"/>
              </a:rPr>
              <a:t>A second resource to highlight is the </a:t>
            </a:r>
            <a:r>
              <a:rPr lang="en-US" b="1" i="0" dirty="0"/>
              <a:t>Therapeutic Guidelines</a:t>
            </a:r>
            <a:r>
              <a:rPr lang="en-US" sz="1200" i="0" kern="1200" dirty="0" smtClean="0">
                <a:solidFill>
                  <a:schemeClr val="tx1"/>
                </a:solidFill>
                <a:effectLst/>
                <a:latin typeface="+mn-lt"/>
                <a:ea typeface="+mn-ea"/>
                <a:cs typeface="+mn-cs"/>
              </a:rPr>
              <a:t>. </a:t>
            </a:r>
          </a:p>
          <a:p>
            <a:endParaRPr lang="en-US" sz="1200" i="0" kern="1200" dirty="0" smtClean="0">
              <a:solidFill>
                <a:schemeClr val="tx1"/>
              </a:solidFill>
              <a:effectLst/>
              <a:latin typeface="+mn-lt"/>
              <a:ea typeface="+mn-ea"/>
              <a:cs typeface="+mn-cs"/>
            </a:endParaRPr>
          </a:p>
          <a:p>
            <a:r>
              <a:rPr lang="en-AU" sz="1200" i="0" kern="1200" dirty="0" smtClean="0">
                <a:solidFill>
                  <a:schemeClr val="tx1"/>
                </a:solidFill>
                <a:effectLst/>
                <a:latin typeface="+mn-lt"/>
                <a:ea typeface="+mn-ea"/>
                <a:cs typeface="+mn-cs"/>
              </a:rPr>
              <a:t>These</a:t>
            </a:r>
            <a:r>
              <a:rPr lang="en-AU" sz="1200" i="0" kern="1200" baseline="0" dirty="0" smtClean="0">
                <a:solidFill>
                  <a:schemeClr val="tx1"/>
                </a:solidFill>
                <a:effectLst/>
                <a:latin typeface="+mn-lt"/>
                <a:ea typeface="+mn-ea"/>
                <a:cs typeface="+mn-cs"/>
              </a:rPr>
              <a:t> </a:t>
            </a:r>
            <a:r>
              <a:rPr lang="en-AU" i="0" dirty="0" smtClean="0"/>
              <a:t>are </a:t>
            </a:r>
            <a:r>
              <a:rPr lang="en-AU" sz="1200" i="0" kern="1200" dirty="0">
                <a:solidFill>
                  <a:schemeClr val="tx1"/>
                </a:solidFill>
                <a:effectLst/>
                <a:latin typeface="+mn-lt"/>
                <a:ea typeface="+mn-ea"/>
                <a:cs typeface="+mn-cs"/>
              </a:rPr>
              <a:t>an excellent resource. There is a chapter on Developmental Disability</a:t>
            </a:r>
            <a:r>
              <a:rPr lang="en-AU" i="0" dirty="0"/>
              <a:t>,</a:t>
            </a:r>
            <a:r>
              <a:rPr lang="en-AU" sz="1200" i="0" kern="1200" dirty="0">
                <a:solidFill>
                  <a:schemeClr val="tx1"/>
                </a:solidFill>
                <a:effectLst/>
                <a:latin typeface="+mn-lt"/>
                <a:ea typeface="+mn-ea"/>
                <a:cs typeface="+mn-cs"/>
              </a:rPr>
              <a:t> which includes tips for communicating with people with intellectual disability as well as covering common health problems. There is also a chapter on psychotropic prescribing which is not specific to people with intellectual disability but it is a great resource nonetheless and applicable to this group because </a:t>
            </a:r>
            <a:r>
              <a:rPr lang="en-AU" sz="1200" i="0" kern="1200" dirty="0" smtClean="0">
                <a:solidFill>
                  <a:schemeClr val="tx1"/>
                </a:solidFill>
                <a:effectLst/>
                <a:latin typeface="+mn-lt"/>
                <a:ea typeface="+mn-ea"/>
                <a:cs typeface="+mn-cs"/>
              </a:rPr>
              <a:t>many </a:t>
            </a:r>
            <a:r>
              <a:rPr lang="en-AU" sz="1200" i="0" kern="1200" dirty="0">
                <a:solidFill>
                  <a:schemeClr val="tx1"/>
                </a:solidFill>
                <a:effectLst/>
                <a:latin typeface="+mn-lt"/>
                <a:ea typeface="+mn-ea"/>
                <a:cs typeface="+mn-cs"/>
              </a:rPr>
              <a:t>people with intellectual disability are prescribed psychotropics. </a:t>
            </a:r>
            <a:r>
              <a:rPr lang="en-AU" i="0" dirty="0" smtClean="0"/>
              <a:t>The guidelines</a:t>
            </a:r>
            <a:r>
              <a:rPr lang="en-AU" sz="1200" i="0" kern="1200" baseline="0" dirty="0" smtClean="0">
                <a:solidFill>
                  <a:schemeClr val="tx1"/>
                </a:solidFill>
                <a:effectLst/>
                <a:latin typeface="+mn-lt"/>
                <a:ea typeface="+mn-ea"/>
                <a:cs typeface="+mn-cs"/>
              </a:rPr>
              <a:t> </a:t>
            </a:r>
            <a:r>
              <a:rPr lang="en-AU" sz="1200" i="0" kern="1200" baseline="0" dirty="0">
                <a:solidFill>
                  <a:schemeClr val="tx1"/>
                </a:solidFill>
                <a:effectLst/>
                <a:latin typeface="+mn-lt"/>
                <a:ea typeface="+mn-ea"/>
                <a:cs typeface="+mn-cs"/>
              </a:rPr>
              <a:t>have recently been updated and are available online as a subscription service.</a:t>
            </a:r>
            <a:endParaRPr lang="en-AU" i="0" dirty="0">
              <a:cs typeface="Calibri"/>
            </a:endParaRPr>
          </a:p>
          <a:p>
            <a:endParaRPr lang="en-AU" sz="1200" i="0" kern="1200" dirty="0">
              <a:solidFill>
                <a:schemeClr val="tx1"/>
              </a:solidFill>
              <a:effectLst/>
              <a:latin typeface="+mn-lt"/>
              <a:ea typeface="+mn-ea"/>
              <a:cs typeface="+mn-cs"/>
            </a:endParaRPr>
          </a:p>
          <a:p>
            <a:pPr marL="0" indent="0">
              <a:buFontTx/>
              <a:buNone/>
            </a:pPr>
            <a:endParaRPr lang="en-AU" i="0" dirty="0"/>
          </a:p>
          <a:p>
            <a:endParaRPr lang="en-AU" i="0" dirty="0"/>
          </a:p>
          <a:p>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34</a:t>
            </a:fld>
            <a:endParaRPr lang="en-AU" dirty="0"/>
          </a:p>
        </p:txBody>
      </p:sp>
    </p:spTree>
    <p:extLst>
      <p:ext uri="{BB962C8B-B14F-4D97-AF65-F5344CB8AC3E}">
        <p14:creationId xmlns:p14="http://schemas.microsoft.com/office/powerpoint/2010/main" val="1467075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S35O </a:t>
            </a:r>
            <a:r>
              <a:rPr lang="en-AU" sz="1200" b="1" kern="1200" dirty="0">
                <a:solidFill>
                  <a:schemeClr val="tx1"/>
                </a:solidFill>
                <a:effectLst/>
                <a:latin typeface="+mn-lt"/>
                <a:ea typeface="+mn-ea"/>
                <a:cs typeface="+mn-cs"/>
              </a:rPr>
              <a:t> Use as extra to other training – Easy Read </a:t>
            </a:r>
            <a:r>
              <a:rPr lang="en-AU" sz="1200" b="1" kern="1200" dirty="0" smtClean="0">
                <a:solidFill>
                  <a:schemeClr val="tx1"/>
                </a:solidFill>
                <a:effectLst/>
                <a:latin typeface="+mn-lt"/>
                <a:ea typeface="+mn-ea"/>
                <a:cs typeface="+mn-cs"/>
              </a:rPr>
              <a:t>resources</a:t>
            </a:r>
          </a:p>
          <a:p>
            <a:endParaRPr lang="en-AU" sz="1200" b="1" kern="1200" dirty="0" smtClean="0">
              <a:solidFill>
                <a:schemeClr val="tx1"/>
              </a:solidFill>
              <a:effectLst/>
              <a:latin typeface="+mn-lt"/>
              <a:ea typeface="+mn-ea"/>
              <a:cs typeface="+mn-cs"/>
            </a:endParaRPr>
          </a:p>
          <a:p>
            <a:r>
              <a:rPr lang="en-AU" sz="1200" b="1" kern="1200" dirty="0" smtClean="0">
                <a:solidFill>
                  <a:schemeClr val="tx1"/>
                </a:solidFill>
                <a:effectLst/>
                <a:latin typeface="+mn-lt"/>
                <a:ea typeface="+mn-ea"/>
                <a:cs typeface="+mn-cs"/>
              </a:rPr>
              <a:t>Timing:</a:t>
            </a:r>
            <a:r>
              <a:rPr lang="en-AU" sz="1200" b="1" kern="1200" baseline="0" dirty="0" smtClean="0">
                <a:solidFill>
                  <a:schemeClr val="tx1"/>
                </a:solidFill>
                <a:effectLst/>
                <a:latin typeface="+mn-lt"/>
                <a:ea typeface="+mn-ea"/>
                <a:cs typeface="+mn-cs"/>
              </a:rPr>
              <a:t> Less than 1 minute.</a:t>
            </a:r>
            <a:endParaRPr lang="en-AU" sz="1200" kern="1200" dirty="0">
              <a:solidFill>
                <a:schemeClr val="tx1"/>
              </a:solidFill>
              <a:effectLst/>
              <a:latin typeface="+mn-lt"/>
              <a:ea typeface="+mn-ea"/>
              <a:cs typeface="+mn-cs"/>
            </a:endParaRPr>
          </a:p>
          <a:p>
            <a:endParaRPr lang="en-AU" b="1" baseline="0" dirty="0"/>
          </a:p>
          <a:p>
            <a:r>
              <a:rPr lang="en-AU" sz="1200" b="1" kern="1200" dirty="0">
                <a:solidFill>
                  <a:schemeClr val="tx1"/>
                </a:solidFill>
                <a:effectLst/>
                <a:latin typeface="+mn-lt"/>
                <a:ea typeface="+mn-ea"/>
                <a:cs typeface="+mn-cs"/>
              </a:rPr>
              <a:t>Key point:</a:t>
            </a:r>
            <a:endParaRPr lang="en-AU" sz="1200" kern="1200" dirty="0">
              <a:solidFill>
                <a:schemeClr val="tx1"/>
              </a:solidFill>
              <a:effectLst/>
              <a:latin typeface="+mn-lt"/>
              <a:ea typeface="+mn-ea"/>
              <a:cs typeface="+mn-cs"/>
            </a:endParaRPr>
          </a:p>
          <a:p>
            <a:endParaRPr lang="en-AU"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b="0" kern="1200" dirty="0">
                <a:solidFill>
                  <a:schemeClr val="tx1"/>
                </a:solidFill>
                <a:effectLst/>
                <a:latin typeface="+mn-lt"/>
                <a:ea typeface="+mn-ea"/>
                <a:cs typeface="+mn-cs"/>
              </a:rPr>
              <a:t>Briefly showcase the availability of </a:t>
            </a:r>
            <a:r>
              <a:rPr lang="en-US" sz="1200" b="0" kern="1200" dirty="0">
                <a:solidFill>
                  <a:schemeClr val="tx1"/>
                </a:solidFill>
                <a:effectLst/>
                <a:latin typeface="+mn-lt"/>
                <a:ea typeface="+mn-ea"/>
                <a:cs typeface="+mn-cs"/>
              </a:rPr>
              <a:t>Easy Read resources</a:t>
            </a:r>
            <a:endParaRPr lang="en-AU" sz="1200" b="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marL="171450" indent="-171450">
              <a:buFontTx/>
              <a:buChar char="-"/>
            </a:pPr>
            <a:endParaRPr lang="en-US" sz="1200" b="1" kern="1200" baseline="0" dirty="0">
              <a:solidFill>
                <a:schemeClr val="tx1"/>
              </a:solidFill>
              <a:effectLst/>
              <a:latin typeface="+mn-lt"/>
              <a:ea typeface="+mn-ea"/>
              <a:cs typeface="+mn-cs"/>
            </a:endParaRPr>
          </a:p>
          <a:p>
            <a:pPr marL="0" indent="0">
              <a:buFontTx/>
              <a:buNone/>
            </a:pPr>
            <a:r>
              <a:rPr lang="en-US" sz="1200" b="1" kern="1200" baseline="0" dirty="0" smtClean="0">
                <a:solidFill>
                  <a:schemeClr val="tx1"/>
                </a:solidFill>
                <a:effectLst/>
                <a:latin typeface="+mn-lt"/>
                <a:ea typeface="+mn-ea"/>
                <a:cs typeface="+mn-cs"/>
              </a:rPr>
              <a:t>Optional </a:t>
            </a:r>
            <a:r>
              <a:rPr lang="en-US" sz="1200" b="1" kern="1200" baseline="0" dirty="0">
                <a:solidFill>
                  <a:schemeClr val="tx1"/>
                </a:solidFill>
                <a:effectLst/>
                <a:latin typeface="+mn-lt"/>
                <a:ea typeface="+mn-ea"/>
                <a:cs typeface="+mn-cs"/>
              </a:rPr>
              <a:t>script:</a:t>
            </a:r>
          </a:p>
          <a:p>
            <a:pPr marL="0" indent="0">
              <a:buFontTx/>
              <a:buNone/>
            </a:pPr>
            <a:endParaRPr lang="en-US" sz="1200" kern="1200" baseline="0" dirty="0">
              <a:solidFill>
                <a:schemeClr val="tx1"/>
              </a:solidFill>
              <a:effectLst/>
              <a:latin typeface="+mn-lt"/>
              <a:ea typeface="+mn-ea"/>
              <a:cs typeface="+mn-cs"/>
            </a:endParaRPr>
          </a:p>
          <a:p>
            <a:pPr rtl="0" fontAlgn="ctr"/>
            <a:r>
              <a:rPr lang="en-US" sz="1200" i="0" kern="1200" dirty="0" smtClean="0">
                <a:solidFill>
                  <a:schemeClr val="tx1"/>
                </a:solidFill>
                <a:effectLst/>
                <a:latin typeface="+mn-lt"/>
                <a:ea typeface="+mn-ea"/>
                <a:cs typeface="+mn-cs"/>
              </a:rPr>
              <a:t>Also</a:t>
            </a:r>
            <a:r>
              <a:rPr lang="en-US" sz="1200" i="0" kern="1200" baseline="0" dirty="0" smtClean="0">
                <a:solidFill>
                  <a:schemeClr val="tx1"/>
                </a:solidFill>
                <a:effectLst/>
                <a:latin typeface="+mn-lt"/>
                <a:ea typeface="+mn-ea"/>
                <a:cs typeface="+mn-cs"/>
              </a:rPr>
              <a:t> </a:t>
            </a:r>
            <a:r>
              <a:rPr lang="en-US" sz="1200" i="0" kern="1200" baseline="0" dirty="0">
                <a:solidFill>
                  <a:schemeClr val="tx1"/>
                </a:solidFill>
                <a:effectLst/>
                <a:latin typeface="+mn-lt"/>
                <a:ea typeface="+mn-ea"/>
                <a:cs typeface="+mn-cs"/>
              </a:rPr>
              <a:t>in your handouts pack is a page of links to resources you can </a:t>
            </a:r>
            <a:r>
              <a:rPr lang="en-US" sz="1200" i="0" kern="1200" baseline="0" dirty="0" smtClean="0">
                <a:solidFill>
                  <a:schemeClr val="tx1"/>
                </a:solidFill>
                <a:effectLst/>
                <a:latin typeface="+mn-lt"/>
                <a:ea typeface="+mn-ea"/>
                <a:cs typeface="+mn-cs"/>
              </a:rPr>
              <a:t>share </a:t>
            </a:r>
            <a:r>
              <a:rPr lang="en-US" sz="1200" i="0" kern="1200" baseline="0" dirty="0">
                <a:solidFill>
                  <a:schemeClr val="tx1"/>
                </a:solidFill>
                <a:effectLst/>
                <a:latin typeface="+mn-lt"/>
                <a:ea typeface="+mn-ea"/>
                <a:cs typeface="+mn-cs"/>
              </a:rPr>
              <a:t>with people with intellectual disability, including easy read materials such as those from the Council for Intellectual Disability website. </a:t>
            </a:r>
          </a:p>
          <a:p>
            <a:pPr rtl="0" fontAlgn="ctr"/>
            <a:endParaRPr lang="en-US" sz="1200" i="0" kern="1200" baseline="0" dirty="0">
              <a:solidFill>
                <a:schemeClr val="tx1"/>
              </a:solidFill>
              <a:effectLst/>
              <a:latin typeface="+mn-lt"/>
              <a:ea typeface="+mn-ea"/>
              <a:cs typeface="+mn-cs"/>
            </a:endParaRPr>
          </a:p>
          <a:p>
            <a:pPr rtl="0" fontAlgn="ctr"/>
            <a:r>
              <a:rPr lang="en-US" sz="1200" i="0" kern="1200" baseline="0" dirty="0">
                <a:solidFill>
                  <a:schemeClr val="tx1"/>
                </a:solidFill>
                <a:effectLst/>
                <a:latin typeface="+mn-lt"/>
                <a:ea typeface="+mn-ea"/>
                <a:cs typeface="+mn-cs"/>
              </a:rPr>
              <a:t>Easy Read involves a mix of short text and images. It can handed to the person or their supporters, particularly if they have someone who can </a:t>
            </a:r>
            <a:r>
              <a:rPr lang="en-US" sz="1200" i="0" kern="1200" baseline="0" dirty="0" smtClean="0">
                <a:solidFill>
                  <a:schemeClr val="tx1"/>
                </a:solidFill>
                <a:effectLst/>
                <a:latin typeface="+mn-lt"/>
                <a:ea typeface="+mn-ea"/>
                <a:cs typeface="+mn-cs"/>
              </a:rPr>
              <a:t>go </a:t>
            </a:r>
            <a:r>
              <a:rPr lang="en-US" sz="1200" i="0" kern="1200" baseline="0" dirty="0">
                <a:solidFill>
                  <a:schemeClr val="tx1"/>
                </a:solidFill>
                <a:effectLst/>
                <a:latin typeface="+mn-lt"/>
                <a:ea typeface="+mn-ea"/>
                <a:cs typeface="+mn-cs"/>
              </a:rPr>
              <a:t>through the </a:t>
            </a:r>
            <a:r>
              <a:rPr lang="en-US" sz="1200" i="0" kern="1200" baseline="0" dirty="0" smtClean="0">
                <a:solidFill>
                  <a:schemeClr val="tx1"/>
                </a:solidFill>
                <a:effectLst/>
                <a:latin typeface="+mn-lt"/>
                <a:ea typeface="+mn-ea"/>
                <a:cs typeface="+mn-cs"/>
              </a:rPr>
              <a:t>information with them. </a:t>
            </a:r>
          </a:p>
          <a:p>
            <a:pPr rtl="0" fontAlgn="ctr"/>
            <a:endParaRPr lang="en-US" sz="1200" i="0" kern="1200" baseline="0" dirty="0" smtClean="0">
              <a:solidFill>
                <a:schemeClr val="tx1"/>
              </a:solidFill>
              <a:effectLst/>
              <a:latin typeface="+mn-lt"/>
              <a:ea typeface="+mn-ea"/>
              <a:cs typeface="+mn-cs"/>
            </a:endParaRPr>
          </a:p>
          <a:p>
            <a:pPr rtl="0" fontAlgn="ctr"/>
            <a:r>
              <a:rPr lang="en-US" sz="1200" i="0" kern="1200" baseline="0" dirty="0" smtClean="0">
                <a:solidFill>
                  <a:schemeClr val="tx1"/>
                </a:solidFill>
                <a:effectLst/>
                <a:latin typeface="+mn-lt"/>
                <a:ea typeface="+mn-ea"/>
                <a:cs typeface="+mn-cs"/>
              </a:rPr>
              <a:t>But </a:t>
            </a:r>
            <a:r>
              <a:rPr lang="en-US" sz="1200" i="0" kern="1200" baseline="0" dirty="0">
                <a:solidFill>
                  <a:schemeClr val="tx1"/>
                </a:solidFill>
                <a:effectLst/>
                <a:latin typeface="+mn-lt"/>
                <a:ea typeface="+mn-ea"/>
                <a:cs typeface="+mn-cs"/>
              </a:rPr>
              <a:t>it’s also a great communication tool for health professionals to use with someone. </a:t>
            </a:r>
            <a:endParaRPr lang="en-US" sz="1200" i="0" kern="1200" dirty="0">
              <a:solidFill>
                <a:schemeClr val="tx1"/>
              </a:solidFill>
              <a:effectLst/>
              <a:latin typeface="+mn-lt"/>
              <a:ea typeface="+mn-ea"/>
              <a:cs typeface="+mn-cs"/>
            </a:endParaRPr>
          </a:p>
          <a:p>
            <a:r>
              <a:rPr lang="en-AU" sz="1200" i="0" kern="1200" dirty="0">
                <a:solidFill>
                  <a:schemeClr val="tx1"/>
                </a:solidFill>
                <a:effectLst/>
                <a:latin typeface="+mn-lt"/>
                <a:ea typeface="+mn-ea"/>
                <a:cs typeface="+mn-cs"/>
              </a:rPr>
              <a:t> </a:t>
            </a:r>
          </a:p>
          <a:p>
            <a:pPr marL="0" indent="0">
              <a:buFontTx/>
              <a:buNone/>
            </a:pPr>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35</a:t>
            </a:fld>
            <a:endParaRPr lang="en-AU" dirty="0"/>
          </a:p>
        </p:txBody>
      </p:sp>
    </p:spTree>
    <p:extLst>
      <p:ext uri="{BB962C8B-B14F-4D97-AF65-F5344CB8AC3E}">
        <p14:creationId xmlns:p14="http://schemas.microsoft.com/office/powerpoint/2010/main" val="407460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S36O - Use</a:t>
            </a:r>
            <a:r>
              <a:rPr lang="en-AU" b="1" baseline="0" dirty="0"/>
              <a:t> within other training - </a:t>
            </a:r>
            <a:r>
              <a:rPr lang="en-AU" b="1" dirty="0"/>
              <a:t>Resources</a:t>
            </a:r>
            <a:r>
              <a:rPr lang="en-AU" b="1" baseline="0" dirty="0"/>
              <a:t> – Medicare Item </a:t>
            </a:r>
            <a:r>
              <a:rPr lang="en-AU" b="1" baseline="0" dirty="0" smtClean="0"/>
              <a:t>numbers</a:t>
            </a:r>
          </a:p>
          <a:p>
            <a:endParaRPr lang="en-AU" b="1" baseline="0" dirty="0"/>
          </a:p>
          <a:p>
            <a:r>
              <a:rPr lang="en-AU" b="1" baseline="0" dirty="0"/>
              <a:t>Time: Less than 1 minute</a:t>
            </a:r>
          </a:p>
          <a:p>
            <a:endParaRPr lang="en-AU" baseline="0" dirty="0"/>
          </a:p>
          <a:p>
            <a:r>
              <a:rPr lang="en-AU" b="1" baseline="0" dirty="0"/>
              <a:t>Notes:</a:t>
            </a:r>
          </a:p>
          <a:p>
            <a:pPr marL="171450" indent="-171450">
              <a:buFont typeface="Arial" panose="020B0604020202020204" pitchFamily="34" charset="0"/>
              <a:buChar char="•"/>
            </a:pPr>
            <a:r>
              <a:rPr lang="en-AU" baseline="0" dirty="0"/>
              <a:t>Only use this slide if you are conducting a workshop for GPs. It is not pertinent to allied health workers. </a:t>
            </a:r>
            <a:endParaRPr lang="en-AU" baseline="0" dirty="0" smtClean="0"/>
          </a:p>
          <a:p>
            <a:pPr marL="171450" indent="-171450">
              <a:buFont typeface="Arial" panose="020B0604020202020204" pitchFamily="34" charset="0"/>
              <a:buChar char="•"/>
            </a:pPr>
            <a:r>
              <a:rPr lang="en-AU" baseline="0" dirty="0" smtClean="0"/>
              <a:t>Tailor according to the case study’s name and presenting issues. </a:t>
            </a:r>
          </a:p>
          <a:p>
            <a:pPr marL="171450" indent="-171450">
              <a:buFont typeface="Arial" panose="020B0604020202020204" pitchFamily="34" charset="0"/>
              <a:buChar char="•"/>
            </a:pPr>
            <a:r>
              <a:rPr lang="en-AU" baseline="0" dirty="0" smtClean="0"/>
              <a:t>If time is an issue, rather than using this slide, simply state that the resources you send will also include a list of relevant Medicare item numbers, or highlight it in the follow up email. </a:t>
            </a:r>
            <a:endParaRPr lang="en-AU" baseline="0" dirty="0"/>
          </a:p>
          <a:p>
            <a:endParaRPr lang="en-AU" baseline="0" dirty="0"/>
          </a:p>
          <a:p>
            <a:r>
              <a:rPr lang="en-AU" b="1" baseline="0" dirty="0" smtClean="0"/>
              <a:t>Key point:</a:t>
            </a:r>
            <a:endParaRPr lang="en-AU" b="1" baseline="0" dirty="0"/>
          </a:p>
          <a:p>
            <a:endParaRPr lang="en-AU" baseline="0" dirty="0"/>
          </a:p>
          <a:p>
            <a:pPr marL="171450" indent="-171450">
              <a:buFont typeface="Arial" panose="020B0604020202020204" pitchFamily="34" charset="0"/>
              <a:buChar char="•"/>
            </a:pPr>
            <a:r>
              <a:rPr lang="en-AU" baseline="0" dirty="0"/>
              <a:t>Highlight the resource - list of relevant Medicare item numbers.</a:t>
            </a:r>
          </a:p>
          <a:p>
            <a:endParaRPr lang="en-AU" b="1" baseline="0" dirty="0"/>
          </a:p>
          <a:p>
            <a:r>
              <a:rPr lang="en-AU" b="1" baseline="0" dirty="0"/>
              <a:t>Suggested script:</a:t>
            </a:r>
          </a:p>
          <a:p>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People with intellectual disability qualify for annual health assessment using item 703, 705 or 707.  After the health assessment, it’s a matter of using things like team care arrangements with regular review, along with Home medication review.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[Your case name] would be a really good candidate for these services because [give the reason e.g. they have a chronic condition and are seeing 2 specialists, in need of at least 2 allied health services]. </a:t>
            </a:r>
          </a:p>
          <a:p>
            <a:endParaRPr lang="en-AU" baseline="0" dirty="0"/>
          </a:p>
          <a:p>
            <a:r>
              <a:rPr lang="en-AU" baseline="0" dirty="0"/>
              <a:t>The other thing is to always book a long or prolonged appointment for someone. </a:t>
            </a:r>
          </a:p>
          <a:p>
            <a:endParaRPr lang="en-AU" baseline="0" dirty="0"/>
          </a:p>
          <a:p>
            <a:r>
              <a:rPr lang="en-AU" baseline="0" dirty="0"/>
              <a:t>This is a reasonable adjustment if they have a communication disability and you know it will take longer. If it turns out they don’t need the whole time you can use that time on other parts of their health care such as to complete paperwork such as liaising with their other health professionals in that time. </a:t>
            </a:r>
          </a:p>
          <a:p>
            <a:endParaRPr lang="en-AU" baseline="0" dirty="0" smtClean="0"/>
          </a:p>
          <a:p>
            <a:r>
              <a:rPr lang="en-AU" baseline="0" dirty="0" smtClean="0"/>
              <a:t>Home visits can include long or prolonged appointments. This becomes more financially viable if someone is living in a group home, and you can see several residents at once. </a:t>
            </a:r>
          </a:p>
          <a:p>
            <a:endParaRPr lang="en-AU"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36</a:t>
            </a:fld>
            <a:endParaRPr lang="en-AU" dirty="0"/>
          </a:p>
        </p:txBody>
      </p:sp>
    </p:spTree>
    <p:extLst>
      <p:ext uri="{BB962C8B-B14F-4D97-AF65-F5344CB8AC3E}">
        <p14:creationId xmlns:p14="http://schemas.microsoft.com/office/powerpoint/2010/main" val="41251961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S37O</a:t>
            </a:r>
            <a:r>
              <a:rPr lang="en-US" b="1" baseline="0" dirty="0"/>
              <a:t> - Use with other training </a:t>
            </a:r>
            <a:r>
              <a:rPr lang="en-AU" b="1" baseline="0" dirty="0"/>
              <a:t>– Polypharmacy</a:t>
            </a:r>
            <a:endParaRPr lang="en-US" b="1" baseline="0" dirty="0"/>
          </a:p>
          <a:p>
            <a:endParaRPr lang="en-US" b="1" baseline="0" dirty="0"/>
          </a:p>
          <a:p>
            <a:r>
              <a:rPr lang="en-US" b="1" baseline="0" dirty="0"/>
              <a:t>Suggested time: 2 minutes</a:t>
            </a:r>
          </a:p>
          <a:p>
            <a:endParaRPr lang="en-US" baseline="0" dirty="0"/>
          </a:p>
          <a:p>
            <a:r>
              <a:rPr lang="en-US" u="sng" baseline="0" dirty="0"/>
              <a:t>Notes:</a:t>
            </a:r>
          </a:p>
          <a:p>
            <a:endParaRPr lang="en-US" baseline="0" dirty="0"/>
          </a:p>
          <a:p>
            <a:pPr marL="171450" indent="-171450">
              <a:buFont typeface="Arial" panose="020B0604020202020204" pitchFamily="34" charset="0"/>
              <a:buChar char="•"/>
            </a:pPr>
            <a:r>
              <a:rPr lang="en-AU" baseline="0" dirty="0" smtClean="0"/>
              <a:t>This </a:t>
            </a:r>
            <a:r>
              <a:rPr lang="en-AU" baseline="0" dirty="0"/>
              <a:t>slide will only be relevant to your training if the case study you have featured in your workshop involves polypharmacy. Otherwise, if you choose to use it, you will need to include some introduction to give context as to why it is included. </a:t>
            </a:r>
            <a:endParaRPr lang="en-AU" baseline="0" dirty="0" smtClean="0"/>
          </a:p>
          <a:p>
            <a:pPr marL="171450" indent="-171450">
              <a:buFont typeface="Arial" panose="020B0604020202020204" pitchFamily="34" charset="0"/>
              <a:buChar char="•"/>
            </a:pPr>
            <a:r>
              <a:rPr lang="en-AU" baseline="0" dirty="0" smtClean="0"/>
              <a:t>The slide is most relevant to GPs and practice nurses, mental health clinicians, Positive Behaviour Support practitioners, and pharmacists. </a:t>
            </a:r>
            <a:endParaRPr lang="en-AU" baseline="0" dirty="0"/>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Please check </a:t>
            </a:r>
            <a:r>
              <a:rPr lang="en-US" sz="1200" kern="1200" dirty="0">
                <a:solidFill>
                  <a:schemeClr val="tx1"/>
                </a:solidFill>
                <a:effectLst/>
                <a:latin typeface="+mn-lt"/>
                <a:ea typeface="+mn-ea"/>
                <a:cs typeface="+mn-cs"/>
              </a:rPr>
              <a:t>if the POMPIDA website is live before running the workshop. </a:t>
            </a:r>
            <a:r>
              <a:rPr lang="en-US" sz="1200" kern="1200" dirty="0" smtClean="0">
                <a:solidFill>
                  <a:schemeClr val="tx1"/>
                </a:solidFill>
                <a:effectLst/>
                <a:latin typeface="+mn-lt"/>
                <a:ea typeface="+mn-ea"/>
                <a:cs typeface="+mn-cs"/>
              </a:rPr>
              <a:t>It was planned</a:t>
            </a:r>
            <a:r>
              <a:rPr lang="en-US" sz="1200" kern="1200" baseline="0" dirty="0" smtClean="0">
                <a:solidFill>
                  <a:schemeClr val="tx1"/>
                </a:solidFill>
                <a:effectLst/>
                <a:latin typeface="+mn-lt"/>
                <a:ea typeface="+mn-ea"/>
                <a:cs typeface="+mn-cs"/>
              </a:rPr>
              <a:t> at the time of writing. </a:t>
            </a:r>
            <a:r>
              <a:rPr lang="en-US" sz="1200" kern="1200" dirty="0" smtClean="0">
                <a:solidFill>
                  <a:schemeClr val="tx1"/>
                </a:solidFill>
                <a:effectLst/>
                <a:latin typeface="+mn-lt"/>
                <a:ea typeface="+mn-ea"/>
                <a:cs typeface="+mn-cs"/>
              </a:rPr>
              <a:t>If possible, </a:t>
            </a:r>
            <a:r>
              <a:rPr lang="en-US" sz="1200" kern="1200" dirty="0">
                <a:solidFill>
                  <a:schemeClr val="tx1"/>
                </a:solidFill>
                <a:effectLst/>
                <a:latin typeface="+mn-lt"/>
                <a:ea typeface="+mn-ea"/>
                <a:cs typeface="+mn-cs"/>
              </a:rPr>
              <a:t>insert the link </a:t>
            </a:r>
            <a:r>
              <a:rPr lang="en-US" sz="1200" kern="1200" dirty="0" smtClean="0">
                <a:solidFill>
                  <a:schemeClr val="tx1"/>
                </a:solidFill>
                <a:effectLst/>
                <a:latin typeface="+mn-lt"/>
                <a:ea typeface="+mn-ea"/>
                <a:cs typeface="+mn-cs"/>
              </a:rPr>
              <a:t>and their logo into the slide. </a:t>
            </a:r>
          </a:p>
          <a:p>
            <a:pPr marL="171450" indent="-171450">
              <a:buFont typeface="Arial" panose="020B0604020202020204" pitchFamily="34" charset="0"/>
              <a:buChar char="•"/>
            </a:pPr>
            <a:r>
              <a:rPr lang="en-US" baseline="0" dirty="0" smtClean="0"/>
              <a:t>This slide has animations. </a:t>
            </a:r>
          </a:p>
          <a:p>
            <a:pPr marL="171450" indent="-171450">
              <a:buFont typeface="Arial" panose="020B0604020202020204" pitchFamily="34" charset="0"/>
              <a:buChar char="•"/>
            </a:pPr>
            <a:endParaRPr lang="en-US" baseline="0" dirty="0" smtClean="0"/>
          </a:p>
          <a:p>
            <a:r>
              <a:rPr lang="en-AU" sz="1200" b="1" kern="1200" dirty="0" smtClean="0">
                <a:solidFill>
                  <a:schemeClr val="tx1"/>
                </a:solidFill>
                <a:effectLst/>
                <a:latin typeface="+mn-lt"/>
                <a:ea typeface="+mn-ea"/>
                <a:cs typeface="+mn-cs"/>
              </a:rPr>
              <a:t>Key points: </a:t>
            </a:r>
          </a:p>
          <a:p>
            <a:endParaRPr lang="en-AU"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Polypharmacy is common in people with intellectual disability and is of major concern due to:</a:t>
            </a:r>
            <a:endParaRPr lang="en-AU" dirty="0" smtClean="0">
              <a:effectLst/>
            </a:endParaRPr>
          </a:p>
          <a:p>
            <a:pPr marL="628650" lvl="1" indent="-171450">
              <a:buFont typeface="Courier New" panose="02070309020205020404" pitchFamily="49" charset="0"/>
              <a:buChar char="o"/>
            </a:pPr>
            <a:r>
              <a:rPr lang="en-AU" sz="1200" kern="1200" dirty="0" smtClean="0">
                <a:solidFill>
                  <a:schemeClr val="tx1"/>
                </a:solidFill>
                <a:effectLst/>
                <a:latin typeface="+mn-lt"/>
                <a:ea typeface="+mn-ea"/>
                <a:cs typeface="+mn-cs"/>
              </a:rPr>
              <a:t>Cumulative and compounding side effects and long term health risks </a:t>
            </a:r>
            <a:endParaRPr lang="en-AU" dirty="0" smtClean="0">
              <a:effectLst/>
            </a:endParaRPr>
          </a:p>
          <a:p>
            <a:pPr marL="628650" lvl="1" indent="-171450">
              <a:buFont typeface="Courier New" panose="02070309020205020404" pitchFamily="49" charset="0"/>
              <a:buChar char="o"/>
            </a:pPr>
            <a:r>
              <a:rPr lang="en-AU" sz="1200" kern="1200" dirty="0" smtClean="0">
                <a:solidFill>
                  <a:schemeClr val="tx1"/>
                </a:solidFill>
                <a:effectLst/>
                <a:latin typeface="+mn-lt"/>
                <a:ea typeface="+mn-ea"/>
                <a:cs typeface="+mn-cs"/>
              </a:rPr>
              <a:t>Many drugs have anticholinergic effects</a:t>
            </a:r>
            <a:r>
              <a:rPr lang="en-AU" sz="1200" kern="1200" baseline="0" dirty="0" smtClean="0">
                <a:solidFill>
                  <a:schemeClr val="tx1"/>
                </a:solidFill>
                <a:effectLst/>
                <a:latin typeface="+mn-lt"/>
                <a:ea typeface="+mn-ea"/>
                <a:cs typeface="+mn-cs"/>
              </a:rPr>
              <a:t> – they may be of </a:t>
            </a:r>
            <a:r>
              <a:rPr lang="en-AU" sz="1200" kern="1200" dirty="0" smtClean="0">
                <a:solidFill>
                  <a:schemeClr val="tx1"/>
                </a:solidFill>
                <a:effectLst/>
                <a:latin typeface="+mn-lt"/>
                <a:ea typeface="+mn-ea"/>
                <a:cs typeface="+mn-cs"/>
              </a:rPr>
              <a:t>particular concern</a:t>
            </a:r>
            <a:endParaRPr lang="en-AU" dirty="0" smtClean="0">
              <a:effectLst/>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Polypharmacy may require special approval if it involves multiple </a:t>
            </a:r>
            <a:r>
              <a:rPr lang="en-AU" sz="1200" kern="1200" dirty="0" err="1" smtClean="0">
                <a:solidFill>
                  <a:schemeClr val="tx1"/>
                </a:solidFill>
                <a:effectLst/>
                <a:latin typeface="+mn-lt"/>
                <a:ea typeface="+mn-ea"/>
                <a:cs typeface="+mn-cs"/>
              </a:rPr>
              <a:t>psychotropics</a:t>
            </a:r>
            <a:r>
              <a:rPr lang="en-AU" sz="1200" kern="1200" dirty="0" smtClean="0">
                <a:solidFill>
                  <a:schemeClr val="tx1"/>
                </a:solidFill>
                <a:effectLst/>
                <a:latin typeface="+mn-lt"/>
                <a:ea typeface="+mn-ea"/>
                <a:cs typeface="+mn-cs"/>
              </a:rPr>
              <a:t> with cumulative doses outside the accepted mode of treatment for such a person. </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STOMP protocol is a resource from UK about de-prescribing. </a:t>
            </a:r>
            <a:endParaRPr lang="en-AU" dirty="0" smtClean="0">
              <a:effectLst/>
            </a:endParaRPr>
          </a:p>
          <a:p>
            <a:pPr marL="628650" lvl="1" indent="-171450">
              <a:buFont typeface="Courier New" panose="02070309020205020404" pitchFamily="49" charset="0"/>
              <a:buChar char="o"/>
            </a:pPr>
            <a:r>
              <a:rPr lang="en-AU" sz="1200" kern="1200" dirty="0" smtClean="0">
                <a:solidFill>
                  <a:schemeClr val="tx1"/>
                </a:solidFill>
                <a:effectLst/>
                <a:latin typeface="+mn-lt"/>
                <a:ea typeface="+mn-ea"/>
                <a:cs typeface="+mn-cs"/>
              </a:rPr>
              <a:t>For complex cases, seek a pharmacist’s advice first</a:t>
            </a:r>
          </a:p>
          <a:p>
            <a:pPr marL="1085850" lvl="2" indent="-171450">
              <a:buFont typeface="Courier New" panose="02070309020205020404" pitchFamily="49" charset="0"/>
              <a:buChar char="o"/>
            </a:pPr>
            <a:r>
              <a:rPr lang="en-AU" sz="1200" kern="1200" dirty="0" smtClean="0">
                <a:solidFill>
                  <a:schemeClr val="tx1"/>
                </a:solidFill>
                <a:effectLst/>
                <a:latin typeface="+mn-lt"/>
                <a:ea typeface="+mn-ea"/>
                <a:cs typeface="+mn-cs"/>
              </a:rPr>
              <a:t>GPs</a:t>
            </a:r>
            <a:r>
              <a:rPr lang="en-AU" sz="1200" kern="1200" baseline="0" dirty="0" smtClean="0">
                <a:solidFill>
                  <a:schemeClr val="tx1"/>
                </a:solidFill>
                <a:effectLst/>
                <a:latin typeface="+mn-lt"/>
                <a:ea typeface="+mn-ea"/>
                <a:cs typeface="+mn-cs"/>
              </a:rPr>
              <a:t> </a:t>
            </a:r>
            <a:r>
              <a:rPr lang="en-AU" sz="1200" kern="1200" baseline="0" dirty="0">
                <a:solidFill>
                  <a:schemeClr val="tx1"/>
                </a:solidFill>
                <a:effectLst/>
                <a:latin typeface="+mn-lt"/>
                <a:ea typeface="+mn-ea"/>
                <a:cs typeface="+mn-cs"/>
              </a:rPr>
              <a:t>can </a:t>
            </a:r>
            <a:r>
              <a:rPr lang="en-AU" sz="1200" kern="1200" baseline="0" dirty="0" smtClean="0">
                <a:solidFill>
                  <a:schemeClr val="tx1"/>
                </a:solidFill>
                <a:effectLst/>
                <a:latin typeface="+mn-lt"/>
                <a:ea typeface="+mn-ea"/>
                <a:cs typeface="+mn-cs"/>
              </a:rPr>
              <a:t>refer for home medicine review </a:t>
            </a:r>
            <a:r>
              <a:rPr lang="en-AU" sz="1200" kern="1200" baseline="0" dirty="0">
                <a:solidFill>
                  <a:schemeClr val="tx1"/>
                </a:solidFill>
                <a:effectLst/>
                <a:latin typeface="+mn-lt"/>
                <a:ea typeface="+mn-ea"/>
                <a:cs typeface="+mn-cs"/>
              </a:rPr>
              <a:t>through </a:t>
            </a:r>
            <a:r>
              <a:rPr lang="en-AU" sz="1200" kern="1200" baseline="0" dirty="0" smtClean="0">
                <a:solidFill>
                  <a:schemeClr val="tx1"/>
                </a:solidFill>
                <a:effectLst/>
                <a:latin typeface="+mn-lt"/>
                <a:ea typeface="+mn-ea"/>
                <a:cs typeface="+mn-cs"/>
              </a:rPr>
              <a:t>Medicare, </a:t>
            </a:r>
          </a:p>
          <a:p>
            <a:pPr marL="1085850" lvl="2" indent="-171450">
              <a:buFont typeface="Courier New" panose="02070309020205020404" pitchFamily="49" charset="0"/>
              <a:buChar char="o"/>
            </a:pPr>
            <a:r>
              <a:rPr lang="en-US" sz="1200" kern="1200" dirty="0" smtClean="0">
                <a:solidFill>
                  <a:schemeClr val="tx1"/>
                </a:solidFill>
                <a:effectLst/>
                <a:latin typeface="+mn-lt"/>
                <a:ea typeface="+mn-ea"/>
                <a:cs typeface="+mn-cs"/>
              </a:rPr>
              <a:t>Check </a:t>
            </a:r>
            <a:r>
              <a:rPr lang="en-US" sz="1200" kern="1200" dirty="0">
                <a:solidFill>
                  <a:schemeClr val="tx1"/>
                </a:solidFill>
                <a:effectLst/>
                <a:latin typeface="+mn-lt"/>
                <a:ea typeface="+mn-ea"/>
                <a:cs typeface="+mn-cs"/>
              </a:rPr>
              <a:t>POMPIDA </a:t>
            </a:r>
            <a:r>
              <a:rPr lang="en-US" sz="1200" kern="1200" dirty="0" smtClean="0">
                <a:solidFill>
                  <a:schemeClr val="tx1"/>
                </a:solidFill>
                <a:effectLst/>
                <a:latin typeface="+mn-lt"/>
                <a:ea typeface="+mn-ea"/>
                <a:cs typeface="+mn-cs"/>
              </a:rPr>
              <a:t>resources – Pharmacists </a:t>
            </a:r>
            <a:r>
              <a:rPr lang="en-US" sz="1200" kern="1200" dirty="0" err="1" smtClean="0">
                <a:solidFill>
                  <a:schemeClr val="tx1"/>
                </a:solidFill>
                <a:effectLst/>
                <a:latin typeface="+mn-lt"/>
                <a:ea typeface="+mn-ea"/>
                <a:cs typeface="+mn-cs"/>
              </a:rPr>
              <a:t>Optimising</a:t>
            </a:r>
            <a:r>
              <a:rPr lang="en-US" sz="1200" kern="1200" baseline="0" dirty="0" smtClean="0">
                <a:solidFill>
                  <a:schemeClr val="tx1"/>
                </a:solidFill>
                <a:effectLst/>
                <a:latin typeface="+mn-lt"/>
                <a:ea typeface="+mn-ea"/>
                <a:cs typeface="+mn-cs"/>
              </a:rPr>
              <a:t> Medication in People with Intellectual Disability and </a:t>
            </a:r>
            <a:r>
              <a:rPr lang="en-US" sz="1200" kern="1200" baseline="0" dirty="0" err="1" smtClean="0">
                <a:solidFill>
                  <a:schemeClr val="tx1"/>
                </a:solidFill>
                <a:effectLst/>
                <a:latin typeface="+mn-lt"/>
                <a:ea typeface="+mn-ea"/>
                <a:cs typeface="+mn-cs"/>
              </a:rPr>
              <a:t>Austim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Positive </a:t>
            </a:r>
            <a:r>
              <a:rPr lang="en-US" sz="1200" kern="1200" dirty="0">
                <a:solidFill>
                  <a:schemeClr val="tx1"/>
                </a:solidFill>
                <a:effectLst/>
                <a:latin typeface="+mn-lt"/>
                <a:ea typeface="+mn-ea"/>
                <a:cs typeface="+mn-cs"/>
              </a:rPr>
              <a:t>Behaviour Support </a:t>
            </a:r>
            <a:r>
              <a:rPr lang="en-US" sz="1200" kern="1200" dirty="0" smtClean="0">
                <a:solidFill>
                  <a:schemeClr val="tx1"/>
                </a:solidFill>
                <a:effectLst/>
                <a:latin typeface="+mn-lt"/>
                <a:ea typeface="+mn-ea"/>
                <a:cs typeface="+mn-cs"/>
              </a:rPr>
              <a:t>specialists can </a:t>
            </a:r>
            <a:r>
              <a:rPr lang="en-US" sz="1200" kern="1200" dirty="0">
                <a:solidFill>
                  <a:schemeClr val="tx1"/>
                </a:solidFill>
                <a:effectLst/>
                <a:latin typeface="+mn-lt"/>
                <a:ea typeface="+mn-ea"/>
                <a:cs typeface="+mn-cs"/>
              </a:rPr>
              <a:t>request a review</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from a pharmacist. </a:t>
            </a:r>
            <a:endParaRPr lang="en-US" baseline="0" dirty="0"/>
          </a:p>
          <a:p>
            <a:endParaRPr lang="en-US" baseline="0" dirty="0"/>
          </a:p>
          <a:p>
            <a:endParaRPr lang="en-US" baseline="0" dirty="0"/>
          </a:p>
          <a:p>
            <a:r>
              <a:rPr lang="en-US" b="1" baseline="0" dirty="0"/>
              <a:t>Optional script:</a:t>
            </a:r>
          </a:p>
          <a:p>
            <a:endParaRPr lang="en-US" baseline="0" dirty="0"/>
          </a:p>
          <a:p>
            <a:r>
              <a:rPr lang="en-US" baseline="0" dirty="0"/>
              <a:t>Use of an antipsychotic drug to address challenging behaviour in the absence of a mental health diagnosis is a restrictive practice. It is only appropriate in the case of behaviours of concern which are so severe they pose a risk to the safety of the person or those around them, and where non-pharmacological treatments have failed. </a:t>
            </a:r>
          </a:p>
          <a:p>
            <a:endParaRPr lang="en-US" baseline="0" dirty="0"/>
          </a:p>
          <a:p>
            <a:r>
              <a:rPr lang="en-US" baseline="0" dirty="0"/>
              <a:t>Using drugs for challenging behaviours requires a person to have in place a Positive Behaviour Support plan, which is regularly reviewed. But the dose should also be regularly reviewed. </a:t>
            </a:r>
          </a:p>
          <a:p>
            <a:endParaRPr lang="en-US" baseline="0" dirty="0"/>
          </a:p>
          <a:p>
            <a:r>
              <a:rPr lang="en-US" sz="1200" kern="1200" dirty="0">
                <a:solidFill>
                  <a:schemeClr val="tx1"/>
                </a:solidFill>
                <a:effectLst/>
                <a:latin typeface="+mn-lt"/>
                <a:ea typeface="+mn-ea"/>
                <a:cs typeface="+mn-cs"/>
              </a:rPr>
              <a:t>However, in some states (e.g. NSW), </a:t>
            </a:r>
            <a:r>
              <a:rPr lang="en-AU" sz="1200" kern="1200" dirty="0">
                <a:solidFill>
                  <a:schemeClr val="tx1"/>
                </a:solidFill>
                <a:effectLst/>
                <a:latin typeface="+mn-lt"/>
                <a:ea typeface="+mn-ea"/>
                <a:cs typeface="+mn-cs"/>
              </a:rPr>
              <a:t>if a person’s treatment for a diagnosed mental health disorder involves the administration of 1 or more psychotropics and the dosage levels, combinations or numbers of restricted substances used, or the duration of the treatment, are outside the accepted mode of treatment for such a patient, this requires consent from a tribunal rather than a person responsible. Depending on the specific drugs used and their reason, polypharmacy may fall into this category of treatment. </a:t>
            </a:r>
          </a:p>
          <a:p>
            <a:endParaRPr lang="en-US" baseline="0" dirty="0"/>
          </a:p>
          <a:p>
            <a:r>
              <a:rPr lang="en-US" baseline="0" dirty="0"/>
              <a:t>So, if your patient is currently on a less-than-ideal drug or a mix of drugs, what do you do? </a:t>
            </a:r>
          </a:p>
          <a:p>
            <a:endParaRPr lang="en-US" baseline="0" dirty="0"/>
          </a:p>
          <a:p>
            <a:r>
              <a:rPr lang="en-US" u="sng" baseline="0" dirty="0"/>
              <a:t>Answers to encourage: </a:t>
            </a:r>
          </a:p>
          <a:p>
            <a:pPr marL="171450" indent="-171450">
              <a:buFontTx/>
              <a:buChar char="-"/>
            </a:pPr>
            <a:r>
              <a:rPr lang="en-US" baseline="0" dirty="0"/>
              <a:t>Home based medicines review</a:t>
            </a:r>
          </a:p>
          <a:p>
            <a:pPr marL="628650" lvl="1" indent="-171450">
              <a:buFontTx/>
              <a:buChar char="-"/>
            </a:pPr>
            <a:r>
              <a:rPr lang="en-US" baseline="0" dirty="0"/>
              <a:t>Not only can the pharmacist highlight concerns, they can also advise the best order in which to de-prescribe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AU" sz="1200" kern="1200" baseline="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heck out the POMPIDA resources on how a Positive Behaviour Support specialist can request a mini review, through supervision of themselves, from a pharmacist. A GP may then be asked for a referral to do the </a:t>
            </a:r>
            <a:r>
              <a:rPr lang="en-US" sz="1200" kern="1200" dirty="0" smtClean="0">
                <a:solidFill>
                  <a:schemeClr val="tx1"/>
                </a:solidFill>
                <a:effectLst/>
                <a:latin typeface="+mn-lt"/>
                <a:ea typeface="+mn-ea"/>
                <a:cs typeface="+mn-cs"/>
              </a:rPr>
              <a:t>full, Medicare-funded </a:t>
            </a:r>
            <a:r>
              <a:rPr lang="en-US" sz="1200" kern="1200" dirty="0">
                <a:solidFill>
                  <a:schemeClr val="tx1"/>
                </a:solidFill>
                <a:effectLst/>
                <a:latin typeface="+mn-lt"/>
                <a:ea typeface="+mn-ea"/>
                <a:cs typeface="+mn-cs"/>
              </a:rPr>
              <a:t>review.</a:t>
            </a:r>
            <a:endParaRPr lang="en-US" baseline="0" dirty="0"/>
          </a:p>
          <a:p>
            <a:pPr marL="171450" indent="-171450">
              <a:buFontTx/>
              <a:buChar char="-"/>
            </a:pPr>
            <a:r>
              <a:rPr lang="en-US" baseline="0" dirty="0"/>
              <a:t>Same principles as for safe prescribing apply:</a:t>
            </a:r>
          </a:p>
          <a:p>
            <a:pPr marL="628650" lvl="1" indent="-171450">
              <a:buFontTx/>
              <a:buChar char="-"/>
            </a:pPr>
            <a:r>
              <a:rPr lang="en-US" baseline="0" dirty="0"/>
              <a:t>Review reasons for prescribing</a:t>
            </a:r>
          </a:p>
          <a:p>
            <a:pPr marL="628650" lvl="1" indent="-171450">
              <a:buFontTx/>
              <a:buChar char="-"/>
            </a:pPr>
            <a:r>
              <a:rPr lang="en-US" baseline="0" dirty="0"/>
              <a:t>Ensure close supervision throughout</a:t>
            </a:r>
          </a:p>
          <a:p>
            <a:pPr marL="628650" lvl="1" indent="-171450">
              <a:buFontTx/>
              <a:buChar char="-"/>
            </a:pPr>
            <a:r>
              <a:rPr lang="en-US" baseline="0" dirty="0"/>
              <a:t>Ensure the person and their supporters knows what to do, and what side effects to watch for</a:t>
            </a:r>
          </a:p>
          <a:p>
            <a:pPr marL="628650" lvl="1" indent="-171450">
              <a:buFontTx/>
              <a:buChar char="-"/>
            </a:pPr>
            <a:r>
              <a:rPr lang="en-US" baseline="0" dirty="0" smtClean="0"/>
              <a:t>Go </a:t>
            </a:r>
            <a:r>
              <a:rPr lang="en-US" baseline="0" dirty="0"/>
              <a:t>slow</a:t>
            </a:r>
          </a:p>
          <a:p>
            <a:pPr marL="171450" lvl="0" indent="-171450">
              <a:buFontTx/>
              <a:buChar char="-"/>
            </a:pPr>
            <a:r>
              <a:rPr lang="en-US" baseline="0" dirty="0"/>
              <a:t>Check out the STOMP website which we have shared in your handouts, focused on de-prescribing. </a:t>
            </a:r>
          </a:p>
        </p:txBody>
      </p:sp>
      <p:sp>
        <p:nvSpPr>
          <p:cNvPr id="4" name="Slide Number Placeholder 3"/>
          <p:cNvSpPr>
            <a:spLocks noGrp="1"/>
          </p:cNvSpPr>
          <p:nvPr>
            <p:ph type="sldNum" sz="quarter" idx="10"/>
          </p:nvPr>
        </p:nvSpPr>
        <p:spPr/>
        <p:txBody>
          <a:bodyPr/>
          <a:lstStyle/>
          <a:p>
            <a:fld id="{65FF620E-BD1C-4F16-AF7B-7849DBAB030F}" type="slidenum">
              <a:rPr lang="en-AU" smtClean="0"/>
              <a:t>37</a:t>
            </a:fld>
            <a:endParaRPr lang="en-AU" dirty="0"/>
          </a:p>
        </p:txBody>
      </p:sp>
    </p:spTree>
    <p:extLst>
      <p:ext uri="{BB962C8B-B14F-4D97-AF65-F5344CB8AC3E}">
        <p14:creationId xmlns:p14="http://schemas.microsoft.com/office/powerpoint/2010/main" val="1368756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S38V </a:t>
            </a:r>
            <a:r>
              <a:rPr lang="en-AU" sz="1200" b="1" kern="1200" dirty="0">
                <a:solidFill>
                  <a:schemeClr val="tx1"/>
                </a:solidFill>
                <a:effectLst/>
                <a:latin typeface="+mn-lt"/>
                <a:ea typeface="+mn-ea"/>
                <a:cs typeface="+mn-cs"/>
              </a:rPr>
              <a:t> Slides to use in other training – Video Placeholder</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baseline="0" dirty="0"/>
              <a:t>Suggested time: 3 minutes. </a:t>
            </a:r>
          </a:p>
          <a:p>
            <a:endParaRPr lang="en-AU" dirty="0"/>
          </a:p>
          <a:p>
            <a:r>
              <a:rPr lang="en-AU" u="sng" dirty="0"/>
              <a:t>Notes</a:t>
            </a:r>
            <a:r>
              <a:rPr lang="en-AU" u="sng" dirty="0" smtClean="0"/>
              <a:t>:</a:t>
            </a:r>
          </a:p>
          <a:p>
            <a:endParaRPr lang="en-AU" u="sng"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baseline="0" dirty="0" smtClean="0">
                <a:solidFill>
                  <a:schemeClr val="tx1"/>
                </a:solidFill>
                <a:effectLst/>
                <a:latin typeface="+mn-lt"/>
                <a:ea typeface="+mn-ea"/>
                <a:cs typeface="+mn-cs"/>
              </a:rPr>
              <a:t>Links to suitable videos made by CID are in the Training Guide. </a:t>
            </a:r>
          </a:p>
          <a:p>
            <a:pPr marL="0" indent="0">
              <a:buFont typeface="Arial" panose="020B0604020202020204" pitchFamily="34" charset="0"/>
              <a:buNone/>
            </a:pPr>
            <a:endParaRPr lang="en-AU" u="sng" dirty="0"/>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latin typeface="+mn-lt"/>
                <a:ea typeface="+mn-ea"/>
                <a:cs typeface="+mn-cs"/>
              </a:rPr>
              <a:t>Key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Include the story of someone with intellectual disability.</a:t>
            </a:r>
          </a:p>
          <a:p>
            <a:endParaRPr lang="en-AU" dirty="0"/>
          </a:p>
          <a:p>
            <a:r>
              <a:rPr lang="en-AU" dirty="0" smtClean="0"/>
              <a:t>It may include</a:t>
            </a:r>
            <a:r>
              <a:rPr lang="en-AU" baseline="0" dirty="0" smtClean="0"/>
              <a:t> tips like:</a:t>
            </a:r>
            <a:endParaRPr lang="en-AU" baseline="0" dirty="0"/>
          </a:p>
          <a:p>
            <a:pPr marL="628650" lvl="1" indent="-171450">
              <a:buFont typeface="Arial" panose="020B0604020202020204" pitchFamily="34" charset="0"/>
              <a:buChar char="•"/>
            </a:pPr>
            <a:r>
              <a:rPr lang="en-AU" dirty="0"/>
              <a:t>Speaking with the person first (not just support people)</a:t>
            </a:r>
          </a:p>
          <a:p>
            <a:pPr marL="628650" lvl="1" indent="-171450">
              <a:buFont typeface="Arial" panose="020B0604020202020204" pitchFamily="34" charset="0"/>
              <a:buChar char="•"/>
            </a:pPr>
            <a:r>
              <a:rPr lang="en-AU" dirty="0"/>
              <a:t>Using aids, and avoiding difficult words</a:t>
            </a:r>
          </a:p>
          <a:p>
            <a:pPr marL="628650" lvl="1" indent="-171450">
              <a:buFont typeface="Arial" panose="020B0604020202020204" pitchFamily="34" charset="0"/>
              <a:buChar char="•"/>
            </a:pPr>
            <a:r>
              <a:rPr lang="en-AU" dirty="0"/>
              <a:t>Giving them enough time to process and respond</a:t>
            </a:r>
          </a:p>
          <a:p>
            <a:pPr marL="628650" lvl="1" indent="-171450">
              <a:buFont typeface="Arial" panose="020B0604020202020204" pitchFamily="34" charset="0"/>
              <a:buChar char="•"/>
            </a:pPr>
            <a:r>
              <a:rPr lang="en-AU" dirty="0"/>
              <a:t>Encouraging use of a personal health record – and reading the information in it.</a:t>
            </a:r>
          </a:p>
          <a:p>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38</a:t>
            </a:fld>
            <a:endParaRPr lang="en-AU" dirty="0"/>
          </a:p>
        </p:txBody>
      </p:sp>
    </p:spTree>
    <p:extLst>
      <p:ext uri="{BB962C8B-B14F-4D97-AF65-F5344CB8AC3E}">
        <p14:creationId xmlns:p14="http://schemas.microsoft.com/office/powerpoint/2010/main" val="3282975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S39V  </a:t>
            </a:r>
            <a:r>
              <a:rPr lang="en-AU" sz="1200" b="1" kern="1200" dirty="0">
                <a:solidFill>
                  <a:schemeClr val="tx1"/>
                </a:solidFill>
                <a:effectLst/>
                <a:latin typeface="+mn-lt"/>
                <a:ea typeface="+mn-ea"/>
                <a:cs typeface="+mn-cs"/>
              </a:rPr>
              <a:t>Video – Annual health assessment -</a:t>
            </a:r>
            <a:r>
              <a:rPr lang="en-AU" b="1" dirty="0"/>
              <a:t> </a:t>
            </a:r>
            <a:r>
              <a:rPr lang="en-AU" sz="1200" b="1" kern="1200" dirty="0">
                <a:solidFill>
                  <a:schemeClr val="tx1"/>
                </a:solidFill>
                <a:effectLst/>
                <a:latin typeface="+mn-lt"/>
                <a:ea typeface="+mn-ea"/>
                <a:cs typeface="+mn-cs"/>
              </a:rPr>
              <a:t> to use in other training</a:t>
            </a:r>
            <a:endParaRPr lang="en-AU" sz="1200" kern="1200" dirty="0">
              <a:solidFill>
                <a:schemeClr val="tx1"/>
              </a:solidFill>
              <a:effectLst/>
              <a:latin typeface="+mn-lt"/>
              <a:ea typeface="+mn-ea"/>
              <a:cs typeface="+mn-cs"/>
            </a:endParaRPr>
          </a:p>
          <a:p>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baseline="0" dirty="0"/>
              <a:t>Suggested time: 1 - 3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u="sng" baseline="0" dirty="0"/>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baseline="0" dirty="0" smtClean="0">
                <a:solidFill>
                  <a:schemeClr val="tx1"/>
                </a:solidFill>
                <a:effectLst/>
                <a:latin typeface="+mn-lt"/>
                <a:ea typeface="+mn-ea"/>
                <a:cs typeface="+mn-cs"/>
              </a:rPr>
              <a:t>Links to suitable videos made by CID are in the Training Guide. </a:t>
            </a:r>
          </a:p>
          <a:p>
            <a:pPr marL="171450" indent="-171450">
              <a:buFont typeface="Arial" panose="020B0604020202020204" pitchFamily="34" charset="0"/>
              <a:buChar char="•"/>
            </a:pPr>
            <a:endParaRPr lang="en-AU" b="0" dirty="0" smtClean="0"/>
          </a:p>
          <a:p>
            <a:pPr marL="171450" indent="-171450">
              <a:buFont typeface="Arial" panose="020B0604020202020204" pitchFamily="34" charset="0"/>
              <a:buChar char="•"/>
            </a:pPr>
            <a:r>
              <a:rPr lang="en-AU" b="0" dirty="0" smtClean="0"/>
              <a:t>This </a:t>
            </a:r>
            <a:r>
              <a:rPr lang="en-AU" b="0" dirty="0"/>
              <a:t>is a repeat o</a:t>
            </a:r>
            <a:r>
              <a:rPr lang="en-AU" b="0" baseline="0" dirty="0"/>
              <a:t>f slide S24V. </a:t>
            </a:r>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r>
              <a:rPr lang="en-AU" b="0" dirty="0"/>
              <a:t>Use this slide &amp; video when presenting</a:t>
            </a:r>
            <a:r>
              <a:rPr lang="en-AU" b="0" baseline="0" dirty="0"/>
              <a:t> a longer workshop for GPs, or if adding to the end of other training for GPs and practice nurses. </a:t>
            </a:r>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r>
              <a:rPr lang="en-AU" b="0" baseline="0" dirty="0"/>
              <a:t>For a 1 hour workshop this video can only be included if other content is trimmed. </a:t>
            </a:r>
          </a:p>
          <a:p>
            <a:pPr marL="0" indent="0">
              <a:buFont typeface="Arial" panose="020B0604020202020204" pitchFamily="34" charset="0"/>
              <a:buNone/>
            </a:pPr>
            <a:endParaRPr lang="en-AU" b="0" baseline="0" dirty="0"/>
          </a:p>
          <a:p>
            <a:pPr marL="0" indent="0">
              <a:buFont typeface="Arial" panose="020B0604020202020204" pitchFamily="34" charset="0"/>
              <a:buNone/>
            </a:pPr>
            <a:endParaRPr lang="en-AU" b="0" baseline="0" dirty="0"/>
          </a:p>
          <a:p>
            <a:pPr marL="0" indent="0">
              <a:buFont typeface="Arial" panose="020B0604020202020204" pitchFamily="34" charset="0"/>
              <a:buNone/>
            </a:pPr>
            <a:r>
              <a:rPr lang="en-AU" sz="1200" b="1" kern="1200" dirty="0">
                <a:solidFill>
                  <a:schemeClr val="tx1"/>
                </a:solidFill>
                <a:effectLst/>
                <a:latin typeface="+mn-lt"/>
                <a:ea typeface="+mn-ea"/>
                <a:cs typeface="+mn-cs"/>
              </a:rPr>
              <a:t>Key point:</a:t>
            </a:r>
            <a:r>
              <a:rPr lang="en-AU" sz="1200" kern="1200" dirty="0">
                <a:solidFill>
                  <a:schemeClr val="tx1"/>
                </a:solidFill>
                <a:effectLst/>
                <a:latin typeface="+mn-lt"/>
                <a:ea typeface="+mn-ea"/>
                <a:cs typeface="+mn-cs"/>
              </a:rPr>
              <a:t> </a:t>
            </a:r>
          </a:p>
          <a:p>
            <a:pPr marL="0" indent="0">
              <a:buFont typeface="Arial" panose="020B0604020202020204" pitchFamily="34" charset="0"/>
              <a:buNone/>
            </a:pP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Annual health assessments yield benefits. </a:t>
            </a:r>
          </a:p>
          <a:p>
            <a:pPr marL="171450" indent="-171450">
              <a:buFont typeface="Arial" panose="020B0604020202020204" pitchFamily="34" charset="0"/>
              <a:buChar char="•"/>
            </a:pPr>
            <a:endParaRPr lang="en-AU" sz="1200" b="0" kern="1200" baseline="0" dirty="0">
              <a:solidFill>
                <a:schemeClr val="tx1"/>
              </a:solidFill>
              <a:effectLst/>
              <a:latin typeface="+mn-lt"/>
              <a:ea typeface="+mn-ea"/>
              <a:cs typeface="+mn-cs"/>
            </a:endParaRPr>
          </a:p>
          <a:p>
            <a:endParaRPr lang="en-AU" b="1" dirty="0"/>
          </a:p>
        </p:txBody>
      </p:sp>
      <p:sp>
        <p:nvSpPr>
          <p:cNvPr id="4" name="Slide Number Placeholder 3"/>
          <p:cNvSpPr>
            <a:spLocks noGrp="1"/>
          </p:cNvSpPr>
          <p:nvPr>
            <p:ph type="sldNum" sz="quarter" idx="10"/>
          </p:nvPr>
        </p:nvSpPr>
        <p:spPr/>
        <p:txBody>
          <a:bodyPr/>
          <a:lstStyle/>
          <a:p>
            <a:fld id="{E75CE465-CFEE-44BC-B1E0-F375E7C60359}" type="slidenum">
              <a:rPr lang="en-AU" smtClean="0"/>
              <a:t>39</a:t>
            </a:fld>
            <a:endParaRPr lang="en-AU" dirty="0"/>
          </a:p>
        </p:txBody>
      </p:sp>
    </p:spTree>
    <p:extLst>
      <p:ext uri="{BB962C8B-B14F-4D97-AF65-F5344CB8AC3E}">
        <p14:creationId xmlns:p14="http://schemas.microsoft.com/office/powerpoint/2010/main" val="311515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latin typeface="+mn-lt"/>
                <a:ea typeface="+mn-ea"/>
                <a:cs typeface="+mn-cs"/>
              </a:rPr>
              <a:t>S4C  Co-facilitators introduce themselves </a:t>
            </a:r>
            <a:r>
              <a:rPr lang="en-AU" sz="1200" b="0" kern="1200" baseline="0" dirty="0">
                <a:solidFill>
                  <a:schemeClr val="tx1"/>
                </a:solidFill>
                <a:effectLst/>
                <a:latin typeface="+mn-lt"/>
                <a:ea typeface="+mn-ea"/>
                <a:cs typeface="+mn-cs"/>
              </a:rPr>
              <a:t> </a:t>
            </a:r>
            <a:r>
              <a:rPr lang="en-US" b="1" baseline="0" dirty="0"/>
              <a:t>(with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Suggested time: 3-5 minutes</a:t>
            </a:r>
            <a:r>
              <a:rPr lang="en-US" b="0" baseline="0" dirty="0"/>
              <a:t> (if aiming for a 1 hour workshop with 3 case studies, keep this to 3 minutes or less)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sng" baseline="0" dirty="0" smtClean="0"/>
              <a:t>Notes</a:t>
            </a:r>
            <a:r>
              <a:rPr lang="en-US" b="0" u="sng" baseline="0" dirty="0"/>
              <a:t>:</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Tailor the slide with your pictures and names</a:t>
            </a:r>
            <a:r>
              <a:rPr lang="en-US"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US" dirty="0"/>
              <a:t>It is </a:t>
            </a:r>
            <a:r>
              <a:rPr lang="en-US" dirty="0" smtClean="0"/>
              <a:t>best </a:t>
            </a:r>
            <a:r>
              <a:rPr lang="en-US" dirty="0"/>
              <a:t>if a co-facilitator</a:t>
            </a:r>
            <a:r>
              <a:rPr lang="en-US" baseline="0" dirty="0"/>
              <a:t> with intellectual disability introduces themselves first. </a:t>
            </a:r>
            <a:endParaRPr lang="en-US" baseline="0" dirty="0" smtClean="0"/>
          </a:p>
          <a:p>
            <a:endParaRPr lang="en-US" baseline="0" dirty="0" smtClean="0"/>
          </a:p>
          <a:p>
            <a:r>
              <a:rPr lang="en-US" b="1" baseline="0" dirty="0" smtClean="0"/>
              <a:t>Key points:</a:t>
            </a:r>
            <a:endParaRPr lang="en-US" b="1" baseline="0" dirty="0"/>
          </a:p>
          <a:p>
            <a:endParaRPr lang="en-US" baseline="0" dirty="0"/>
          </a:p>
          <a:p>
            <a:pPr marL="171450" indent="-171450">
              <a:buFont typeface="Arial" panose="020B0604020202020204" pitchFamily="34" charset="0"/>
              <a:buChar char="•"/>
            </a:pPr>
            <a:r>
              <a:rPr lang="en-US" baseline="0" dirty="0" smtClean="0"/>
              <a:t>Tell people why you are involved </a:t>
            </a:r>
            <a:r>
              <a:rPr lang="en-US" baseline="0" dirty="0"/>
              <a:t>in this training. </a:t>
            </a:r>
            <a:endParaRPr lang="en-US" baseline="0" dirty="0" smtClean="0"/>
          </a:p>
          <a:p>
            <a:pPr marL="171450" indent="-171450">
              <a:buFont typeface="Arial" panose="020B0604020202020204" pitchFamily="34" charset="0"/>
              <a:buChar char="•"/>
            </a:pPr>
            <a:r>
              <a:rPr lang="en-US" baseline="0" dirty="0" smtClean="0"/>
              <a:t>Tell them you have lived experience of intellectual disability </a:t>
            </a:r>
          </a:p>
          <a:p>
            <a:pPr marL="171450" indent="-171450">
              <a:buFont typeface="Arial" panose="020B0604020202020204" pitchFamily="34" charset="0"/>
              <a:buChar char="•"/>
            </a:pPr>
            <a:r>
              <a:rPr lang="en-US" baseline="0" dirty="0" smtClean="0"/>
              <a:t>Tell them you have experience using health care. </a:t>
            </a:r>
          </a:p>
          <a:p>
            <a:endParaRPr lang="en-US" baseline="0" dirty="0"/>
          </a:p>
          <a:p>
            <a:endParaRPr lang="en-US" baseline="0" dirty="0"/>
          </a:p>
          <a:p>
            <a:r>
              <a:rPr lang="en-US" baseline="0" dirty="0" smtClean="0"/>
              <a:t>The other co-facilitator </a:t>
            </a:r>
            <a:r>
              <a:rPr lang="en-US" baseline="0" dirty="0"/>
              <a:t>should introduce </a:t>
            </a:r>
            <a:r>
              <a:rPr lang="en-US" baseline="0" dirty="0" smtClean="0"/>
              <a:t>themselves too. </a:t>
            </a:r>
            <a:endParaRPr lang="en-US" baseline="0" dirty="0"/>
          </a:p>
          <a:p>
            <a:endParaRPr lang="en-US" baseline="0" dirty="0"/>
          </a:p>
          <a:p>
            <a:endParaRPr lang="en-US" b="1" baseline="0" dirty="0"/>
          </a:p>
          <a:p>
            <a:r>
              <a:rPr lang="en-US" b="1" baseline="0" dirty="0" smtClean="0"/>
              <a:t>What you could say:</a:t>
            </a:r>
            <a:endParaRPr lang="en-US" b="1" baseline="0" dirty="0"/>
          </a:p>
          <a:p>
            <a:endParaRPr lang="en-US" baseline="0" dirty="0"/>
          </a:p>
          <a:p>
            <a:r>
              <a:rPr lang="en-US" baseline="0" dirty="0"/>
              <a:t>We have not provided a script for this slide. </a:t>
            </a:r>
          </a:p>
        </p:txBody>
      </p:sp>
      <p:sp>
        <p:nvSpPr>
          <p:cNvPr id="4" name="Slide Number Placeholder 3"/>
          <p:cNvSpPr>
            <a:spLocks noGrp="1"/>
          </p:cNvSpPr>
          <p:nvPr>
            <p:ph type="sldNum" sz="quarter" idx="10"/>
          </p:nvPr>
        </p:nvSpPr>
        <p:spPr/>
        <p:txBody>
          <a:bodyPr/>
          <a:lstStyle/>
          <a:p>
            <a:fld id="{65FF620E-BD1C-4F16-AF7B-7849DBAB030F}" type="slidenum">
              <a:rPr lang="en-AU" smtClean="0"/>
              <a:t>4</a:t>
            </a:fld>
            <a:endParaRPr lang="en-AU" dirty="0"/>
          </a:p>
        </p:txBody>
      </p:sp>
    </p:spTree>
    <p:extLst>
      <p:ext uri="{BB962C8B-B14F-4D97-AF65-F5344CB8AC3E}">
        <p14:creationId xmlns:p14="http://schemas.microsoft.com/office/powerpoint/2010/main" val="28614486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S40O </a:t>
            </a:r>
            <a:r>
              <a:rPr lang="en-AU" sz="1200" b="1" kern="1200" dirty="0">
                <a:solidFill>
                  <a:schemeClr val="tx1"/>
                </a:solidFill>
                <a:effectLst/>
                <a:latin typeface="+mn-lt"/>
                <a:ea typeface="+mn-ea"/>
                <a:cs typeface="+mn-cs"/>
              </a:rPr>
              <a:t> Divider slide – Case study</a:t>
            </a:r>
            <a:r>
              <a:rPr lang="en-AU" sz="1200" b="1" kern="1200" baseline="0" dirty="0">
                <a:solidFill>
                  <a:schemeClr val="tx1"/>
                </a:solidFill>
                <a:effectLst/>
                <a:latin typeface="+mn-lt"/>
                <a:ea typeface="+mn-ea"/>
                <a:cs typeface="+mn-cs"/>
              </a:rPr>
              <a:t> slides</a:t>
            </a:r>
            <a:endParaRPr lang="en-AU" sz="1200" b="1"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following slides </a:t>
            </a:r>
            <a:r>
              <a:rPr lang="en-AU" dirty="0" smtClean="0"/>
              <a:t>are</a:t>
            </a:r>
            <a:r>
              <a:rPr lang="en-AU" baseline="0" dirty="0" smtClean="0"/>
              <a:t> for case based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Each case study lists the suggested professional audience.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Following each case study are slides showcasing relevant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Remember, this is the master slide set. There are “Recommended slide sets” already prepared for different audiences, which can be used as is or tailored as needed. See the Training guide for more details. </a:t>
            </a:r>
            <a:endParaRPr lang="en-AU" dirty="0"/>
          </a:p>
          <a:p>
            <a:endParaRPr lang="en-AU" b="1" baseline="0" dirty="0"/>
          </a:p>
        </p:txBody>
      </p:sp>
      <p:sp>
        <p:nvSpPr>
          <p:cNvPr id="4" name="Slide Number Placeholder 3"/>
          <p:cNvSpPr>
            <a:spLocks noGrp="1"/>
          </p:cNvSpPr>
          <p:nvPr>
            <p:ph type="sldNum" sz="quarter" idx="10"/>
          </p:nvPr>
        </p:nvSpPr>
        <p:spPr/>
        <p:txBody>
          <a:bodyPr/>
          <a:lstStyle/>
          <a:p>
            <a:fld id="{91690496-1E77-420B-B5F0-DE4A8AB55F8B}" type="slidenum">
              <a:rPr lang="en-AU" smtClean="0"/>
              <a:t>40</a:t>
            </a:fld>
            <a:endParaRPr lang="en-AU" dirty="0"/>
          </a:p>
        </p:txBody>
      </p:sp>
    </p:spTree>
    <p:extLst>
      <p:ext uri="{BB962C8B-B14F-4D97-AF65-F5344CB8AC3E}">
        <p14:creationId xmlns:p14="http://schemas.microsoft.com/office/powerpoint/2010/main" val="35866533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S41P </a:t>
            </a:r>
            <a:r>
              <a:rPr lang="en-AU" sz="1200" b="1" kern="1200" dirty="0">
                <a:solidFill>
                  <a:schemeClr val="tx1"/>
                </a:solidFill>
                <a:effectLst/>
                <a:latin typeface="+mn-lt"/>
                <a:ea typeface="+mn-ea"/>
                <a:cs typeface="+mn-cs"/>
              </a:rPr>
              <a:t> Divider slide – Case examples – GPs longer</a:t>
            </a:r>
            <a:endParaRPr lang="en-AU" sz="1200" kern="1200" dirty="0">
              <a:solidFill>
                <a:schemeClr val="tx1"/>
              </a:solidFill>
              <a:effectLst/>
              <a:latin typeface="+mn-lt"/>
              <a:ea typeface="+mn-ea"/>
              <a:cs typeface="+mn-cs"/>
            </a:endParaRPr>
          </a:p>
          <a:p>
            <a:endParaRPr lang="en-AU" b="1" baseline="0" dirty="0"/>
          </a:p>
          <a:p>
            <a:r>
              <a:rPr lang="en-AU" b="1" baseline="0" dirty="0"/>
              <a:t>Suggested Time: 1 minute</a:t>
            </a:r>
          </a:p>
          <a:p>
            <a:endParaRPr lang="en-AU" b="1" baseline="0" dirty="0"/>
          </a:p>
          <a:p>
            <a:r>
              <a:rPr lang="en-AU" b="0" u="sng" baseline="0" dirty="0"/>
              <a:t>Notes: </a:t>
            </a:r>
          </a:p>
          <a:p>
            <a:endParaRPr lang="en-AU" b="1" baseline="0" dirty="0"/>
          </a:p>
          <a:p>
            <a:pPr marL="171450" indent="-171450">
              <a:buFont typeface="Arial" panose="020B0604020202020204" pitchFamily="34" charset="0"/>
              <a:buChar char="•"/>
            </a:pPr>
            <a:r>
              <a:rPr lang="en-AU" baseline="0" dirty="0" smtClean="0"/>
              <a:t>Notes </a:t>
            </a:r>
            <a:r>
              <a:rPr lang="en-AU" baseline="0" dirty="0"/>
              <a:t>for introducing and describing the case examples are given in full for these slides. It is best to read them as they are written. </a:t>
            </a:r>
          </a:p>
          <a:p>
            <a:pPr marL="0" indent="0">
              <a:buFont typeface="Arial" panose="020B0604020202020204" pitchFamily="34" charset="0"/>
              <a:buNone/>
            </a:pPr>
            <a:endParaRPr lang="en-AU"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41</a:t>
            </a:fld>
            <a:endParaRPr lang="en-AU" dirty="0"/>
          </a:p>
        </p:txBody>
      </p:sp>
    </p:spTree>
    <p:extLst>
      <p:ext uri="{BB962C8B-B14F-4D97-AF65-F5344CB8AC3E}">
        <p14:creationId xmlns:p14="http://schemas.microsoft.com/office/powerpoint/2010/main" val="10896630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S42P </a:t>
            </a:r>
            <a:r>
              <a:rPr lang="en-AU" sz="1200" b="1" kern="1200" dirty="0">
                <a:solidFill>
                  <a:schemeClr val="tx1"/>
                </a:solidFill>
                <a:effectLst/>
                <a:latin typeface="+mn-lt"/>
                <a:ea typeface="+mn-ea"/>
                <a:cs typeface="+mn-cs"/>
              </a:rPr>
              <a:t> Kit divider slide</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You</a:t>
            </a:r>
            <a:r>
              <a:rPr lang="en-AU" baseline="0" dirty="0" smtClean="0"/>
              <a:t> can r</a:t>
            </a:r>
            <a:r>
              <a:rPr lang="en-AU" dirty="0" smtClean="0"/>
              <a:t>emove</a:t>
            </a:r>
            <a:r>
              <a:rPr lang="en-AU" baseline="0" dirty="0" smtClean="0"/>
              <a:t> </a:t>
            </a:r>
            <a:r>
              <a:rPr lang="en-AU" baseline="0" dirty="0"/>
              <a:t>this slide</a:t>
            </a:r>
          </a:p>
          <a:p>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42</a:t>
            </a:fld>
            <a:endParaRPr lang="en-AU" dirty="0"/>
          </a:p>
        </p:txBody>
      </p:sp>
    </p:spTree>
    <p:extLst>
      <p:ext uri="{BB962C8B-B14F-4D97-AF65-F5344CB8AC3E}">
        <p14:creationId xmlns:p14="http://schemas.microsoft.com/office/powerpoint/2010/main" val="33841233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S43P </a:t>
            </a:r>
            <a:r>
              <a:rPr lang="en-AU" b="1" baseline="0" dirty="0"/>
              <a:t> </a:t>
            </a:r>
            <a:r>
              <a:rPr lang="en-AU" b="1" dirty="0"/>
              <a:t>Case example 1: Kit Longer</a:t>
            </a:r>
            <a:r>
              <a:rPr lang="en-AU" b="1" baseline="0" dirty="0"/>
              <a:t> GP workshop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Suggested</a:t>
            </a:r>
            <a:r>
              <a:rPr lang="en-AU" b="1" baseline="0" dirty="0"/>
              <a:t> Time: 1.5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i="0" u="sng" dirty="0"/>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baseline="0" dirty="0" smtClean="0"/>
              <a:t>Read </a:t>
            </a:r>
            <a:r>
              <a:rPr lang="en-AU" i="0" baseline="0" dirty="0"/>
              <a:t>the case study </a:t>
            </a:r>
            <a:r>
              <a:rPr lang="en-AU" i="0" baseline="0" dirty="0" smtClean="0"/>
              <a:t>text in </a:t>
            </a:r>
            <a:r>
              <a:rPr lang="en-AU" i="1" baseline="0" dirty="0" smtClean="0"/>
              <a:t>italics</a:t>
            </a:r>
            <a:r>
              <a:rPr lang="en-AU" i="0" baseline="0" dirty="0" smtClean="0"/>
              <a:t> as it is written.</a:t>
            </a:r>
            <a:endParaRPr lang="en-AU"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SSRI stands</a:t>
            </a:r>
            <a:r>
              <a:rPr lang="en-AU" baseline="0" dirty="0"/>
              <a:t> for Selective Serotonin Reuptake Inhibitor, a commonly prescribed type of antidepressant. </a:t>
            </a:r>
            <a:endParaRPr lang="en-AU"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See the appendix to the Training guide for detailed information about this case and the clinical and practical points it highlights, including appropriate reasonable adjustments.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0"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The next slide contains further details about Kit’s case.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i="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i="1" baseline="0" dirty="0"/>
              <a:t>Suggested script (read </a:t>
            </a:r>
            <a:r>
              <a:rPr lang="en-AU" b="1" i="1" baseline="0" dirty="0" smtClean="0"/>
              <a:t>as it is written):</a:t>
            </a:r>
            <a:endParaRPr lang="en-AU" b="1"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t>Kit is a 51 year old man who enjoys gardening and Star Wars.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i="1" dirty="0"/>
          </a:p>
          <a:p>
            <a:r>
              <a:rPr lang="en-AU" i="1" dirty="0"/>
              <a:t>He lives with</a:t>
            </a:r>
            <a:r>
              <a:rPr lang="en-AU" i="1" baseline="0" dirty="0"/>
              <a:t> his mother Sherrie.  His father David passed away last year. Kit also has a sister who lives interstate. </a:t>
            </a:r>
          </a:p>
          <a:p>
            <a:endParaRPr lang="en-AU" i="1" baseline="0" dirty="0"/>
          </a:p>
          <a:p>
            <a:r>
              <a:rPr lang="en-AU" i="1" baseline="0" dirty="0"/>
              <a:t>Kit’s father used to drive him to work where he restocked shelves at a small grocery store. Since his father’s passing, Kit left his job as it was too difficult to get there. His only NDIS supports cover his psychology services. </a:t>
            </a:r>
          </a:p>
          <a:p>
            <a:endParaRPr lang="en-AU" i="1" baseline="0" dirty="0"/>
          </a:p>
          <a:p>
            <a:r>
              <a:rPr lang="en-AU" i="1" baseline="0" dirty="0"/>
              <a:t>Kit has a history of anxiety, for which he takes an antidepressant (an SSRI). This was first prescribed by a psychiatrist over 10 years ago and the dose has remained stable for the past 8 years. </a:t>
            </a:r>
          </a:p>
          <a:p>
            <a:endParaRPr lang="en-AU" i="1" baseline="0" dirty="0"/>
          </a:p>
          <a:p>
            <a:r>
              <a:rPr lang="en-AU" i="1" baseline="0" dirty="0"/>
              <a:t>In the past year, Kit has become increasingly irritable, and on two occasions he has become aggressive towards Sherrie. Sherrie, who is 76 and has a history of osteoporosis, is concerned for her own safety, and for Kit’s wellbeing. </a:t>
            </a:r>
          </a:p>
          <a:p>
            <a:endParaRPr lang="en-AU" i="1" baseline="0" dirty="0"/>
          </a:p>
          <a:p>
            <a:r>
              <a:rPr lang="en-AU" i="1" baseline="0" dirty="0"/>
              <a:t>Kit has seen his psychologist 6 times so far this year to try to reduce his levels of agitation to discuss behaviour management. However, it is not working. </a:t>
            </a:r>
          </a:p>
          <a:p>
            <a:endParaRPr lang="en-AU" i="1" baseline="0" dirty="0"/>
          </a:p>
          <a:p>
            <a:r>
              <a:rPr lang="en-AU" i="1" baseline="0" dirty="0"/>
              <a:t>They have come to you for further assistance.</a:t>
            </a:r>
            <a:r>
              <a:rPr lang="en-AU" baseline="0" dirty="0"/>
              <a:t> </a:t>
            </a:r>
          </a:p>
          <a:p>
            <a:endParaRPr lang="en-AU" baseline="0" dirty="0"/>
          </a:p>
          <a:p>
            <a:endParaRPr lang="en-AU" baseline="0" dirty="0"/>
          </a:p>
          <a:p>
            <a:endParaRPr lang="en-AU" baseline="0" dirty="0"/>
          </a:p>
          <a:p>
            <a:endParaRPr lang="en-AU" baseline="0" dirty="0"/>
          </a:p>
          <a:p>
            <a:endParaRPr lang="en-AU" baseline="0" dirty="0"/>
          </a:p>
          <a:p>
            <a:endParaRPr lang="en-AU"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43</a:t>
            </a:fld>
            <a:endParaRPr lang="en-AU" dirty="0"/>
          </a:p>
        </p:txBody>
      </p:sp>
    </p:spTree>
    <p:extLst>
      <p:ext uri="{BB962C8B-B14F-4D97-AF65-F5344CB8AC3E}">
        <p14:creationId xmlns:p14="http://schemas.microsoft.com/office/powerpoint/2010/main" val="17673945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S44P  </a:t>
            </a:r>
            <a:r>
              <a:rPr lang="en-AU" b="1" baseline="0" dirty="0"/>
              <a:t>Kit – Longer GP workshop – Small group discussion</a:t>
            </a:r>
          </a:p>
          <a:p>
            <a:endParaRPr lang="en-AU" b="1" baseline="0" dirty="0"/>
          </a:p>
          <a:p>
            <a:r>
              <a:rPr lang="en-AU" b="1" baseline="0" dirty="0"/>
              <a:t>Suggested time:  10 - 12 minutes</a:t>
            </a:r>
          </a:p>
          <a:p>
            <a:endParaRPr lang="en-AU" b="1" baseline="0" dirty="0"/>
          </a:p>
          <a:p>
            <a:r>
              <a:rPr lang="en-AU" b="0" u="sng" baseline="0" dirty="0"/>
              <a:t>Notes: </a:t>
            </a:r>
          </a:p>
          <a:p>
            <a:pPr marL="171450" indent="-171450">
              <a:buFont typeface="Arial" panose="020B0604020202020204" pitchFamily="34" charset="0"/>
              <a:buChar char="•"/>
            </a:pPr>
            <a:r>
              <a:rPr lang="en-AU" b="0" baseline="0" dirty="0"/>
              <a:t>This slide has animations to make the final text (what should you do for Kit going forth) appear after an additional mouse-click. They will only work if presented as a slide show. </a:t>
            </a:r>
            <a:endParaRPr lang="en-AU" b="0" baseline="0" dirty="0" smtClean="0"/>
          </a:p>
          <a:p>
            <a:pPr marL="171450" indent="-171450">
              <a:buFont typeface="Arial" panose="020B0604020202020204" pitchFamily="34" charset="0"/>
              <a:buChar char="•"/>
            </a:pPr>
            <a:r>
              <a:rPr lang="en-AU" b="0" baseline="0" dirty="0" smtClean="0"/>
              <a:t>See the appendix to the Training guide for detailed information about this case and the clinical and practical points it highlights, including appropriate reasonable adjustments. </a:t>
            </a:r>
          </a:p>
          <a:p>
            <a:pPr marL="171450" indent="-171450">
              <a:buFont typeface="Arial" panose="020B0604020202020204" pitchFamily="34" charset="0"/>
              <a:buChar char="•"/>
            </a:pPr>
            <a:r>
              <a:rPr lang="en-AU" b="0" baseline="0" dirty="0" smtClean="0"/>
              <a:t>Read the further details part as it is written.</a:t>
            </a:r>
          </a:p>
          <a:p>
            <a:pPr marL="171450" indent="-171450">
              <a:buFont typeface="Arial" panose="020B0604020202020204" pitchFamily="34" charset="0"/>
              <a:buChar char="•"/>
            </a:pPr>
            <a:endParaRPr lang="en-AU" baseline="0" dirty="0" smtClean="0"/>
          </a:p>
          <a:p>
            <a:pPr marL="171450" indent="-171450">
              <a:buFont typeface="Arial" panose="020B0604020202020204" pitchFamily="34" charset="0"/>
              <a:buChar char="•"/>
            </a:pPr>
            <a:endParaRPr lang="en-AU" baseline="0" dirty="0" smtClean="0"/>
          </a:p>
          <a:p>
            <a:pPr marL="171450" indent="-171450">
              <a:buFont typeface="Arial" panose="020B0604020202020204" pitchFamily="34" charset="0"/>
              <a:buChar char="•"/>
            </a:pPr>
            <a:endParaRPr lang="en-AU" baseline="0" dirty="0"/>
          </a:p>
          <a:p>
            <a:r>
              <a:rPr lang="en-AU" b="1" baseline="0" dirty="0" smtClean="0"/>
              <a:t>Optional </a:t>
            </a:r>
            <a:r>
              <a:rPr lang="en-AU" b="1" baseline="0" dirty="0"/>
              <a:t>script:</a:t>
            </a:r>
          </a:p>
          <a:p>
            <a:endParaRPr lang="en-AU" baseline="0" dirty="0"/>
          </a:p>
          <a:p>
            <a:r>
              <a:rPr lang="en-AU" baseline="0" dirty="0"/>
              <a:t>With the person or people closest to you, answer about the following questions:</a:t>
            </a:r>
          </a:p>
          <a:p>
            <a:endParaRPr lang="en-AU" baseline="0" dirty="0"/>
          </a:p>
          <a:p>
            <a:pPr marL="171450" indent="-171450">
              <a:buFont typeface="Arial" panose="020B0604020202020204" pitchFamily="34" charset="0"/>
              <a:buChar char="•"/>
            </a:pPr>
            <a:r>
              <a:rPr lang="en-AU" baseline="0" dirty="0" smtClean="0"/>
              <a:t>What </a:t>
            </a:r>
            <a:r>
              <a:rPr lang="en-AU" baseline="0" dirty="0"/>
              <a:t>could be going on for </a:t>
            </a:r>
            <a:r>
              <a:rPr lang="en-AU" baseline="0" dirty="0" smtClean="0"/>
              <a:t>Kit</a:t>
            </a:r>
            <a:r>
              <a:rPr lang="en-AU" baseline="0" dirty="0"/>
              <a:t>? i.e. what do you think is likely and what are the differentials? </a:t>
            </a:r>
          </a:p>
          <a:p>
            <a:pPr marL="171450" indent="-171450">
              <a:buFont typeface="Arial" panose="020B0604020202020204" pitchFamily="34" charset="0"/>
              <a:buChar char="•"/>
            </a:pPr>
            <a:r>
              <a:rPr lang="en-AU" baseline="0" dirty="0"/>
              <a:t>What is the first thing to do? And what should you do next?</a:t>
            </a:r>
          </a:p>
          <a:p>
            <a:endParaRPr lang="en-AU" baseline="0" dirty="0"/>
          </a:p>
          <a:p>
            <a:endParaRPr lang="en-AU" b="1" baseline="0" dirty="0"/>
          </a:p>
          <a:p>
            <a:r>
              <a:rPr lang="en-AU" b="0" i="0" baseline="0" dirty="0"/>
              <a:t>Give people 3 minutes to discuss in small groups with a 30 second warning of when you will end the groups.</a:t>
            </a:r>
          </a:p>
          <a:p>
            <a:endParaRPr lang="en-AU"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baseline="0" dirty="0"/>
              <a:t>Then ask the groups to share some of the insights they shared.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baseline="0" dirty="0"/>
          </a:p>
          <a:p>
            <a:r>
              <a:rPr lang="en-AU" b="0" i="0" u="sng" baseline="0" dirty="0"/>
              <a:t>The answers to emphasise in your feedback and prompting are:</a:t>
            </a:r>
          </a:p>
          <a:p>
            <a:endParaRPr lang="en-AU" b="1" baseline="0" dirty="0"/>
          </a:p>
          <a:p>
            <a:r>
              <a:rPr lang="en-AU" b="0" u="none" baseline="0" dirty="0"/>
              <a:t>What could be going on?</a:t>
            </a:r>
          </a:p>
          <a:p>
            <a:pPr marL="171450" indent="-171450">
              <a:buFont typeface="Arial" panose="020B0604020202020204" pitchFamily="34" charset="0"/>
              <a:buChar char="•"/>
            </a:pPr>
            <a:r>
              <a:rPr lang="en-AU" baseline="0" dirty="0"/>
              <a:t>Depression</a:t>
            </a:r>
          </a:p>
          <a:p>
            <a:pPr marL="171450" indent="-171450">
              <a:buFont typeface="Arial" panose="020B0604020202020204" pitchFamily="34" charset="0"/>
              <a:buChar char="•"/>
            </a:pPr>
            <a:r>
              <a:rPr lang="en-AU" baseline="0" dirty="0"/>
              <a:t>Thyroid disorder</a:t>
            </a:r>
          </a:p>
          <a:p>
            <a:pPr marL="171450" indent="-171450">
              <a:buFont typeface="Arial" panose="020B0604020202020204" pitchFamily="34" charset="0"/>
              <a:buChar char="•"/>
            </a:pPr>
            <a:r>
              <a:rPr lang="en-AU" baseline="0" dirty="0"/>
              <a:t>Constipation (especially as he is less active now than before, given he no longer works in a physical job)</a:t>
            </a:r>
          </a:p>
          <a:p>
            <a:pPr marL="171450" indent="-171450">
              <a:buFont typeface="Arial" panose="020B0604020202020204" pitchFamily="34" charset="0"/>
              <a:buChar char="•"/>
            </a:pPr>
            <a:r>
              <a:rPr lang="en-AU" baseline="0" dirty="0"/>
              <a:t>Grief response</a:t>
            </a:r>
          </a:p>
          <a:p>
            <a:pPr marL="171450" indent="-171450">
              <a:buFont typeface="Arial" panose="020B0604020202020204" pitchFamily="34" charset="0"/>
              <a:buChar char="•"/>
            </a:pPr>
            <a:r>
              <a:rPr lang="en-AU" baseline="0" dirty="0"/>
              <a:t>Medication reaction – even at 51 it is possible that Kit is experiencing early frailty. People with intellectual disability are at increased risk of early frailty. So this could impact his metabolism of medication</a:t>
            </a:r>
          </a:p>
          <a:p>
            <a:pPr marL="171450" indent="-171450">
              <a:buFont typeface="Arial" panose="020B0604020202020204" pitchFamily="34" charset="0"/>
              <a:buChar char="•"/>
            </a:pPr>
            <a:r>
              <a:rPr lang="en-AU" baseline="0" dirty="0"/>
              <a:t>Other unrecognised physical or mental health problem.</a:t>
            </a:r>
          </a:p>
          <a:p>
            <a:pPr marL="171450" indent="-171450">
              <a:buFont typeface="Arial" panose="020B0604020202020204" pitchFamily="34" charset="0"/>
              <a:buChar char="•"/>
            </a:pPr>
            <a:endParaRPr lang="en-AU" baseline="0" dirty="0"/>
          </a:p>
          <a:p>
            <a:pPr marL="171450" indent="-171450">
              <a:buFont typeface="Arial" panose="020B0604020202020204" pitchFamily="34" charset="0"/>
              <a:buChar char="•"/>
            </a:pPr>
            <a:endParaRPr lang="en-AU" baseline="0" dirty="0"/>
          </a:p>
          <a:p>
            <a:pPr marL="0" indent="0">
              <a:buFont typeface="Arial" panose="020B0604020202020204" pitchFamily="34" charset="0"/>
              <a:buNone/>
            </a:pPr>
            <a:r>
              <a:rPr lang="en-AU" b="0" baseline="0" dirty="0"/>
              <a:t>What to do first?</a:t>
            </a:r>
          </a:p>
          <a:p>
            <a:pPr marL="171450" indent="-171450">
              <a:buFont typeface="Arial" panose="020B0604020202020204" pitchFamily="34" charset="0"/>
              <a:buChar char="•"/>
            </a:pPr>
            <a:r>
              <a:rPr lang="en-AU" baseline="0" dirty="0"/>
              <a:t>Talk to Kit. </a:t>
            </a:r>
          </a:p>
          <a:p>
            <a:pPr marL="171450" indent="-171450">
              <a:buFont typeface="Arial" panose="020B0604020202020204" pitchFamily="34" charset="0"/>
              <a:buChar char="•"/>
            </a:pPr>
            <a:r>
              <a:rPr lang="en-AU" baseline="0" dirty="0"/>
              <a:t>Ask him if he wants Sherrie to stay or leave the room while you talk</a:t>
            </a:r>
            <a:r>
              <a:rPr lang="en-AU" baseline="0" dirty="0" smtClean="0"/>
              <a:t>. </a:t>
            </a:r>
          </a:p>
          <a:p>
            <a:pPr marL="171450" indent="-171450">
              <a:buFont typeface="Arial" panose="020B0604020202020204" pitchFamily="34" charset="0"/>
              <a:buChar char="•"/>
            </a:pPr>
            <a:r>
              <a:rPr lang="en-AU" baseline="0" dirty="0" smtClean="0"/>
              <a:t>With </a:t>
            </a:r>
            <a:r>
              <a:rPr lang="en-AU" baseline="0" dirty="0"/>
              <a:t>his consent, talk to Sherrie too. </a:t>
            </a:r>
          </a:p>
          <a:p>
            <a:pPr marL="171450" indent="-171450">
              <a:buFont typeface="Arial" panose="020B0604020202020204" pitchFamily="34" charset="0"/>
              <a:buChar char="•"/>
            </a:pPr>
            <a:r>
              <a:rPr lang="en-AU" baseline="0" dirty="0"/>
              <a:t>Gather more information about any recent symptoms. </a:t>
            </a:r>
          </a:p>
          <a:p>
            <a:pPr marL="0" indent="0">
              <a:buFont typeface="Arial" panose="020B0604020202020204" pitchFamily="34" charset="0"/>
              <a:buNone/>
            </a:pPr>
            <a:endParaRPr lang="en-AU" baseline="0" dirty="0"/>
          </a:p>
          <a:p>
            <a:pPr marL="0" indent="0">
              <a:buFont typeface="Arial" panose="020B0604020202020204" pitchFamily="34" charset="0"/>
              <a:buNone/>
            </a:pPr>
            <a:endParaRPr lang="en-AU" baseline="0" dirty="0"/>
          </a:p>
          <a:p>
            <a:r>
              <a:rPr lang="en-AU" b="0" i="0" baseline="0" dirty="0"/>
              <a:t>[If no one has discussed this yet]:</a:t>
            </a:r>
          </a:p>
          <a:p>
            <a:r>
              <a:rPr lang="en-AU" b="0" i="0" baseline="0" dirty="0"/>
              <a:t>You need to do a physical examination – should this be done today? What do people think?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t>He needs a long appointment and it’s unlikely there will be sufficient time for this today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t>Explain this to Kit and Sherrie. Ask them to book a long appointment.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baseline="0" dirty="0"/>
              <a:t>Suggested script </a:t>
            </a:r>
            <a:r>
              <a:rPr lang="en-AU" b="1" baseline="0" dirty="0" smtClean="0"/>
              <a:t>(</a:t>
            </a:r>
            <a:r>
              <a:rPr lang="en-AU" b="1" baseline="0" dirty="0"/>
              <a:t>read </a:t>
            </a:r>
            <a:r>
              <a:rPr lang="en-AU" b="1" baseline="0" dirty="0" smtClean="0"/>
              <a:t>as it is written): </a:t>
            </a:r>
            <a:r>
              <a:rPr lang="en-AU" b="1" i="0" baseline="0" dirty="0" smtClean="0"/>
              <a:t>1 </a:t>
            </a:r>
            <a:r>
              <a:rPr lang="en-AU" b="1" i="0" baseline="0" dirty="0"/>
              <a:t>min to read + 3 minute </a:t>
            </a:r>
            <a:r>
              <a:rPr lang="en-AU" b="1" i="0" baseline="0" dirty="0" smtClean="0"/>
              <a:t>discussion</a:t>
            </a:r>
            <a:endParaRPr lang="en-AU" b="1" i="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1"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0" i="1" baseline="0" dirty="0"/>
              <a:t>There is more information on Kit’s case. </a:t>
            </a:r>
            <a:endParaRPr lang="en-AU" i="1" baseline="0" dirty="0"/>
          </a:p>
          <a:p>
            <a:pPr marL="0" indent="0">
              <a:buFont typeface="Arial" panose="020B0604020202020204" pitchFamily="34" charset="0"/>
              <a:buNone/>
            </a:pPr>
            <a:endParaRPr lang="en-AU" i="1" baseline="0" dirty="0"/>
          </a:p>
          <a:p>
            <a:pPr marL="0" indent="0">
              <a:buFont typeface="Arial" panose="020B0604020202020204" pitchFamily="34" charset="0"/>
              <a:buNone/>
            </a:pPr>
            <a:r>
              <a:rPr lang="en-AU" i="1" baseline="0" dirty="0"/>
              <a:t>When prompted with a visual aid of a body map, Kit indicates he has been experiencing pain in his upper and middle abdomen, and his head. You are not able to get a reliable answer on the time frame though.  </a:t>
            </a:r>
          </a:p>
          <a:p>
            <a:endParaRPr lang="en-AU" i="1" baseline="0" dirty="0"/>
          </a:p>
          <a:p>
            <a:r>
              <a:rPr lang="en-AU" i="1" baseline="0" dirty="0"/>
              <a:t>A week later they return for a comprehensive assessment. Your examination reveals a distended sigmoid colon. You ask Kit to have a plain X-ray which confirms constipation. You prescribe laxatives and exercise. </a:t>
            </a:r>
          </a:p>
          <a:p>
            <a:endParaRPr lang="en-AU" i="1" baseline="0" dirty="0"/>
          </a:p>
          <a:p>
            <a:r>
              <a:rPr lang="en-AU" i="1" baseline="0" dirty="0"/>
              <a:t>Kit and Sherrie together complete a survey as part of the comprehensive assessment. This reveals Kit has not seen a dentist in 18 months. Sherrie reports this is due to Kit’s anxiety over the dentist. </a:t>
            </a:r>
          </a:p>
          <a:p>
            <a:endParaRPr lang="en-AU" baseline="0" dirty="0"/>
          </a:p>
          <a:p>
            <a:endParaRPr lang="en-AU" b="0" i="0" baseline="0" dirty="0" smtClean="0"/>
          </a:p>
          <a:p>
            <a:r>
              <a:rPr lang="en-AU" b="1" i="0" baseline="0" dirty="0" smtClean="0"/>
              <a:t>Optional script continued:</a:t>
            </a:r>
          </a:p>
          <a:p>
            <a:endParaRPr lang="en-AU" b="0" i="0" baseline="0" dirty="0" smtClean="0"/>
          </a:p>
          <a:p>
            <a:r>
              <a:rPr lang="en-AU" b="0" i="0" baseline="0" dirty="0" smtClean="0"/>
              <a:t>So </a:t>
            </a:r>
            <a:r>
              <a:rPr lang="en-AU" b="0" i="0" baseline="0" dirty="0"/>
              <a:t>back in the same groups, discuss the question – </a:t>
            </a:r>
          </a:p>
          <a:p>
            <a:endParaRPr lang="en-AU" b="0" i="0" baseline="0" dirty="0"/>
          </a:p>
          <a:p>
            <a:r>
              <a:rPr lang="en-AU" b="0" i="0" baseline="0" dirty="0"/>
              <a:t>What do you need to for Kit going forth? What else needs to happen in the short and the long term?</a:t>
            </a:r>
          </a:p>
          <a:p>
            <a:endParaRPr lang="en-AU"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baseline="0" dirty="0"/>
              <a:t>Bring the groups together to share with the broader group. (2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r>
              <a:rPr lang="en-AU" b="1" i="0" baseline="0" dirty="0"/>
              <a:t>Answers to emphasise include:</a:t>
            </a:r>
          </a:p>
          <a:p>
            <a:endParaRPr lang="en-AU" baseline="0" dirty="0"/>
          </a:p>
          <a:p>
            <a:pPr marL="171450" indent="-171450">
              <a:buFont typeface="Arial" panose="020B0604020202020204" pitchFamily="34" charset="0"/>
              <a:buChar char="•"/>
            </a:pPr>
            <a:r>
              <a:rPr lang="en-AU" baseline="0" dirty="0"/>
              <a:t>Suggest an easy read or video resource about dental care </a:t>
            </a:r>
          </a:p>
          <a:p>
            <a:pPr marL="171450" indent="-171450">
              <a:buFont typeface="Arial" panose="020B0604020202020204" pitchFamily="34" charset="0"/>
              <a:buChar char="•"/>
            </a:pPr>
            <a:r>
              <a:rPr lang="en-AU" baseline="0" dirty="0"/>
              <a:t>Liaise with his psychologist to see if they can address the dental anxiety</a:t>
            </a:r>
          </a:p>
          <a:p>
            <a:pPr marL="171450" indent="-171450">
              <a:buFont typeface="Arial" panose="020B0604020202020204" pitchFamily="34" charset="0"/>
              <a:buChar char="•"/>
            </a:pPr>
            <a:r>
              <a:rPr lang="en-AU" baseline="0" dirty="0"/>
              <a:t>Explain that if needed, dental care can be done under anaesthetic – however, he has tolerated dentistry before so we want to try other methods to calm Kit first. A special care dentist could </a:t>
            </a:r>
            <a:r>
              <a:rPr lang="en-AU" baseline="0" dirty="0" smtClean="0"/>
              <a:t>help. </a:t>
            </a:r>
            <a:r>
              <a:rPr lang="en-AU" baseline="0" dirty="0"/>
              <a:t>Check health </a:t>
            </a:r>
            <a:r>
              <a:rPr lang="en-AU" baseline="0" dirty="0" smtClean="0"/>
              <a:t>pathways for options. </a:t>
            </a:r>
            <a:endParaRPr lang="en-AU" baseline="0" dirty="0"/>
          </a:p>
          <a:p>
            <a:pPr marL="171450" indent="-171450">
              <a:buFont typeface="Arial" panose="020B0604020202020204" pitchFamily="34" charset="0"/>
              <a:buChar char="•"/>
            </a:pPr>
            <a:endParaRPr lang="en-AU" baseline="0" dirty="0"/>
          </a:p>
          <a:p>
            <a:pPr marL="171450" indent="-171450">
              <a:buFont typeface="Arial" panose="020B0604020202020204" pitchFamily="34" charset="0"/>
              <a:buChar char="•"/>
            </a:pPr>
            <a:r>
              <a:rPr lang="en-AU" baseline="0" dirty="0"/>
              <a:t>Review the SSRI dosage following blood test results. </a:t>
            </a:r>
          </a:p>
          <a:p>
            <a:pPr marL="171450" indent="-171450">
              <a:buFont typeface="Arial" panose="020B0604020202020204" pitchFamily="34" charset="0"/>
              <a:buChar char="•"/>
            </a:pPr>
            <a:r>
              <a:rPr lang="en-AU" baseline="0" dirty="0"/>
              <a:t>Follow up to ensure constipation resolves (you can prompt: how would you do this? - Use the same visuals to assess his pain, repeat the physical assessment. </a:t>
            </a:r>
          </a:p>
          <a:p>
            <a:pPr marL="171450" indent="-171450">
              <a:buFont typeface="Arial" panose="020B0604020202020204" pitchFamily="34" charset="0"/>
              <a:buChar char="•"/>
            </a:pPr>
            <a:r>
              <a:rPr lang="en-AU" baseline="0" dirty="0"/>
              <a:t>Suggest allied health services that could be useful, e.g. dietitian for nutrition, exercise physiologist. Suggest an NDIS plan review ask to include these services, as well as supports to enhance his participation in work and the community. </a:t>
            </a:r>
          </a:p>
          <a:p>
            <a:pPr marL="171450" indent="-171450">
              <a:buFont typeface="Arial" panose="020B0604020202020204" pitchFamily="34" charset="0"/>
              <a:buChar char="•"/>
            </a:pPr>
            <a:r>
              <a:rPr lang="en-AU" baseline="0" dirty="0"/>
              <a:t>Going forth, discuss preventative health care checks </a:t>
            </a:r>
          </a:p>
          <a:p>
            <a:pPr marL="171450" indent="-171450">
              <a:buFont typeface="Arial" panose="020B0604020202020204" pitchFamily="34" charset="0"/>
              <a:buChar char="•"/>
            </a:pPr>
            <a:r>
              <a:rPr lang="en-AU" baseline="0" dirty="0"/>
              <a:t>Talking with Sherrie about her own wellbeing and safety. Ensure this conversation occurs without Kit being present. If not already done, raise the topic of:</a:t>
            </a:r>
          </a:p>
          <a:p>
            <a:pPr marL="628650" lvl="1" indent="-171450">
              <a:buFont typeface="Arial" panose="020B0604020202020204" pitchFamily="34" charset="0"/>
              <a:buChar char="•"/>
            </a:pPr>
            <a:r>
              <a:rPr lang="en-AU" baseline="0" dirty="0"/>
              <a:t>Respite care</a:t>
            </a:r>
          </a:p>
          <a:p>
            <a:pPr marL="628650" lvl="1" indent="-171450">
              <a:buFont typeface="Arial" panose="020B0604020202020204" pitchFamily="34" charset="0"/>
              <a:buChar char="•"/>
            </a:pPr>
            <a:r>
              <a:rPr lang="en-AU" baseline="0" dirty="0"/>
              <a:t>Future care planning. </a:t>
            </a:r>
          </a:p>
          <a:p>
            <a:pPr marL="628650" lvl="1" indent="-171450">
              <a:buFont typeface="Arial" panose="020B0604020202020204" pitchFamily="34" charset="0"/>
              <a:buChar char="•"/>
            </a:pPr>
            <a:r>
              <a:rPr lang="en-AU" baseline="0" dirty="0"/>
              <a:t>Again, an NDIS review is warranted to assess Kit’s eligibility for such services. </a:t>
            </a:r>
          </a:p>
          <a:p>
            <a:endParaRPr lang="en-AU"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44</a:t>
            </a:fld>
            <a:endParaRPr lang="en-AU" dirty="0"/>
          </a:p>
        </p:txBody>
      </p:sp>
    </p:spTree>
    <p:extLst>
      <p:ext uri="{BB962C8B-B14F-4D97-AF65-F5344CB8AC3E}">
        <p14:creationId xmlns:p14="http://schemas.microsoft.com/office/powerpoint/2010/main" val="24666494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S45P  </a:t>
            </a:r>
            <a:r>
              <a:rPr lang="en-US" b="1" dirty="0"/>
              <a:t>Kit – Longer GP workshop</a:t>
            </a:r>
            <a:r>
              <a:rPr lang="en-US" b="1" baseline="0" dirty="0"/>
              <a:t> – Further reflections? Blank</a:t>
            </a:r>
          </a:p>
          <a:p>
            <a:endParaRPr lang="en-US" b="1" dirty="0"/>
          </a:p>
          <a:p>
            <a:r>
              <a:rPr lang="en-US" b="1" dirty="0"/>
              <a:t>Suggested time: 4 minutes</a:t>
            </a:r>
          </a:p>
          <a:p>
            <a:endParaRPr lang="en-US" dirty="0"/>
          </a:p>
          <a:p>
            <a:r>
              <a:rPr lang="en-US" u="sng" dirty="0"/>
              <a:t>Notes:</a:t>
            </a:r>
          </a:p>
          <a:p>
            <a:endParaRPr lang="en-US" dirty="0"/>
          </a:p>
          <a:p>
            <a:pPr marL="171450" indent="-171450">
              <a:buFont typeface="Arial" panose="020B0604020202020204" pitchFamily="34" charset="0"/>
              <a:buChar char="•"/>
            </a:pPr>
            <a:r>
              <a:rPr lang="en-US" i="0" dirty="0"/>
              <a:t>To keep momentum</a:t>
            </a:r>
            <a:r>
              <a:rPr lang="en-US" i="0" baseline="0" dirty="0"/>
              <a:t> going in the room, k</a:t>
            </a:r>
            <a:r>
              <a:rPr lang="en-US" i="0" dirty="0"/>
              <a:t>eep</a:t>
            </a:r>
            <a:r>
              <a:rPr lang="en-US" i="0" baseline="0" dirty="0"/>
              <a:t> this part short and punchy. </a:t>
            </a:r>
          </a:p>
          <a:p>
            <a:pPr marL="171450" indent="-171450">
              <a:buFont typeface="Arial" panose="020B0604020202020204" pitchFamily="34" charset="0"/>
              <a:buChar char="•"/>
            </a:pPr>
            <a:r>
              <a:rPr lang="en-US" i="0" baseline="0" dirty="0"/>
              <a:t>If people have already mentioned some of these points when sharing their insights, then </a:t>
            </a:r>
            <a:r>
              <a:rPr lang="en-US" i="0" baseline="0" dirty="0" smtClean="0"/>
              <a:t>acknowledge the insights already </a:t>
            </a:r>
            <a:r>
              <a:rPr lang="en-US" i="0" baseline="0" dirty="0"/>
              <a:t>shared </a:t>
            </a:r>
            <a:r>
              <a:rPr lang="en-US" i="0" baseline="0" dirty="0" smtClean="0"/>
              <a:t>and </a:t>
            </a:r>
            <a:r>
              <a:rPr lang="en-US" i="0" baseline="0" dirty="0" err="1"/>
              <a:t>summarise</a:t>
            </a:r>
            <a:r>
              <a:rPr lang="en-US" i="0" baseline="0" dirty="0"/>
              <a:t> </a:t>
            </a:r>
            <a:r>
              <a:rPr lang="en-US" i="0" baseline="0" dirty="0" smtClean="0"/>
              <a:t>them before </a:t>
            </a:r>
            <a:r>
              <a:rPr lang="en-US" i="0" baseline="0" dirty="0"/>
              <a:t>asking </a:t>
            </a:r>
            <a:r>
              <a:rPr lang="en-US" i="0" baseline="0" dirty="0" smtClean="0"/>
              <a:t>what else </a:t>
            </a:r>
            <a:r>
              <a:rPr lang="en-US" i="0" baseline="0" dirty="0"/>
              <a:t>stood </a:t>
            </a:r>
            <a:r>
              <a:rPr lang="en-US" i="0" baseline="0" dirty="0" smtClean="0"/>
              <a:t>out. </a:t>
            </a:r>
            <a:endParaRPr lang="en-US"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The </a:t>
            </a:r>
            <a:r>
              <a:rPr lang="en-US" i="0" baseline="0" dirty="0"/>
              <a:t>notes for this slide are all repeated on the next slide. This is so that you can use the blank slide to canvas any further ideas from people, and then use the next slide to summarise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r>
              <a:rPr lang="en-US" b="1" dirty="0" smtClean="0"/>
              <a:t>Key points:</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Validate participants’ insights</a:t>
            </a:r>
          </a:p>
          <a:p>
            <a:pPr marL="171450" indent="-171450">
              <a:buFont typeface="Arial" panose="020B0604020202020204" pitchFamily="34" charset="0"/>
              <a:buChar char="•"/>
            </a:pPr>
            <a:r>
              <a:rPr lang="en-US" dirty="0" smtClean="0"/>
              <a:t>Constipation</a:t>
            </a:r>
            <a:r>
              <a:rPr lang="en-US" baseline="0" dirty="0" smtClean="0"/>
              <a:t> </a:t>
            </a:r>
            <a:r>
              <a:rPr lang="en-US" baseline="0" dirty="0"/>
              <a:t>is very common in people with intellectual disability and </a:t>
            </a:r>
            <a:r>
              <a:rPr lang="en-US" baseline="0" dirty="0" smtClean="0"/>
              <a:t>commonly missed. </a:t>
            </a:r>
          </a:p>
          <a:p>
            <a:pPr marL="171450" indent="-171450">
              <a:buFont typeface="Arial" panose="020B0604020202020204" pitchFamily="34" charset="0"/>
              <a:buChar char="•"/>
            </a:pPr>
            <a:r>
              <a:rPr lang="en-US" baseline="0" dirty="0" smtClean="0"/>
              <a:t>Resources document includes </a:t>
            </a:r>
            <a:r>
              <a:rPr lang="en-US" b="0" i="1" baseline="0" dirty="0" smtClean="0"/>
              <a:t>What not to miss</a:t>
            </a:r>
            <a:r>
              <a:rPr lang="en-US" baseline="0" dirty="0" smtClean="0"/>
              <a:t>. </a:t>
            </a:r>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dirty="0"/>
          </a:p>
          <a:p>
            <a:r>
              <a:rPr lang="en-US" b="1" dirty="0" smtClean="0"/>
              <a:t>Optional </a:t>
            </a:r>
            <a:r>
              <a:rPr lang="en-US" b="1" dirty="0"/>
              <a:t>script:</a:t>
            </a:r>
          </a:p>
          <a:p>
            <a:endParaRPr lang="en-US" b="1" dirty="0"/>
          </a:p>
          <a:p>
            <a:pPr marL="0" indent="0">
              <a:buFont typeface="Arial" panose="020B0604020202020204" pitchFamily="34" charset="0"/>
              <a:buNone/>
            </a:pPr>
            <a:r>
              <a:rPr lang="en-US" dirty="0"/>
              <a:t>Kit’s case</a:t>
            </a:r>
            <a:r>
              <a:rPr lang="en-US" baseline="0" dirty="0"/>
              <a:t> highlights one of the most commonly missed health problems in people with intellectual disability – constipation. </a:t>
            </a:r>
          </a:p>
          <a:p>
            <a:endParaRPr lang="en-US" baseline="0" dirty="0"/>
          </a:p>
          <a:p>
            <a:r>
              <a:rPr lang="en-US" b="0" baseline="0" dirty="0"/>
              <a:t>Did anything else stand out to you? Can I start with the people [here - point to a section of the room that has been relatively engaged so far, then move on to another section of the room]. </a:t>
            </a:r>
          </a:p>
          <a:p>
            <a:endParaRPr lang="en-US" b="0" baseline="0" dirty="0"/>
          </a:p>
          <a:p>
            <a:r>
              <a:rPr lang="en-US" b="0" baseline="0" dirty="0"/>
              <a:t>Listen to input. Prompt for any of the points on the slide not yet covered (for example </a:t>
            </a:r>
            <a:r>
              <a:rPr lang="en-US" b="0" i="1" baseline="0" dirty="0"/>
              <a:t>Does anyone remember how the GP in this case study assessed Kit’s pain? </a:t>
            </a:r>
            <a:r>
              <a:rPr lang="en-US" b="0" baseline="0" dirty="0"/>
              <a:t>Or </a:t>
            </a:r>
            <a:r>
              <a:rPr lang="en-US" b="0" i="1" baseline="0" dirty="0"/>
              <a:t>There is no mention of whether Kit and Sherrie have discussed Kit’s longer term care needs. What do people think about this? </a:t>
            </a:r>
          </a:p>
          <a:p>
            <a:endParaRPr lang="en-US" baseline="0" dirty="0"/>
          </a:p>
          <a:p>
            <a:r>
              <a:rPr lang="en-US" u="sng" baseline="0" dirty="0"/>
              <a:t>Possible answers worth emphasizing: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The helpfulness of a visual aid to assess pain</a:t>
            </a:r>
          </a:p>
          <a:p>
            <a:pPr marL="171450" indent="-171450">
              <a:buFontTx/>
              <a:buChar char="-"/>
            </a:pPr>
            <a:r>
              <a:rPr lang="en-US" baseline="0" dirty="0"/>
              <a:t>The potential for frailty </a:t>
            </a:r>
            <a:r>
              <a:rPr lang="en-US" dirty="0">
                <a:solidFill>
                  <a:srgbClr val="FFFF00"/>
                </a:solidFill>
              </a:rPr>
              <a:t>(</a:t>
            </a:r>
            <a:r>
              <a:rPr lang="en-US" u="sng" dirty="0">
                <a:solidFill>
                  <a:srgbClr val="FFFF00"/>
                </a:solidFill>
              </a:rPr>
              <a:t>AND</a:t>
            </a:r>
            <a:r>
              <a:rPr lang="en-US" u="none" dirty="0">
                <a:solidFill>
                  <a:srgbClr val="FFFF00"/>
                </a:solidFill>
              </a:rPr>
              <a:t> the</a:t>
            </a:r>
            <a:r>
              <a:rPr lang="en-US" u="none" baseline="0" dirty="0">
                <a:solidFill>
                  <a:srgbClr val="FFFF00"/>
                </a:solidFill>
              </a:rPr>
              <a:t> potential for new</a:t>
            </a:r>
            <a:r>
              <a:rPr lang="en-US" u="none" dirty="0">
                <a:solidFill>
                  <a:srgbClr val="FFFF00"/>
                </a:solidFill>
              </a:rPr>
              <a:t> </a:t>
            </a:r>
            <a:r>
              <a:rPr lang="en-US" baseline="0" dirty="0"/>
              <a:t>medication side effects) at an earlier age</a:t>
            </a:r>
          </a:p>
          <a:p>
            <a:pPr marL="171450" indent="-171450">
              <a:buFontTx/>
              <a:buChar char="-"/>
            </a:pPr>
            <a:r>
              <a:rPr lang="en-US" baseline="0" dirty="0"/>
              <a:t>The vulnerability of someone who relies on another person to proactively maintain their health</a:t>
            </a:r>
          </a:p>
          <a:p>
            <a:pPr marL="171450" indent="-171450">
              <a:buFontTx/>
              <a:buChar char="-"/>
            </a:pPr>
            <a:r>
              <a:rPr lang="en-US" baseline="0" dirty="0"/>
              <a:t>The role of the GP in encouraging families to engage in meaningful conversations with a person with intellectual disability about their own choices for their future care. Kit is very capable of understanding care options and with support he could choose between them. Planning could avoid him needing to move in a crisis (his own or his mum’s).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The value in a reminder regarding annual health checks. There are Medicare billing items which can make this financially viable for you to do.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Listen to participants’ input and feedback and then </a:t>
            </a:r>
            <a:r>
              <a:rPr lang="en-US" baseline="0" dirty="0" smtClean="0"/>
              <a:t>move </a:t>
            </a:r>
            <a:r>
              <a:rPr lang="en-US" baseline="0" dirty="0"/>
              <a:t>on to the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a:t>
            </a:r>
            <a:endParaRPr lang="en-US" b="0"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45</a:t>
            </a:fld>
            <a:endParaRPr lang="en-AU" dirty="0"/>
          </a:p>
        </p:txBody>
      </p:sp>
    </p:spTree>
    <p:extLst>
      <p:ext uri="{BB962C8B-B14F-4D97-AF65-F5344CB8AC3E}">
        <p14:creationId xmlns:p14="http://schemas.microsoft.com/office/powerpoint/2010/main" val="36461419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S46P  </a:t>
            </a:r>
            <a:r>
              <a:rPr lang="en-US" b="1" dirty="0"/>
              <a:t>Kit – Longer GP workshop</a:t>
            </a:r>
            <a:r>
              <a:rPr lang="en-US" b="1" baseline="0" dirty="0"/>
              <a:t> – Further reflections? Animated</a:t>
            </a:r>
          </a:p>
          <a:p>
            <a:endParaRPr lang="en-US" b="1" dirty="0"/>
          </a:p>
          <a:p>
            <a:r>
              <a:rPr lang="en-US" b="1" dirty="0"/>
              <a:t>Suggested time: 4 minutes</a:t>
            </a:r>
          </a:p>
          <a:p>
            <a:endParaRPr lang="en-US" dirty="0"/>
          </a:p>
          <a:p>
            <a:r>
              <a:rPr lang="en-US" u="sng" dirty="0"/>
              <a:t>Notes:</a:t>
            </a:r>
          </a:p>
          <a:p>
            <a:endParaRPr lang="en-US" dirty="0"/>
          </a:p>
          <a:p>
            <a:pPr marL="171450" indent="-171450">
              <a:buFont typeface="Arial" panose="020B0604020202020204" pitchFamily="34" charset="0"/>
              <a:buChar char="•"/>
            </a:pPr>
            <a:r>
              <a:rPr lang="en-US" i="0" baseline="0" dirty="0" smtClean="0"/>
              <a:t>The </a:t>
            </a:r>
            <a:r>
              <a:rPr lang="en-US" i="0" baseline="0" dirty="0"/>
              <a:t>notes from the last slide are repeated here. Then the notes go on to talk about the CHAP. </a:t>
            </a:r>
            <a:endParaRPr lang="en-US" i="0" baseline="0" dirty="0" smtClean="0"/>
          </a:p>
          <a:p>
            <a:pPr marL="171450" indent="-171450">
              <a:buFont typeface="Arial" panose="020B0604020202020204" pitchFamily="34" charset="0"/>
              <a:buChar char="•"/>
            </a:pPr>
            <a:r>
              <a:rPr lang="en-US" i="0" baseline="0" dirty="0" smtClean="0"/>
              <a:t>When showcasing the CHAP, give up to date information about the cost and availability as a hard-copy or electronic form. At the time of writing, this was changing. Please check for up-to-date information before you run a session. </a:t>
            </a:r>
          </a:p>
          <a:p>
            <a:pPr marL="171450" indent="-171450">
              <a:buFont typeface="Arial" panose="020B0604020202020204" pitchFamily="34" charset="0"/>
              <a:buChar char="•"/>
            </a:pPr>
            <a:r>
              <a:rPr lang="en-US" i="0" baseline="0" dirty="0" smtClean="0"/>
              <a:t>This slide has animations.</a:t>
            </a:r>
          </a:p>
          <a:p>
            <a:endParaRPr lang="en-US" dirty="0"/>
          </a:p>
          <a:p>
            <a:r>
              <a:rPr lang="en-US" b="1" dirty="0" smtClean="0"/>
              <a:t>Key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Validate participants’ insights</a:t>
            </a:r>
          </a:p>
          <a:p>
            <a:pPr marL="171450" indent="-171450">
              <a:buFont typeface="Arial" panose="020B0604020202020204" pitchFamily="34" charset="0"/>
              <a:buChar char="•"/>
            </a:pPr>
            <a:r>
              <a:rPr lang="en-US" dirty="0" smtClean="0"/>
              <a:t>Constipation</a:t>
            </a:r>
            <a:r>
              <a:rPr lang="en-US" baseline="0" dirty="0" smtClean="0"/>
              <a:t> is very common in people with intellectual disability and commonly missed. </a:t>
            </a:r>
          </a:p>
          <a:p>
            <a:pPr marL="171450" indent="-171450">
              <a:buFont typeface="Arial" panose="020B0604020202020204" pitchFamily="34" charset="0"/>
              <a:buChar char="•"/>
            </a:pPr>
            <a:r>
              <a:rPr lang="en-US" baseline="0" dirty="0" smtClean="0"/>
              <a:t>Resources document includes </a:t>
            </a:r>
            <a:r>
              <a:rPr lang="en-US" b="0" i="1" baseline="0" dirty="0" smtClean="0"/>
              <a:t>What not to miss</a:t>
            </a:r>
            <a:r>
              <a:rPr lang="en-US" baseline="0" dirty="0" smtClean="0"/>
              <a:t>. </a:t>
            </a:r>
          </a:p>
          <a:p>
            <a:pPr marL="0" indent="0">
              <a:buFont typeface="Arial" panose="020B0604020202020204" pitchFamily="34" charset="0"/>
              <a:buNone/>
            </a:pPr>
            <a:endParaRPr lang="en-US" baseline="0" dirty="0" smtClean="0"/>
          </a:p>
          <a:p>
            <a:r>
              <a:rPr lang="en-US" b="1" dirty="0" smtClean="0"/>
              <a:t>Optional script:</a:t>
            </a:r>
          </a:p>
          <a:p>
            <a:endParaRPr lang="en-US" b="1" dirty="0" smtClean="0"/>
          </a:p>
          <a:p>
            <a:pPr marL="0" indent="0">
              <a:buFont typeface="Arial" panose="020B0604020202020204" pitchFamily="34" charset="0"/>
              <a:buNone/>
            </a:pPr>
            <a:r>
              <a:rPr lang="en-US" dirty="0" smtClean="0"/>
              <a:t>Kit’s case</a:t>
            </a:r>
            <a:r>
              <a:rPr lang="en-US" baseline="0" dirty="0" smtClean="0"/>
              <a:t> highlights one of the most commonly missed health problems in people with intellectual disability – constipation. </a:t>
            </a:r>
          </a:p>
          <a:p>
            <a:endParaRPr lang="en-US" baseline="0" dirty="0" smtClean="0"/>
          </a:p>
          <a:p>
            <a:r>
              <a:rPr lang="en-US" b="0" baseline="0" dirty="0" smtClean="0"/>
              <a:t>Did anything else stand out to you? Can I start with the people [here - point to a section of the room that has been relatively engaged so far, then move on to another section of the room]. </a:t>
            </a:r>
          </a:p>
          <a:p>
            <a:endParaRPr lang="en-US" b="0" baseline="0" dirty="0" smtClean="0"/>
          </a:p>
          <a:p>
            <a:r>
              <a:rPr lang="en-US" b="0" baseline="0" dirty="0" smtClean="0"/>
              <a:t>Listen to input. Prompt for any of the points on the slide not yet covered (for example </a:t>
            </a:r>
            <a:r>
              <a:rPr lang="en-US" b="0" i="1" baseline="0" dirty="0" smtClean="0"/>
              <a:t>Does anyone remember how the GP in this case study assessed Kit’s pain? </a:t>
            </a:r>
            <a:r>
              <a:rPr lang="en-US" b="0" baseline="0" dirty="0" smtClean="0"/>
              <a:t>Or </a:t>
            </a:r>
            <a:r>
              <a:rPr lang="en-US" b="0" i="1" baseline="0" dirty="0" smtClean="0"/>
              <a:t>There is no mention of whether Kit and Sherrie have discussed Kit’s longer term care needs. What do people think about this? </a:t>
            </a:r>
          </a:p>
          <a:p>
            <a:endParaRPr lang="en-US" baseline="0" dirty="0" smtClean="0"/>
          </a:p>
          <a:p>
            <a:r>
              <a:rPr lang="en-US" u="sng" baseline="0" dirty="0" smtClean="0"/>
              <a:t>Possible answers worth emphasizing: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The helpfulness of a visual aid to assess pain</a:t>
            </a:r>
          </a:p>
          <a:p>
            <a:pPr marL="171450" indent="-171450">
              <a:buFontTx/>
              <a:buChar char="-"/>
            </a:pPr>
            <a:r>
              <a:rPr lang="en-US" baseline="0" dirty="0" smtClean="0"/>
              <a:t>The potential for frailty </a:t>
            </a:r>
            <a:r>
              <a:rPr lang="en-US" dirty="0" smtClean="0">
                <a:solidFill>
                  <a:srgbClr val="FFFF00"/>
                </a:solidFill>
              </a:rPr>
              <a:t>(</a:t>
            </a:r>
            <a:r>
              <a:rPr lang="en-US" u="sng" dirty="0" smtClean="0">
                <a:solidFill>
                  <a:srgbClr val="FFFF00"/>
                </a:solidFill>
              </a:rPr>
              <a:t>AND</a:t>
            </a:r>
            <a:r>
              <a:rPr lang="en-US" u="none" dirty="0" smtClean="0">
                <a:solidFill>
                  <a:srgbClr val="FFFF00"/>
                </a:solidFill>
              </a:rPr>
              <a:t> the</a:t>
            </a:r>
            <a:r>
              <a:rPr lang="en-US" u="none" baseline="0" dirty="0" smtClean="0">
                <a:solidFill>
                  <a:srgbClr val="FFFF00"/>
                </a:solidFill>
              </a:rPr>
              <a:t> potential for new</a:t>
            </a:r>
            <a:r>
              <a:rPr lang="en-US" u="none" dirty="0" smtClean="0">
                <a:solidFill>
                  <a:srgbClr val="FFFF00"/>
                </a:solidFill>
              </a:rPr>
              <a:t> </a:t>
            </a:r>
            <a:r>
              <a:rPr lang="en-US" baseline="0" dirty="0" smtClean="0"/>
              <a:t>medication side effects) at an earlier age</a:t>
            </a:r>
          </a:p>
          <a:p>
            <a:pPr marL="171450" indent="-171450">
              <a:buFontTx/>
              <a:buChar char="-"/>
            </a:pPr>
            <a:r>
              <a:rPr lang="en-US" baseline="0" dirty="0" smtClean="0"/>
              <a:t>The vulnerability of someone who relies on another person to proactively maintain their health</a:t>
            </a:r>
          </a:p>
          <a:p>
            <a:pPr marL="171450" indent="-171450">
              <a:buFontTx/>
              <a:buChar char="-"/>
            </a:pPr>
            <a:r>
              <a:rPr lang="en-US" baseline="0" dirty="0" smtClean="0"/>
              <a:t>The role of the GP in encouraging families to engage in meaningful conversations with a person with intellectual disability about their own choices for their future care. Kit is very capable of understanding care options and with support he could choose between them. Planning could avoid him needing to move in a crisis (his own or his mum’s).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The value in a reminder regarding annual health checks. There are Medicare billing items which can make this financially viable for you to do.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Listen to participants’ input and feedback and then say: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a:t>
            </a:r>
            <a:r>
              <a:rPr lang="en-US" baseline="0" dirty="0"/>
              <a:t>is a short summary of some of those points” and click through them, reading each of the bullet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indent="0">
              <a:buFontTx/>
              <a:buNone/>
            </a:pPr>
            <a:r>
              <a:rPr lang="en-US" b="0" baseline="0" dirty="0"/>
              <a:t>Then showcase the CHAP tool – this can be brief if it has already been mentioned. </a:t>
            </a:r>
          </a:p>
          <a:p>
            <a:pPr marL="0" indent="0">
              <a:buFontTx/>
              <a:buNone/>
            </a:pPr>
            <a:endParaRPr lang="en-US" b="0" baseline="0" dirty="0"/>
          </a:p>
          <a:p>
            <a:r>
              <a:rPr lang="en-US" sz="1200" kern="1200" dirty="0" smtClean="0">
                <a:solidFill>
                  <a:schemeClr val="tx1"/>
                </a:solidFill>
                <a:effectLst/>
                <a:latin typeface="+mn-lt"/>
                <a:ea typeface="+mn-ea"/>
                <a:cs typeface="+mn-cs"/>
              </a:rPr>
              <a:t>A great way to do this to use a tool. Can I see a show of hands of who has heard of the Comprehensive Annual health Program, also known as the CHAP? And keep your hand up if you’ve ever used it? [Great so some of you are already using it.] For those who don’t know it, this is what it looks like (click mouse). And that is the link to it.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has two parts. The first is a survey completed by the person with support as needed. The second part guides a GP through the steps to ensure a comprehensive assessment. </a:t>
            </a:r>
          </a:p>
          <a:p>
            <a:r>
              <a:rPr lang="en-US" sz="1200" kern="1200" dirty="0" smtClean="0">
                <a:solidFill>
                  <a:schemeClr val="tx1"/>
                </a:solidFill>
                <a:effectLst/>
                <a:latin typeface="+mn-lt"/>
                <a:ea typeface="+mn-ea"/>
                <a:cs typeface="+mn-cs"/>
              </a:rPr>
              <a:t>It’s been specifically designed for use with people with intellectual disability and it prompts you to do necessary preventative health checks at particular ages.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CHAP is the only evidence-based tool that has been proven in Australia to identify unmet health needs in people with intellectual disability. </a:t>
            </a:r>
            <a:r>
              <a:rPr lang="en-AU" sz="1200" kern="1200" dirty="0" smtClean="0">
                <a:solidFill>
                  <a:schemeClr val="tx1"/>
                </a:solidFill>
                <a:effectLst/>
                <a:latin typeface="+mn-lt"/>
                <a:ea typeface="+mn-ea"/>
                <a:cs typeface="+mn-cs"/>
              </a:rPr>
              <a:t>The evidence for its effectiveness comes from 3 randomised controlled trials.</a:t>
            </a:r>
          </a:p>
          <a:p>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encourages gathering of a comprehensive health history and prompts access to healthcare. It also educates all those involved in the process, to </a:t>
            </a:r>
            <a:r>
              <a:rPr lang="en-US" sz="1200" kern="1200" dirty="0" err="1" smtClean="0">
                <a:solidFill>
                  <a:schemeClr val="tx1"/>
                </a:solidFill>
                <a:effectLst/>
                <a:latin typeface="+mn-lt"/>
                <a:ea typeface="+mn-ea"/>
                <a:cs typeface="+mn-cs"/>
              </a:rPr>
              <a:t>maximise</a:t>
            </a:r>
            <a:r>
              <a:rPr lang="en-US" sz="1200" kern="1200" dirty="0" smtClean="0">
                <a:solidFill>
                  <a:schemeClr val="tx1"/>
                </a:solidFill>
                <a:effectLst/>
                <a:latin typeface="+mn-lt"/>
                <a:ea typeface="+mn-ea"/>
                <a:cs typeface="+mn-cs"/>
              </a:rPr>
              <a:t> the healthcare delivered to the person. The CHAP encourages follow up when </a:t>
            </a:r>
            <a:r>
              <a:rPr lang="en-AU" sz="1200" kern="1200" dirty="0" smtClean="0">
                <a:solidFill>
                  <a:schemeClr val="tx1"/>
                </a:solidFill>
                <a:effectLst/>
                <a:latin typeface="+mn-lt"/>
                <a:ea typeface="+mn-ea"/>
                <a:cs typeface="+mn-cs"/>
              </a:rPr>
              <a:t>problems are found. </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The CHAP </a:t>
            </a:r>
            <a:r>
              <a:rPr lang="en-US" sz="1200" kern="1200" dirty="0" smtClean="0">
                <a:solidFill>
                  <a:schemeClr val="tx1"/>
                </a:solidFill>
                <a:effectLst/>
                <a:latin typeface="+mn-lt"/>
                <a:ea typeface="+mn-ea"/>
                <a:cs typeface="+mn-cs"/>
              </a:rPr>
              <a:t>includes some features that don’t appear in other pro-</a:t>
            </a:r>
            <a:r>
              <a:rPr lang="en-US" sz="1200" kern="1200" dirty="0" err="1" smtClean="0">
                <a:solidFill>
                  <a:schemeClr val="tx1"/>
                </a:solidFill>
                <a:effectLst/>
                <a:latin typeface="+mn-lt"/>
                <a:ea typeface="+mn-ea"/>
                <a:cs typeface="+mn-cs"/>
              </a:rPr>
              <a:t>formas</a:t>
            </a:r>
            <a:r>
              <a:rPr lang="en-US" sz="1200" kern="1200" dirty="0" smtClean="0">
                <a:solidFill>
                  <a:schemeClr val="tx1"/>
                </a:solidFill>
                <a:effectLst/>
                <a:latin typeface="+mn-lt"/>
                <a:ea typeface="+mn-ea"/>
                <a:cs typeface="+mn-cs"/>
              </a:rPr>
              <a:t>, such as the history gathering prior to the consultation, and specific tips for the clinician regarding things to look out for. These elements of the CHAP educate and train people with disability, their family or support workers, and encourage them to advocate if they think problems are missed or poorly </a:t>
            </a:r>
            <a:r>
              <a:rPr lang="en-AU" sz="1200" kern="1200" dirty="0" smtClean="0">
                <a:solidFill>
                  <a:schemeClr val="tx1"/>
                </a:solidFill>
                <a:effectLst/>
                <a:latin typeface="+mn-lt"/>
                <a:ea typeface="+mn-ea"/>
                <a:cs typeface="+mn-cs"/>
              </a:rPr>
              <a:t>managed. </a:t>
            </a:r>
          </a:p>
          <a:p>
            <a:pPr marL="0" indent="0">
              <a:buFontTx/>
              <a:buNone/>
            </a:pPr>
            <a:endParaRPr lang="en-US" b="0" baseline="0" dirty="0"/>
          </a:p>
          <a:p>
            <a:pPr marL="0" indent="0">
              <a:buFontTx/>
              <a:buNone/>
            </a:pPr>
            <a:endParaRPr lang="en-US" b="0" baseline="0" dirty="0"/>
          </a:p>
          <a:p>
            <a:pPr marL="0" indent="0">
              <a:buFontTx/>
              <a:buNone/>
            </a:pPr>
            <a:endParaRPr lang="en-US" b="0"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46</a:t>
            </a:fld>
            <a:endParaRPr lang="en-AU" dirty="0"/>
          </a:p>
        </p:txBody>
      </p:sp>
    </p:spTree>
    <p:extLst>
      <p:ext uri="{BB962C8B-B14F-4D97-AF65-F5344CB8AC3E}">
        <p14:creationId xmlns:p14="http://schemas.microsoft.com/office/powerpoint/2010/main" val="37671902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S47P  </a:t>
            </a:r>
            <a:r>
              <a:rPr lang="en-US" b="1" baseline="0" dirty="0"/>
              <a:t>Diagnostic overshadowing</a:t>
            </a:r>
          </a:p>
          <a:p>
            <a:endParaRPr lang="en-US" b="1" baseline="0" dirty="0"/>
          </a:p>
          <a:p>
            <a:r>
              <a:rPr lang="en-US" b="1" baseline="0" dirty="0"/>
              <a:t>Suggested time: 1-2 minutes</a:t>
            </a:r>
          </a:p>
          <a:p>
            <a:endParaRPr lang="en-US" baseline="0" dirty="0"/>
          </a:p>
          <a:p>
            <a:r>
              <a:rPr lang="en-US" u="sng" baseline="0" dirty="0"/>
              <a:t>Notes:</a:t>
            </a:r>
          </a:p>
          <a:p>
            <a:endParaRPr lang="en-US" baseline="0" dirty="0"/>
          </a:p>
          <a:p>
            <a:pPr marL="171450" indent="-171450">
              <a:buFont typeface="Arial" panose="020B0604020202020204" pitchFamily="34" charset="0"/>
              <a:buChar char="•"/>
            </a:pPr>
            <a:r>
              <a:rPr lang="en-US" baseline="0" dirty="0"/>
              <a:t>This concept may have already come up in discussion. If so, highlight that participants also </a:t>
            </a:r>
            <a:r>
              <a:rPr lang="en-US" baseline="0" dirty="0" smtClean="0"/>
              <a:t>made </a:t>
            </a:r>
            <a:r>
              <a:rPr lang="en-US" baseline="0" dirty="0"/>
              <a:t>this point and it a very important one so here is the official definition. </a:t>
            </a:r>
          </a:p>
          <a:p>
            <a:endParaRPr lang="en-US" baseline="0" dirty="0"/>
          </a:p>
          <a:p>
            <a:r>
              <a:rPr lang="en-AU" sz="1200" b="1" kern="1200" dirty="0">
                <a:solidFill>
                  <a:schemeClr val="tx1"/>
                </a:solidFill>
                <a:effectLst/>
                <a:latin typeface="+mn-lt"/>
                <a:ea typeface="+mn-ea"/>
                <a:cs typeface="+mn-cs"/>
              </a:rPr>
              <a:t>Key point:</a:t>
            </a:r>
          </a:p>
          <a:p>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Define diagnostic </a:t>
            </a:r>
            <a:r>
              <a:rPr lang="en-US" sz="1200" kern="1200" dirty="0" smtClean="0">
                <a:solidFill>
                  <a:schemeClr val="tx1"/>
                </a:solidFill>
                <a:effectLst/>
                <a:latin typeface="+mn-lt"/>
                <a:ea typeface="+mn-ea"/>
                <a:cs typeface="+mn-cs"/>
              </a:rPr>
              <a:t>overshadowing per</a:t>
            </a:r>
            <a:r>
              <a:rPr lang="en-US" sz="1200" kern="1200" baseline="0" dirty="0" smtClean="0">
                <a:solidFill>
                  <a:schemeClr val="tx1"/>
                </a:solidFill>
                <a:effectLst/>
                <a:latin typeface="+mn-lt"/>
                <a:ea typeface="+mn-ea"/>
                <a:cs typeface="+mn-cs"/>
              </a:rPr>
              <a:t> the slide</a:t>
            </a: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baseline="0" dirty="0" smtClean="0"/>
              <a:t>For people with intellectual disability there is high </a:t>
            </a:r>
            <a:r>
              <a:rPr lang="en-US" baseline="0" dirty="0"/>
              <a:t>potential for something physical like constipation to be overlooked as a cause of symptoms</a:t>
            </a:r>
          </a:p>
          <a:p>
            <a:pPr marL="171450" indent="-171450">
              <a:buFont typeface="Arial" panose="020B0604020202020204" pitchFamily="34" charset="0"/>
              <a:buChar char="•"/>
            </a:pPr>
            <a:r>
              <a:rPr lang="en-US" baseline="0" dirty="0" err="1" smtClean="0"/>
              <a:t>Emphasise</a:t>
            </a:r>
            <a:r>
              <a:rPr lang="en-US" baseline="0" dirty="0" smtClean="0"/>
              <a:t> </a:t>
            </a:r>
            <a:r>
              <a:rPr lang="en-US" baseline="0" dirty="0"/>
              <a:t>how to avoid </a:t>
            </a:r>
            <a:r>
              <a:rPr lang="en-US" baseline="0" dirty="0" smtClean="0"/>
              <a:t>it – </a:t>
            </a:r>
            <a:r>
              <a:rPr lang="en-US" sz="1200" kern="1200" dirty="0" smtClean="0">
                <a:solidFill>
                  <a:schemeClr val="tx1"/>
                </a:solidFill>
                <a:effectLst/>
                <a:latin typeface="+mn-lt"/>
                <a:ea typeface="+mn-ea"/>
                <a:cs typeface="+mn-cs"/>
              </a:rPr>
              <a:t>methodical </a:t>
            </a:r>
            <a:r>
              <a:rPr lang="en-US" sz="1200" kern="1200" dirty="0">
                <a:solidFill>
                  <a:schemeClr val="tx1"/>
                </a:solidFill>
                <a:effectLst/>
                <a:latin typeface="+mn-lt"/>
                <a:ea typeface="+mn-ea"/>
                <a:cs typeface="+mn-cs"/>
              </a:rPr>
              <a:t>health </a:t>
            </a:r>
            <a:r>
              <a:rPr lang="en-US" sz="1200" kern="1200" dirty="0" smtClean="0">
                <a:solidFill>
                  <a:schemeClr val="tx1"/>
                </a:solidFill>
                <a:effectLst/>
                <a:latin typeface="+mn-lt"/>
                <a:ea typeface="+mn-ea"/>
                <a:cs typeface="+mn-cs"/>
              </a:rPr>
              <a:t>checks, proactively and responsively.</a:t>
            </a:r>
            <a:endParaRPr lang="en-AU" sz="1200" kern="1200" dirty="0">
              <a:solidFill>
                <a:schemeClr val="tx1"/>
              </a:solidFill>
              <a:effectLst/>
              <a:latin typeface="+mn-lt"/>
              <a:ea typeface="+mn-ea"/>
              <a:cs typeface="+mn-cs"/>
            </a:endParaRPr>
          </a:p>
          <a:p>
            <a:pPr marL="0" indent="0">
              <a:buFont typeface="Arial" panose="020B0604020202020204" pitchFamily="34" charset="0"/>
              <a:buNone/>
            </a:pPr>
            <a:endParaRPr lang="en-US" baseline="0" dirty="0"/>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1" baseline="0" dirty="0" smtClean="0"/>
              <a:t>Optional </a:t>
            </a:r>
            <a:r>
              <a:rPr lang="en-US" b="1" baseline="0" dirty="0"/>
              <a:t>script:</a:t>
            </a:r>
          </a:p>
          <a:p>
            <a:pPr marL="171450" indent="-171450">
              <a:buFont typeface="Arial" panose="020B0604020202020204" pitchFamily="34" charset="0"/>
              <a:buChar char="•"/>
            </a:pPr>
            <a:endParaRPr lang="en-US" baseline="0" dirty="0"/>
          </a:p>
          <a:p>
            <a:r>
              <a:rPr lang="en-US" baseline="0" dirty="0"/>
              <a:t>It is unfortunately common for the potential for something physical like constipation to be overlooked as a cause of symptoms. </a:t>
            </a:r>
          </a:p>
          <a:p>
            <a:endParaRPr lang="en-US" baseline="0" dirty="0"/>
          </a:p>
          <a:p>
            <a:r>
              <a:rPr lang="en-US" i="1" baseline="0" dirty="0"/>
              <a:t>Diagnostic overshadowing is where someone mistakenly attributes a person’s symptoms to their disability or to a mental health or behavioural problem. </a:t>
            </a:r>
          </a:p>
          <a:p>
            <a:endParaRPr lang="en-US" baseline="0" dirty="0"/>
          </a:p>
          <a:p>
            <a:r>
              <a:rPr lang="en-US" baseline="0" dirty="0"/>
              <a:t>As you can imagine, this results in </a:t>
            </a:r>
          </a:p>
          <a:p>
            <a:pPr marL="171450" indent="-171450">
              <a:buFontTx/>
              <a:buChar char="-"/>
            </a:pPr>
            <a:r>
              <a:rPr lang="en-US" baseline="0" dirty="0"/>
              <a:t>delays to care</a:t>
            </a:r>
          </a:p>
          <a:p>
            <a:pPr marL="171450" indent="-171450">
              <a:buFontTx/>
              <a:buChar char="-"/>
            </a:pPr>
            <a:r>
              <a:rPr lang="en-US" baseline="0" dirty="0"/>
              <a:t>unnecessary comorbidity</a:t>
            </a:r>
          </a:p>
          <a:p>
            <a:pPr marL="171450" indent="-171450">
              <a:buFontTx/>
              <a:buChar char="-"/>
            </a:pPr>
            <a:r>
              <a:rPr lang="en-US" baseline="0" dirty="0"/>
              <a:t>And it can be dangerous or even fatal. </a:t>
            </a:r>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 how can a clinician avoid this? It </a:t>
            </a:r>
            <a:r>
              <a:rPr lang="en-US" baseline="0" dirty="0" smtClean="0"/>
              <a:t>involves </a:t>
            </a:r>
            <a:r>
              <a:rPr lang="en-US" baseline="0" dirty="0"/>
              <a:t>applying the clinical skills you already have, in a thorough fashion. </a:t>
            </a:r>
            <a:r>
              <a:rPr lang="en-US" baseline="0" dirty="0" smtClean="0"/>
              <a:t>This includes:</a:t>
            </a:r>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Ensuring people with intellectual disability have regular and thorough health assessments is key. You can involve your reception staff in diarizing a reminder to contact them next year to book their annual health assessment.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Taking a </a:t>
            </a:r>
            <a:r>
              <a:rPr lang="en-US" baseline="0" dirty="0" smtClean="0"/>
              <a:t>methodical </a:t>
            </a:r>
            <a:r>
              <a:rPr lang="en-US" baseline="0" dirty="0"/>
              <a:t>approach to assessing cause of symptoms, and realizing this might require additional consultations, and that is OK.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Reflecting on your own assumptions is </a:t>
            </a:r>
            <a:r>
              <a:rPr lang="en-US" baseline="0" dirty="0" smtClean="0"/>
              <a:t>also helpful</a:t>
            </a: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And if treatment does not work – review the diagnosis.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discussion has been adequate so far] - And we have seen from the discussion that came up in Kit’s case that you </a:t>
            </a:r>
            <a:r>
              <a:rPr lang="en-US" baseline="0" dirty="0" smtClean="0"/>
              <a:t>all </a:t>
            </a:r>
            <a:r>
              <a:rPr lang="en-US" baseline="0" dirty="0"/>
              <a:t>are able to take that approach and apply those skills. </a:t>
            </a:r>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47</a:t>
            </a:fld>
            <a:endParaRPr lang="en-AU" dirty="0"/>
          </a:p>
        </p:txBody>
      </p:sp>
    </p:spTree>
    <p:extLst>
      <p:ext uri="{BB962C8B-B14F-4D97-AF65-F5344CB8AC3E}">
        <p14:creationId xmlns:p14="http://schemas.microsoft.com/office/powerpoint/2010/main" val="24525927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S48P  </a:t>
            </a:r>
            <a:r>
              <a:rPr lang="en-AU" b="1" baseline="0" dirty="0"/>
              <a:t>Kit – Longer GP workshop - Highlight resources</a:t>
            </a:r>
          </a:p>
          <a:p>
            <a:endParaRPr lang="en-AU" b="1" baseline="0" dirty="0"/>
          </a:p>
          <a:p>
            <a:r>
              <a:rPr lang="en-AU" b="1" baseline="0" dirty="0"/>
              <a:t>Suggested time: 1 – 2 minutes</a:t>
            </a:r>
          </a:p>
          <a:p>
            <a:endParaRPr lang="en-AU" b="1" baseline="0" dirty="0"/>
          </a:p>
          <a:p>
            <a:r>
              <a:rPr lang="en-AU" sz="1200" b="1" kern="1200" dirty="0">
                <a:solidFill>
                  <a:schemeClr val="tx1"/>
                </a:solidFill>
                <a:effectLst/>
                <a:latin typeface="+mn-lt"/>
                <a:ea typeface="+mn-ea"/>
                <a:cs typeface="+mn-cs"/>
              </a:rPr>
              <a:t>Key point:</a:t>
            </a:r>
            <a:endParaRPr lang="en-AU"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Showcase:</a:t>
            </a:r>
            <a:endParaRPr lang="en-AU" sz="11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Therapeutic Guidelines – requires subscription but excellent, Australian, comprehensive, and recently updated</a:t>
            </a:r>
            <a:endParaRPr lang="en-AU" sz="11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n-US" baseline="0" dirty="0" smtClean="0"/>
              <a:t>Resources document includes </a:t>
            </a:r>
            <a:r>
              <a:rPr lang="en-US" sz="1200" i="1" kern="1200" dirty="0" smtClean="0">
                <a:solidFill>
                  <a:schemeClr val="tx1"/>
                </a:solidFill>
                <a:effectLst/>
                <a:latin typeface="+mn-lt"/>
                <a:ea typeface="+mn-ea"/>
                <a:cs typeface="+mn-cs"/>
              </a:rPr>
              <a:t>What not to miss </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a list of commonly missed or mismanaged health issues in people with intellectual disability. </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marL="171450" indent="-171450">
              <a:buFontTx/>
              <a:buChar char="-"/>
            </a:pPr>
            <a:endParaRPr lang="en-US" sz="1200" b="1" kern="1200" baseline="0" dirty="0">
              <a:solidFill>
                <a:schemeClr val="tx1"/>
              </a:solidFill>
              <a:effectLst/>
              <a:latin typeface="+mn-lt"/>
              <a:ea typeface="+mn-ea"/>
              <a:cs typeface="+mn-cs"/>
            </a:endParaRPr>
          </a:p>
          <a:p>
            <a:pPr marL="0" indent="0">
              <a:buFontTx/>
              <a:buNone/>
            </a:pPr>
            <a:r>
              <a:rPr lang="en-US" sz="1200" b="1" kern="1200" baseline="0" dirty="0" smtClean="0">
                <a:solidFill>
                  <a:schemeClr val="tx1"/>
                </a:solidFill>
                <a:effectLst/>
                <a:latin typeface="+mn-lt"/>
                <a:ea typeface="+mn-ea"/>
                <a:cs typeface="+mn-cs"/>
              </a:rPr>
              <a:t>Optional script:</a:t>
            </a:r>
            <a:endParaRPr lang="en-US" sz="1200" b="1" kern="1200" baseline="0" dirty="0">
              <a:solidFill>
                <a:schemeClr val="tx1"/>
              </a:solidFill>
              <a:effectLst/>
              <a:latin typeface="+mn-lt"/>
              <a:ea typeface="+mn-ea"/>
              <a:cs typeface="+mn-cs"/>
            </a:endParaRPr>
          </a:p>
          <a:p>
            <a:pPr marL="0" indent="0">
              <a:buFontTx/>
              <a:buNone/>
            </a:pPr>
            <a:endParaRPr lang="en-US" sz="1200" kern="1200" baseline="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are a couple of other resources worth highlighting.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of the resources that accompanies this training is a 1-pager on conditions which are often missed or mismanaged for people with intellectual disability. Being aware of these conditions and the potential for them to be missed can help clinicians to be on the lookout for them. </a:t>
            </a:r>
          </a:p>
          <a:p>
            <a:r>
              <a:rPr lang="en-AU"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second resource to highlight is the </a:t>
            </a:r>
            <a:r>
              <a:rPr lang="en-US" sz="1200" b="1" kern="1200" dirty="0" smtClean="0">
                <a:solidFill>
                  <a:schemeClr val="tx1"/>
                </a:solidFill>
                <a:effectLst/>
                <a:latin typeface="+mn-lt"/>
                <a:ea typeface="+mn-ea"/>
                <a:cs typeface="+mn-cs"/>
              </a:rPr>
              <a:t>Therapeutic Guidelines</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These are an excellent resource. There is a chapter on Developmental Disability, which includes tips for communicating with people with intellectual disability as well as covering common health problems. There is also a chapter on psychotropic prescribing which is not specific to people with intellectual disability but it is a great resource nonetheless and applicable to this group because many people with intellectual disability are prescribed </a:t>
            </a:r>
            <a:r>
              <a:rPr lang="en-AU" sz="1200" kern="1200" dirty="0" err="1" smtClean="0">
                <a:solidFill>
                  <a:schemeClr val="tx1"/>
                </a:solidFill>
                <a:effectLst/>
                <a:latin typeface="+mn-lt"/>
                <a:ea typeface="+mn-ea"/>
                <a:cs typeface="+mn-cs"/>
              </a:rPr>
              <a:t>psychotropics</a:t>
            </a:r>
            <a:r>
              <a:rPr lang="en-AU" sz="1200" kern="1200" dirty="0" smtClean="0">
                <a:solidFill>
                  <a:schemeClr val="tx1"/>
                </a:solidFill>
                <a:effectLst/>
                <a:latin typeface="+mn-lt"/>
                <a:ea typeface="+mn-ea"/>
                <a:cs typeface="+mn-cs"/>
              </a:rPr>
              <a:t>. The guidelines have recently been updated and are available online as a subscription service.</a:t>
            </a:r>
          </a:p>
          <a:p>
            <a:pPr marL="0" indent="0">
              <a:buFontTx/>
              <a:buNone/>
            </a:pPr>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48</a:t>
            </a:fld>
            <a:endParaRPr lang="en-AU" dirty="0"/>
          </a:p>
        </p:txBody>
      </p:sp>
    </p:spTree>
    <p:extLst>
      <p:ext uri="{BB962C8B-B14F-4D97-AF65-F5344CB8AC3E}">
        <p14:creationId xmlns:p14="http://schemas.microsoft.com/office/powerpoint/2010/main" val="4065574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S49P  Your </a:t>
            </a:r>
            <a:r>
              <a:rPr lang="en-AU" b="1" dirty="0" err="1"/>
              <a:t>HealthPathways</a:t>
            </a:r>
          </a:p>
          <a:p>
            <a:endParaRPr lang="en-AU" b="1" dirty="0"/>
          </a:p>
          <a:p>
            <a:r>
              <a:rPr lang="en-AU" b="1" dirty="0"/>
              <a:t>Suggested</a:t>
            </a:r>
            <a:r>
              <a:rPr lang="en-AU" b="1" baseline="0" dirty="0"/>
              <a:t> time: 1 minute</a:t>
            </a:r>
          </a:p>
          <a:p>
            <a:endParaRPr lang="en-AU" b="1" baseline="0" dirty="0"/>
          </a:p>
          <a:p>
            <a:r>
              <a:rPr lang="en-AU" sz="1200" b="0" u="sng" kern="1200" dirty="0" smtClean="0">
                <a:solidFill>
                  <a:schemeClr val="tx1"/>
                </a:solidFill>
                <a:effectLst/>
                <a:latin typeface="+mn-lt"/>
                <a:ea typeface="+mn-ea"/>
                <a:cs typeface="+mn-cs"/>
              </a:rPr>
              <a:t>Notes:</a:t>
            </a:r>
          </a:p>
          <a:p>
            <a:pPr marL="171450" indent="-171450">
              <a:buFont typeface="Arial" panose="020B0604020202020204" pitchFamily="34" charset="0"/>
              <a:buChar char="•"/>
            </a:pPr>
            <a:r>
              <a:rPr lang="en-AU" sz="1200" b="0" kern="1200" dirty="0" smtClean="0">
                <a:solidFill>
                  <a:schemeClr val="tx1"/>
                </a:solidFill>
                <a:effectLst/>
                <a:latin typeface="+mn-lt"/>
                <a:ea typeface="+mn-ea"/>
                <a:cs typeface="+mn-cs"/>
              </a:rPr>
              <a:t>You must tailor</a:t>
            </a:r>
            <a:r>
              <a:rPr lang="en-AU" sz="1200" b="0" kern="1200" baseline="0" dirty="0" smtClean="0">
                <a:solidFill>
                  <a:schemeClr val="tx1"/>
                </a:solidFill>
                <a:effectLst/>
                <a:latin typeface="+mn-lt"/>
                <a:ea typeface="+mn-ea"/>
                <a:cs typeface="+mn-cs"/>
              </a:rPr>
              <a:t> this slide for your PHN.</a:t>
            </a:r>
            <a:endParaRPr lang="en-AU"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AU" sz="1200" b="0" kern="1200" dirty="0" smtClean="0">
              <a:solidFill>
                <a:schemeClr val="tx1"/>
              </a:solidFill>
              <a:effectLst/>
              <a:latin typeface="+mn-lt"/>
              <a:ea typeface="+mn-ea"/>
              <a:cs typeface="+mn-cs"/>
            </a:endParaRPr>
          </a:p>
          <a:p>
            <a:r>
              <a:rPr lang="en-AU" sz="1200" b="1" kern="1200" dirty="0" smtClean="0">
                <a:solidFill>
                  <a:schemeClr val="tx1"/>
                </a:solidFill>
                <a:effectLst/>
                <a:latin typeface="+mn-lt"/>
                <a:ea typeface="+mn-ea"/>
                <a:cs typeface="+mn-cs"/>
              </a:rPr>
              <a:t>Key </a:t>
            </a:r>
            <a:r>
              <a:rPr lang="en-AU" sz="1200" b="1" kern="1200" dirty="0">
                <a:solidFill>
                  <a:schemeClr val="tx1"/>
                </a:solidFill>
                <a:effectLst/>
                <a:latin typeface="+mn-lt"/>
                <a:ea typeface="+mn-ea"/>
                <a:cs typeface="+mn-cs"/>
              </a:rPr>
              <a:t>point:</a:t>
            </a:r>
          </a:p>
          <a:p>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baseline="0" dirty="0" smtClean="0"/>
              <a:t>Outline </a:t>
            </a:r>
            <a:r>
              <a:rPr lang="en-AU" baseline="0" dirty="0"/>
              <a:t>what your local </a:t>
            </a:r>
            <a:r>
              <a:rPr lang="en-AU" i="1" baseline="0" dirty="0"/>
              <a:t>HealthPathways </a:t>
            </a:r>
            <a:r>
              <a:rPr lang="en-AU" baseline="0" dirty="0"/>
              <a:t>can offer that is specific to intellectual disability health.</a:t>
            </a:r>
          </a:p>
        </p:txBody>
      </p:sp>
      <p:sp>
        <p:nvSpPr>
          <p:cNvPr id="4" name="Slide Number Placeholder 3"/>
          <p:cNvSpPr>
            <a:spLocks noGrp="1"/>
          </p:cNvSpPr>
          <p:nvPr>
            <p:ph type="sldNum" sz="quarter" idx="10"/>
          </p:nvPr>
        </p:nvSpPr>
        <p:spPr/>
        <p:txBody>
          <a:bodyPr/>
          <a:lstStyle/>
          <a:p>
            <a:fld id="{65FF620E-BD1C-4F16-AF7B-7849DBAB030F}" type="slidenum">
              <a:rPr lang="en-AU" smtClean="0"/>
              <a:t>49</a:t>
            </a:fld>
            <a:endParaRPr lang="en-AU" dirty="0"/>
          </a:p>
        </p:txBody>
      </p:sp>
    </p:spTree>
    <p:extLst>
      <p:ext uri="{BB962C8B-B14F-4D97-AF65-F5344CB8AC3E}">
        <p14:creationId xmlns:p14="http://schemas.microsoft.com/office/powerpoint/2010/main" val="2153100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latin typeface="+mn-lt"/>
                <a:ea typeface="+mn-ea"/>
                <a:cs typeface="+mn-cs"/>
              </a:rPr>
              <a:t>S5C  Co-facilitators introduce themselves </a:t>
            </a:r>
            <a:r>
              <a:rPr lang="en-US" b="1" baseline="0" dirty="0"/>
              <a:t>(with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Suggested time: 3 -6 minutes </a:t>
            </a:r>
            <a:r>
              <a:rPr lang="en-US" b="0" baseline="0" dirty="0"/>
              <a:t>(if aiming for a 1 hour workshop with 3 case studies, keep this to 3 minutes or less)</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sng" baseline="0" dirty="0" smtClean="0"/>
              <a:t>Notes: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Tailor the slide with your pictures and names.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smtClean="0"/>
          </a:p>
          <a:p>
            <a:r>
              <a:rPr lang="en-US" dirty="0" smtClean="0"/>
              <a:t>It is best if a co-facilitator</a:t>
            </a:r>
            <a:r>
              <a:rPr lang="en-US" baseline="0" dirty="0" smtClean="0"/>
              <a:t> with intellectual disability introduces themselves first. </a:t>
            </a:r>
          </a:p>
          <a:p>
            <a:endParaRPr lang="en-US" baseline="0" dirty="0" smtClean="0"/>
          </a:p>
          <a:p>
            <a:r>
              <a:rPr lang="en-US" b="1" baseline="0" dirty="0" smtClean="0"/>
              <a:t>Key points:</a:t>
            </a:r>
          </a:p>
          <a:p>
            <a:endParaRPr lang="en-US" baseline="0" dirty="0" smtClean="0"/>
          </a:p>
          <a:p>
            <a:pPr marL="171450" indent="-171450">
              <a:buFont typeface="Arial" panose="020B0604020202020204" pitchFamily="34" charset="0"/>
              <a:buChar char="•"/>
            </a:pPr>
            <a:r>
              <a:rPr lang="en-US" baseline="0" dirty="0" smtClean="0"/>
              <a:t>Tell people why you are involved in this training. </a:t>
            </a:r>
          </a:p>
          <a:p>
            <a:pPr marL="171450" indent="-171450">
              <a:buFont typeface="Arial" panose="020B0604020202020204" pitchFamily="34" charset="0"/>
              <a:buChar char="•"/>
            </a:pPr>
            <a:r>
              <a:rPr lang="en-US" baseline="0" dirty="0" smtClean="0"/>
              <a:t>Tell them you have lived experience of intellectual disability </a:t>
            </a:r>
          </a:p>
          <a:p>
            <a:pPr marL="171450" indent="-171450">
              <a:buFont typeface="Arial" panose="020B0604020202020204" pitchFamily="34" charset="0"/>
              <a:buChar char="•"/>
            </a:pPr>
            <a:r>
              <a:rPr lang="en-US" baseline="0" dirty="0" smtClean="0"/>
              <a:t>Tell them you have experience using health care. </a:t>
            </a:r>
          </a:p>
          <a:p>
            <a:endParaRPr lang="en-US" baseline="0" dirty="0" smtClean="0"/>
          </a:p>
          <a:p>
            <a:endParaRPr lang="en-US" baseline="0" dirty="0" smtClean="0"/>
          </a:p>
          <a:p>
            <a:r>
              <a:rPr lang="en-US" baseline="0" dirty="0" smtClean="0"/>
              <a:t>Other facilitators should introduce themselves too. </a:t>
            </a:r>
          </a:p>
          <a:p>
            <a:endParaRPr lang="en-US" baseline="0" dirty="0" smtClean="0"/>
          </a:p>
          <a:p>
            <a:endParaRPr lang="en-US" b="1" baseline="0" dirty="0" smtClean="0"/>
          </a:p>
          <a:p>
            <a:r>
              <a:rPr lang="en-US" b="1" baseline="0" dirty="0" smtClean="0"/>
              <a:t>What you could say:</a:t>
            </a:r>
          </a:p>
          <a:p>
            <a:endParaRPr lang="en-US" baseline="0" dirty="0" smtClean="0"/>
          </a:p>
          <a:p>
            <a:r>
              <a:rPr lang="en-US" baseline="0" dirty="0" smtClean="0"/>
              <a:t>We have not provided a script for this slide. </a:t>
            </a:r>
            <a:endParaRPr lang="en-US"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5</a:t>
            </a:fld>
            <a:endParaRPr lang="en-AU" dirty="0"/>
          </a:p>
        </p:txBody>
      </p:sp>
    </p:spTree>
    <p:extLst>
      <p:ext uri="{BB962C8B-B14F-4D97-AF65-F5344CB8AC3E}">
        <p14:creationId xmlns:p14="http://schemas.microsoft.com/office/powerpoint/2010/main" val="13568601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S50P </a:t>
            </a:r>
            <a:r>
              <a:rPr lang="en-AU" sz="1200" b="1" kern="1200" dirty="0">
                <a:solidFill>
                  <a:schemeClr val="tx1"/>
                </a:solidFill>
                <a:effectLst/>
                <a:latin typeface="+mn-lt"/>
                <a:ea typeface="+mn-ea"/>
                <a:cs typeface="+mn-cs"/>
              </a:rPr>
              <a:t> Amelia divider slide</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You</a:t>
            </a:r>
            <a:r>
              <a:rPr lang="en-AU" baseline="0" dirty="0" smtClean="0"/>
              <a:t> can r</a:t>
            </a:r>
            <a:r>
              <a:rPr lang="en-AU" dirty="0" smtClean="0"/>
              <a:t>emove</a:t>
            </a:r>
            <a:r>
              <a:rPr lang="en-AU" baseline="0" dirty="0" smtClean="0"/>
              <a:t> this slide.</a:t>
            </a:r>
          </a:p>
          <a:p>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50</a:t>
            </a:fld>
            <a:endParaRPr lang="en-AU" dirty="0"/>
          </a:p>
        </p:txBody>
      </p:sp>
    </p:spTree>
    <p:extLst>
      <p:ext uri="{BB962C8B-B14F-4D97-AF65-F5344CB8AC3E}">
        <p14:creationId xmlns:p14="http://schemas.microsoft.com/office/powerpoint/2010/main" val="35450655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S51P  Amelia –</a:t>
            </a:r>
            <a:r>
              <a:rPr lang="en-AU" b="1" baseline="0" dirty="0"/>
              <a:t> Longer GP workshop</a:t>
            </a:r>
          </a:p>
          <a:p>
            <a:endParaRPr lang="en-AU" b="1" dirty="0"/>
          </a:p>
          <a:p>
            <a:r>
              <a:rPr lang="en-AU" b="1" dirty="0"/>
              <a:t>Suggested</a:t>
            </a:r>
            <a:r>
              <a:rPr lang="en-AU" b="1" baseline="0" dirty="0"/>
              <a:t> time: 1.5 minutes:</a:t>
            </a:r>
          </a:p>
          <a:p>
            <a:endParaRPr lang="en-AU" baseline="0" dirty="0"/>
          </a:p>
          <a:p>
            <a:r>
              <a:rPr lang="en-AU" i="0" u="sng" baseline="0" dirty="0"/>
              <a:t>Notes:</a:t>
            </a:r>
          </a:p>
          <a:p>
            <a:endParaRPr lang="en-AU" i="0" baseline="0" dirty="0"/>
          </a:p>
          <a:p>
            <a:pPr marL="171450" indent="-171450">
              <a:buFont typeface="Arial" panose="020B0604020202020204" pitchFamily="34" charset="0"/>
              <a:buChar char="•"/>
            </a:pPr>
            <a:r>
              <a:rPr lang="en-AU" i="0" baseline="0" dirty="0"/>
              <a:t>Read the case example </a:t>
            </a:r>
            <a:r>
              <a:rPr lang="en-AU" i="0" baseline="0" dirty="0" smtClean="0"/>
              <a:t>as it is written.</a:t>
            </a:r>
          </a:p>
          <a:p>
            <a:pPr marL="0" indent="0">
              <a:buFont typeface="Arial" panose="020B0604020202020204" pitchFamily="34" charset="0"/>
              <a:buNone/>
            </a:pPr>
            <a:r>
              <a:rPr lang="en-AU" i="0" baseline="0" dirty="0" smtClean="0"/>
              <a:t>  </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See the appendix to the Training guide for detailed information about this case and the clinical and practical points it highlights, including appropriate reasonable adjustments. </a:t>
            </a:r>
            <a:endParaRPr lang="en-AU" i="0" baseline="0" dirty="0"/>
          </a:p>
          <a:p>
            <a:endParaRPr lang="en-AU" baseline="0" dirty="0"/>
          </a:p>
          <a:p>
            <a:r>
              <a:rPr lang="en-AU" b="1" baseline="0" dirty="0" smtClean="0"/>
              <a:t>Suggested script</a:t>
            </a:r>
            <a:endParaRPr lang="en-AU" b="1" baseline="0" dirty="0"/>
          </a:p>
          <a:p>
            <a:endParaRPr lang="en-AU" baseline="0" dirty="0"/>
          </a:p>
          <a:p>
            <a:pPr marL="0" indent="0">
              <a:buFontTx/>
              <a:buNone/>
            </a:pPr>
            <a:r>
              <a:rPr lang="en-AU" i="1" dirty="0" smtClean="0"/>
              <a:t>Amelia</a:t>
            </a:r>
            <a:r>
              <a:rPr lang="en-AU" i="1" baseline="0" dirty="0" smtClean="0"/>
              <a:t> </a:t>
            </a:r>
            <a:r>
              <a:rPr lang="en-AU" i="1" baseline="0" dirty="0"/>
              <a:t>is a woman in her early 20’s who loves cats and enjoys watching cooking shows on TV. </a:t>
            </a:r>
          </a:p>
          <a:p>
            <a:pPr marL="0" indent="0">
              <a:buFontTx/>
              <a:buNone/>
            </a:pPr>
            <a:endParaRPr lang="en-AU" i="1" baseline="0" dirty="0"/>
          </a:p>
          <a:p>
            <a:pPr marL="0" indent="0" algn="l" defTabSz="914400" rtl="0" eaLnBrk="1" latinLnBrk="0" hangingPunct="1">
              <a:buFontTx/>
              <a:buNone/>
            </a:pPr>
            <a:r>
              <a:rPr lang="en-AU" sz="1200" i="1" kern="1200" dirty="0">
                <a:solidFill>
                  <a:schemeClr val="tx1"/>
                </a:solidFill>
                <a:latin typeface="+mn-lt"/>
                <a:ea typeface="+mn-ea"/>
                <a:cs typeface="+mn-cs"/>
              </a:rPr>
              <a:t>She has an intellectual disability and cerebral palsy. </a:t>
            </a:r>
          </a:p>
          <a:p>
            <a:pPr marL="0" indent="0" algn="l" defTabSz="914400" rtl="0" eaLnBrk="1" latinLnBrk="0" hangingPunct="1">
              <a:buFontTx/>
              <a:buNone/>
            </a:pPr>
            <a:endParaRPr lang="en-AU" sz="1200" i="1" kern="1200" dirty="0">
              <a:solidFill>
                <a:schemeClr val="tx1"/>
              </a:solidFill>
              <a:latin typeface="+mn-lt"/>
              <a:ea typeface="+mn-ea"/>
              <a:cs typeface="+mn-cs"/>
            </a:endParaRPr>
          </a:p>
          <a:p>
            <a:pPr marL="0" indent="0" algn="l" defTabSz="914400" rtl="0" eaLnBrk="1" latinLnBrk="0" hangingPunct="1">
              <a:buFontTx/>
              <a:buNone/>
            </a:pPr>
            <a:r>
              <a:rPr lang="en-AU" sz="1200" i="1" kern="1200" dirty="0">
                <a:solidFill>
                  <a:schemeClr val="tx1"/>
                </a:solidFill>
                <a:latin typeface="+mn-lt"/>
                <a:ea typeface="+mn-ea"/>
                <a:cs typeface="+mn-cs"/>
              </a:rPr>
              <a:t>She is able to vocalise and use some sign language. However, it is very difficult for people to understand her communication.</a:t>
            </a:r>
          </a:p>
          <a:p>
            <a:pPr marL="0" indent="0" algn="l" defTabSz="914400" rtl="0" eaLnBrk="1" latinLnBrk="0" hangingPunct="1">
              <a:buFontTx/>
              <a:buNone/>
            </a:pPr>
            <a:endParaRPr lang="en-AU" sz="1200" i="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kern="1200" dirty="0">
                <a:solidFill>
                  <a:schemeClr val="tx1"/>
                </a:solidFill>
                <a:latin typeface="+mn-lt"/>
                <a:ea typeface="+mn-ea"/>
                <a:cs typeface="+mn-cs"/>
              </a:rPr>
              <a:t>This is Amelia’s first visit with you. Her previous GP </a:t>
            </a:r>
            <a:r>
              <a:rPr lang="en-AU" sz="1200" i="1" kern="1200" dirty="0" smtClean="0">
                <a:solidFill>
                  <a:schemeClr val="tx1"/>
                </a:solidFill>
                <a:latin typeface="+mn-lt"/>
                <a:ea typeface="+mn-ea"/>
                <a:cs typeface="+mn-cs"/>
              </a:rPr>
              <a:t>-</a:t>
            </a:r>
            <a:r>
              <a:rPr lang="en-AU" sz="1200" i="1" kern="1200" baseline="0" dirty="0" smtClean="0">
                <a:solidFill>
                  <a:schemeClr val="tx1"/>
                </a:solidFill>
                <a:latin typeface="+mn-lt"/>
                <a:ea typeface="+mn-ea"/>
                <a:cs typeface="+mn-cs"/>
              </a:rPr>
              <a:t> </a:t>
            </a:r>
            <a:r>
              <a:rPr lang="en-AU" sz="1200" i="1" kern="1200" dirty="0" smtClean="0">
                <a:solidFill>
                  <a:schemeClr val="tx1"/>
                </a:solidFill>
                <a:latin typeface="+mn-lt"/>
                <a:ea typeface="+mn-ea"/>
                <a:cs typeface="+mn-cs"/>
              </a:rPr>
              <a:t>whom </a:t>
            </a:r>
            <a:r>
              <a:rPr lang="en-AU" sz="1200" i="1" kern="1200" dirty="0">
                <a:solidFill>
                  <a:schemeClr val="tx1"/>
                </a:solidFill>
                <a:latin typeface="+mn-lt"/>
                <a:ea typeface="+mn-ea"/>
                <a:cs typeface="+mn-cs"/>
              </a:rPr>
              <a:t>she </a:t>
            </a:r>
            <a:r>
              <a:rPr lang="en-AU" sz="1200" i="1" kern="1200" dirty="0" smtClean="0">
                <a:solidFill>
                  <a:schemeClr val="tx1"/>
                </a:solidFill>
                <a:latin typeface="+mn-lt"/>
                <a:ea typeface="+mn-ea"/>
                <a:cs typeface="+mn-cs"/>
              </a:rPr>
              <a:t>saw since </a:t>
            </a:r>
            <a:r>
              <a:rPr lang="en-AU" sz="1200" i="1" kern="1200" dirty="0">
                <a:solidFill>
                  <a:schemeClr val="tx1"/>
                </a:solidFill>
                <a:latin typeface="+mn-lt"/>
                <a:ea typeface="+mn-ea"/>
                <a:cs typeface="+mn-cs"/>
              </a:rPr>
              <a:t>she was a </a:t>
            </a:r>
            <a:r>
              <a:rPr lang="en-AU" sz="1200" i="1" kern="1200" dirty="0" smtClean="0">
                <a:solidFill>
                  <a:schemeClr val="tx1"/>
                </a:solidFill>
                <a:latin typeface="+mn-lt"/>
                <a:ea typeface="+mn-ea"/>
                <a:cs typeface="+mn-cs"/>
              </a:rPr>
              <a:t>child</a:t>
            </a:r>
            <a:r>
              <a:rPr lang="en-AU" sz="1200" i="1" kern="1200" baseline="0" dirty="0" smtClean="0">
                <a:solidFill>
                  <a:schemeClr val="tx1"/>
                </a:solidFill>
                <a:latin typeface="+mn-lt"/>
                <a:ea typeface="+mn-ea"/>
                <a:cs typeface="+mn-cs"/>
              </a:rPr>
              <a:t> - </a:t>
            </a:r>
            <a:r>
              <a:rPr lang="en-AU" sz="1200" i="1" kern="1200" dirty="0" smtClean="0">
                <a:solidFill>
                  <a:schemeClr val="tx1"/>
                </a:solidFill>
                <a:latin typeface="+mn-lt"/>
                <a:ea typeface="+mn-ea"/>
                <a:cs typeface="+mn-cs"/>
              </a:rPr>
              <a:t>recently </a:t>
            </a:r>
            <a:r>
              <a:rPr lang="en-AU" sz="1200" i="1" kern="1200" dirty="0">
                <a:solidFill>
                  <a:schemeClr val="tx1"/>
                </a:solidFill>
                <a:latin typeface="+mn-lt"/>
                <a:ea typeface="+mn-ea"/>
                <a:cs typeface="+mn-cs"/>
              </a:rPr>
              <a:t>retired. You see two other residents in Amelia’s group home.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kern="1200" dirty="0">
                <a:solidFill>
                  <a:schemeClr val="tx1"/>
                </a:solidFill>
                <a:latin typeface="+mn-lt"/>
                <a:ea typeface="+mn-ea"/>
                <a:cs typeface="+mn-cs"/>
              </a:rPr>
              <a:t>Support staff inform you that Amelia has lived in their residential service for the past 3 years. She sees her Mum every weekend.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kern="1200" dirty="0">
                <a:solidFill>
                  <a:schemeClr val="tx1"/>
                </a:solidFill>
                <a:latin typeface="+mn-lt"/>
                <a:ea typeface="+mn-ea"/>
                <a:cs typeface="+mn-cs"/>
              </a:rPr>
              <a:t>They tell you she has epilepsy for which she takes medication.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1" kern="1200" dirty="0">
              <a:solidFill>
                <a:schemeClr val="tx1"/>
              </a:solidFill>
              <a:latin typeface="+mn-lt"/>
              <a:ea typeface="+mn-ea"/>
              <a:cs typeface="+mn-cs"/>
            </a:endParaRPr>
          </a:p>
          <a:p>
            <a:pPr marL="0" indent="0" algn="l" defTabSz="914400" rtl="0" eaLnBrk="1" latinLnBrk="0" hangingPunct="1">
              <a:buFontTx/>
              <a:buNone/>
            </a:pPr>
            <a:r>
              <a:rPr lang="en-AU" sz="1200" i="1" kern="1200" dirty="0">
                <a:solidFill>
                  <a:schemeClr val="tx1"/>
                </a:solidFill>
                <a:latin typeface="+mn-lt"/>
                <a:ea typeface="+mn-ea"/>
                <a:cs typeface="+mn-cs"/>
              </a:rPr>
              <a:t>They also tell you that Amelia has a history of trauma – as a teenager she was sexually and physically abused by someone who was not a family member. </a:t>
            </a:r>
          </a:p>
          <a:p>
            <a:pPr marL="0" indent="0" algn="l" defTabSz="914400" rtl="0" eaLnBrk="1" latinLnBrk="0" hangingPunct="1">
              <a:buFontTx/>
              <a:buNone/>
            </a:pPr>
            <a:endParaRPr lang="en-AU" sz="1200" i="1" kern="1200" dirty="0">
              <a:solidFill>
                <a:schemeClr val="tx1"/>
              </a:solidFill>
              <a:latin typeface="+mn-lt"/>
              <a:ea typeface="+mn-ea"/>
              <a:cs typeface="+mn-cs"/>
            </a:endParaRPr>
          </a:p>
          <a:p>
            <a:pPr marL="0" indent="0" algn="l" defTabSz="914400" rtl="0" eaLnBrk="1" latinLnBrk="0" hangingPunct="1">
              <a:buFontTx/>
              <a:buNone/>
            </a:pPr>
            <a:r>
              <a:rPr lang="en-AU" sz="1200" i="1" kern="1200" dirty="0">
                <a:solidFill>
                  <a:schemeClr val="tx1"/>
                </a:solidFill>
                <a:latin typeface="+mn-lt"/>
                <a:ea typeface="+mn-ea"/>
                <a:cs typeface="+mn-cs"/>
              </a:rPr>
              <a:t>In recent years, she has had mental health problems, including a suspected suicide attempt. She has also exhibited behaviours of </a:t>
            </a:r>
            <a:r>
              <a:rPr lang="en-AU" sz="1200" i="1" kern="1200" dirty="0" smtClean="0">
                <a:solidFill>
                  <a:schemeClr val="tx1"/>
                </a:solidFill>
                <a:latin typeface="+mn-lt"/>
                <a:ea typeface="+mn-ea"/>
                <a:cs typeface="+mn-cs"/>
              </a:rPr>
              <a:t>concern,</a:t>
            </a:r>
            <a:r>
              <a:rPr lang="en-AU" sz="1200" i="1" kern="1200" baseline="0" dirty="0" smtClean="0">
                <a:solidFill>
                  <a:schemeClr val="tx1"/>
                </a:solidFill>
                <a:latin typeface="+mn-lt"/>
                <a:ea typeface="+mn-ea"/>
                <a:cs typeface="+mn-cs"/>
              </a:rPr>
              <a:t> </a:t>
            </a:r>
            <a:r>
              <a:rPr lang="en-AU" sz="1200" i="1" kern="1200" dirty="0" smtClean="0">
                <a:solidFill>
                  <a:schemeClr val="tx1"/>
                </a:solidFill>
                <a:latin typeface="+mn-lt"/>
                <a:ea typeface="+mn-ea"/>
                <a:cs typeface="+mn-cs"/>
              </a:rPr>
              <a:t>including </a:t>
            </a:r>
            <a:r>
              <a:rPr lang="en-AU" sz="1200" i="1" kern="1200" dirty="0">
                <a:solidFill>
                  <a:schemeClr val="tx1"/>
                </a:solidFill>
                <a:latin typeface="+mn-lt"/>
                <a:ea typeface="+mn-ea"/>
                <a:cs typeface="+mn-cs"/>
              </a:rPr>
              <a:t>non-suicidal </a:t>
            </a:r>
            <a:r>
              <a:rPr lang="en-AU" sz="1200" i="1" kern="1200" dirty="0" smtClean="0">
                <a:solidFill>
                  <a:schemeClr val="tx1"/>
                </a:solidFill>
                <a:latin typeface="+mn-lt"/>
                <a:ea typeface="+mn-ea"/>
                <a:cs typeface="+mn-cs"/>
              </a:rPr>
              <a:t>self-harm.</a:t>
            </a:r>
            <a:endParaRPr lang="en-AU" sz="1200" i="1" kern="1200" dirty="0">
              <a:solidFill>
                <a:schemeClr val="tx1"/>
              </a:solidFill>
              <a:latin typeface="+mn-lt"/>
              <a:ea typeface="+mn-ea"/>
              <a:cs typeface="+mn-cs"/>
            </a:endParaRPr>
          </a:p>
          <a:p>
            <a:pPr marL="0" indent="0" algn="l" defTabSz="914400" rtl="0" eaLnBrk="1" latinLnBrk="0" hangingPunct="1">
              <a:buFontTx/>
              <a:buNone/>
            </a:pPr>
            <a:endParaRPr lang="en-AU" sz="1200" i="1" kern="1200" dirty="0">
              <a:solidFill>
                <a:schemeClr val="tx1"/>
              </a:solidFill>
              <a:latin typeface="+mn-lt"/>
              <a:ea typeface="+mn-ea"/>
              <a:cs typeface="+mn-cs"/>
            </a:endParaRPr>
          </a:p>
          <a:p>
            <a:pPr marL="0" indent="0" algn="l" defTabSz="914400" rtl="0" eaLnBrk="1" latinLnBrk="0" hangingPunct="1">
              <a:buFontTx/>
              <a:buNone/>
            </a:pPr>
            <a:r>
              <a:rPr lang="en-AU" sz="1200" i="1" kern="1200" dirty="0">
                <a:solidFill>
                  <a:schemeClr val="tx1"/>
                </a:solidFill>
                <a:latin typeface="+mn-lt"/>
                <a:ea typeface="+mn-ea"/>
                <a:cs typeface="+mn-cs"/>
              </a:rPr>
              <a:t>Support staff report that for the past month Amelia has exhibited 'sexualised' behaviours – this includes taking off her clothes, exposing her genitals to staff (male and female), and touching her genitals in public. </a:t>
            </a:r>
          </a:p>
          <a:p>
            <a:pPr marL="0" indent="0" algn="l" defTabSz="914400" rtl="0" eaLnBrk="1" latinLnBrk="0" hangingPunct="1">
              <a:buFontTx/>
              <a:buNone/>
            </a:pPr>
            <a:endParaRPr lang="en-AU" sz="1200" i="1" kern="1200" dirty="0">
              <a:solidFill>
                <a:schemeClr val="tx1"/>
              </a:solidFill>
              <a:latin typeface="+mn-lt"/>
              <a:ea typeface="+mn-ea"/>
              <a:cs typeface="+mn-cs"/>
            </a:endParaRPr>
          </a:p>
          <a:p>
            <a:pPr marL="0" indent="0" algn="l" defTabSz="914400" rtl="0" eaLnBrk="1" latinLnBrk="0" hangingPunct="1">
              <a:buFontTx/>
              <a:buNone/>
            </a:pPr>
            <a:r>
              <a:rPr lang="en-AU" sz="1200" i="1" kern="1200" dirty="0">
                <a:solidFill>
                  <a:schemeClr val="tx1"/>
                </a:solidFill>
                <a:latin typeface="+mn-lt"/>
                <a:ea typeface="+mn-ea"/>
                <a:cs typeface="+mn-cs"/>
              </a:rPr>
              <a:t>Staff report that these behaviours are becoming more frequent. </a:t>
            </a:r>
          </a:p>
          <a:p>
            <a:pPr marL="0" indent="0" algn="l" defTabSz="914400" rtl="0" eaLnBrk="1" latinLnBrk="0" hangingPunct="1">
              <a:buFontTx/>
              <a:buNone/>
            </a:pPr>
            <a:endParaRPr lang="en-AU" sz="1200" i="1" kern="1200" dirty="0">
              <a:solidFill>
                <a:schemeClr val="tx1"/>
              </a:solidFill>
              <a:latin typeface="+mn-lt"/>
              <a:ea typeface="+mn-ea"/>
              <a:cs typeface="+mn-cs"/>
            </a:endParaRPr>
          </a:p>
          <a:p>
            <a:pPr marL="0" indent="0" algn="l" defTabSz="914400" rtl="0" eaLnBrk="1" latinLnBrk="0" hangingPunct="1">
              <a:buFontTx/>
              <a:buNone/>
            </a:pPr>
            <a:r>
              <a:rPr lang="en-AU" sz="1200" i="1" kern="1200" dirty="0">
                <a:solidFill>
                  <a:schemeClr val="tx1"/>
                </a:solidFill>
                <a:latin typeface="+mn-lt"/>
                <a:ea typeface="+mn-ea"/>
                <a:cs typeface="+mn-cs"/>
              </a:rPr>
              <a:t>They report that there were no changes in Amelia’s group home or day program close to when these behaviours began, and also no other signs of any mental health crises emerged around then. </a:t>
            </a:r>
          </a:p>
          <a:p>
            <a:pPr marL="171450" indent="-171450">
              <a:buFontTx/>
              <a:buChar char="-"/>
            </a:pPr>
            <a:endParaRPr lang="en-AU" sz="1200" kern="1200" baseline="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BE9163C6-BBF9-487A-BA36-3DF7C33AA6E7}" type="slidenum">
              <a:rPr lang="en-AU" smtClean="0"/>
              <a:t>51</a:t>
            </a:fld>
            <a:endParaRPr lang="en-AU" dirty="0"/>
          </a:p>
        </p:txBody>
      </p:sp>
    </p:spTree>
    <p:extLst>
      <p:ext uri="{BB962C8B-B14F-4D97-AF65-F5344CB8AC3E}">
        <p14:creationId xmlns:p14="http://schemas.microsoft.com/office/powerpoint/2010/main" val="29705702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S52P  </a:t>
            </a:r>
            <a:r>
              <a:rPr lang="en-US" b="1" dirty="0"/>
              <a:t>Amelia – </a:t>
            </a:r>
            <a:r>
              <a:rPr lang="en-AU" b="1" baseline="0" dirty="0"/>
              <a:t>Longer GP - G</a:t>
            </a:r>
            <a:r>
              <a:rPr lang="en-US" b="1" dirty="0"/>
              <a:t>roup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Suggested</a:t>
            </a:r>
            <a:r>
              <a:rPr lang="en-US" b="1" baseline="0" dirty="0"/>
              <a:t> time: 6 - 8 minutes</a:t>
            </a:r>
          </a:p>
          <a:p>
            <a:endParaRPr lang="en-US" b="1" baseline="0" dirty="0"/>
          </a:p>
          <a:p>
            <a:pPr algn="l"/>
            <a:r>
              <a:rPr lang="en-US" b="0" u="sng" baseline="0" dirty="0"/>
              <a:t>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baseline="0" dirty="0"/>
              <a:t>Depending on how dynamic </a:t>
            </a:r>
            <a:r>
              <a:rPr lang="en-AU" i="0" baseline="0" dirty="0" smtClean="0"/>
              <a:t>your </a:t>
            </a:r>
            <a:r>
              <a:rPr lang="en-AU" i="0" baseline="0" dirty="0"/>
              <a:t>group is, you may no longer need small group discussions – if sufficient participants are volunteering answers just go straight to the whole group discussion. This will save time. However, if your group is </a:t>
            </a:r>
            <a:r>
              <a:rPr lang="en-AU" i="0" baseline="0" dirty="0" smtClean="0"/>
              <a:t>reticent have </a:t>
            </a:r>
            <a:r>
              <a:rPr lang="en-AU" i="0" baseline="0" dirty="0"/>
              <a:t>them share in small groups followed by your summary of the points - then ask if anyone had more to add</a:t>
            </a:r>
            <a:r>
              <a:rPr lang="en-AU" i="0" baseline="0" dirty="0" smtClean="0"/>
              <a:t>.</a:t>
            </a:r>
            <a:endParaRPr lang="en-AU" i="0" baseline="0" dirty="0"/>
          </a:p>
          <a:p>
            <a:endParaRPr lang="en-US" b="1" baseline="0" dirty="0"/>
          </a:p>
          <a:p>
            <a:endParaRPr lang="en-US" baseline="0" dirty="0"/>
          </a:p>
          <a:p>
            <a:endParaRPr lang="en-US" baseline="0" dirty="0" smtClean="0"/>
          </a:p>
          <a:p>
            <a:r>
              <a:rPr lang="en-US" b="1" baseline="0" dirty="0" smtClean="0"/>
              <a:t>Optional script: (what to say when depends on what answers arise, but potential answers to </a:t>
            </a:r>
            <a:r>
              <a:rPr lang="en-US" b="1" baseline="0" dirty="0" err="1" smtClean="0"/>
              <a:t>emphasise</a:t>
            </a:r>
            <a:r>
              <a:rPr lang="en-US" b="1" baseline="0" dirty="0" smtClean="0"/>
              <a:t> are below)</a:t>
            </a:r>
          </a:p>
          <a:p>
            <a:endParaRPr lang="en-US" baseline="0" dirty="0"/>
          </a:p>
          <a:p>
            <a:r>
              <a:rPr lang="en-US" dirty="0"/>
              <a:t>In small groups</a:t>
            </a:r>
            <a:r>
              <a:rPr lang="en-US" baseline="0" dirty="0"/>
              <a:t> discuss these questions</a:t>
            </a:r>
          </a:p>
          <a:p>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aseline="0" dirty="0"/>
              <a:t>What could be contributing to Amelia’s behaviour?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aseline="0" dirty="0"/>
              <a:t>What are the first steps you would take in response?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aseline="0" dirty="0"/>
              <a:t>What would you do next (i.e. next week or further)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After 3 – 4 minutes (earlier if the room appears to go quieter after some discussion), </a:t>
            </a:r>
            <a:r>
              <a:rPr lang="en-US" baseline="0" dirty="0"/>
              <a:t>either share with the broader group; or you go through the answers and invite other input at each stage. </a:t>
            </a:r>
          </a:p>
          <a:p>
            <a:endParaRPr lang="en-US" baseline="0" dirty="0"/>
          </a:p>
          <a:p>
            <a:endParaRPr lang="en-AU" dirty="0"/>
          </a:p>
          <a:p>
            <a:r>
              <a:rPr lang="en-AU" b="0" u="sng" dirty="0"/>
              <a:t>Potential answers to encourage or prompt on could</a:t>
            </a:r>
            <a:r>
              <a:rPr lang="en-AU" b="0" u="sng" baseline="0" dirty="0"/>
              <a:t> be:</a:t>
            </a:r>
          </a:p>
          <a:p>
            <a:endParaRPr lang="en-AU" baseline="0" dirty="0"/>
          </a:p>
          <a:p>
            <a:r>
              <a:rPr lang="en-AU" i="0" baseline="0" dirty="0"/>
              <a:t>What could be contributing?</a:t>
            </a:r>
          </a:p>
          <a:p>
            <a:pPr marL="171450" indent="-171450">
              <a:buFont typeface="Arial" panose="020B0604020202020204" pitchFamily="34" charset="0"/>
              <a:buChar char="•"/>
            </a:pPr>
            <a:r>
              <a:rPr lang="en-AU" baseline="0" dirty="0"/>
              <a:t>Further abuse – she is very vulnerable. People with intellectual disability experience higher rates of </a:t>
            </a:r>
            <a:r>
              <a:rPr lang="en-AU" i="1" baseline="0" dirty="0"/>
              <a:t>all</a:t>
            </a:r>
            <a:r>
              <a:rPr lang="en-AU" baseline="0" dirty="0"/>
              <a:t> forms of abuse. </a:t>
            </a:r>
          </a:p>
          <a:p>
            <a:pPr marL="171450" indent="-171450">
              <a:buFont typeface="Arial" panose="020B0604020202020204" pitchFamily="34" charset="0"/>
              <a:buChar char="•"/>
            </a:pPr>
            <a:r>
              <a:rPr lang="en-AU" baseline="0" dirty="0"/>
              <a:t>Is she on a hormonal contraceptive? Has it changed somehow and could this be contributing to the behaviour?</a:t>
            </a:r>
          </a:p>
          <a:p>
            <a:pPr marL="171450" indent="-171450">
              <a:buFont typeface="Arial" panose="020B0604020202020204" pitchFamily="34" charset="0"/>
              <a:buChar char="•"/>
            </a:pPr>
            <a:r>
              <a:rPr lang="en-AU" baseline="0" dirty="0"/>
              <a:t>Is there a communicative element to the behaviour?</a:t>
            </a:r>
          </a:p>
          <a:p>
            <a:pPr marL="171450" indent="-171450">
              <a:buFont typeface="Arial" panose="020B0604020202020204" pitchFamily="34" charset="0"/>
              <a:buChar char="•"/>
            </a:pPr>
            <a:r>
              <a:rPr lang="en-AU" baseline="0" dirty="0"/>
              <a:t>Could it relate to seizure activity? </a:t>
            </a:r>
          </a:p>
          <a:p>
            <a:pPr marL="171450" indent="-171450">
              <a:buFont typeface="Arial" panose="020B0604020202020204" pitchFamily="34" charset="0"/>
              <a:buChar char="•"/>
            </a:pPr>
            <a:r>
              <a:rPr lang="en-AU" baseline="0" dirty="0" smtClean="0"/>
              <a:t>Is </a:t>
            </a:r>
            <a:r>
              <a:rPr lang="en-AU" baseline="0" dirty="0"/>
              <a:t>it behaviourally driven, or a trauma response from prior abuse?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Note - if mania is suggested, say while it is important to be open to the possibility, it seems there are no other clear symptoms of mania at this stage</a:t>
            </a:r>
          </a:p>
          <a:p>
            <a:endParaRPr lang="en-AU" baseline="0" dirty="0"/>
          </a:p>
          <a:p>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First steps</a:t>
            </a:r>
            <a:r>
              <a:rPr lang="en-AU" baseline="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t>In this consultation - Speak to Amelia. Introduce yourself. Tell her you are a doctor. </a:t>
            </a:r>
            <a:endParaRPr lang="en-AU" baseline="0"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Even </a:t>
            </a:r>
            <a:r>
              <a:rPr lang="en-AU" baseline="0" dirty="0"/>
              <a:t>if someone is not able to communicate verbally, always acknowledge their presence and show them the respect of saying hello.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t>Check if the support staff present knows her well and is able to interpret her communication.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Find out what consent arrangements are in place. Ask the Group home for the mother’s contact details and ensure she has been appraised of the situation.  </a:t>
            </a:r>
          </a:p>
          <a:p>
            <a:pPr marL="171450" lvl="0" indent="-171450">
              <a:buFont typeface="Arial" panose="020B0604020202020204" pitchFamily="34" charset="0"/>
              <a:buChar char="•"/>
            </a:pPr>
            <a:r>
              <a:rPr lang="en-AU" baseline="0" dirty="0" smtClean="0"/>
              <a:t>Before </a:t>
            </a:r>
            <a:r>
              <a:rPr lang="en-AU" baseline="0" dirty="0"/>
              <a:t>the end of the day, ensure Amelia is safe:</a:t>
            </a:r>
          </a:p>
          <a:p>
            <a:pPr marL="628650" lvl="1" indent="-171450">
              <a:buFontTx/>
              <a:buChar char="-"/>
            </a:pPr>
            <a:r>
              <a:rPr lang="en-AU" baseline="0" dirty="0"/>
              <a:t>Phone the group home manager to discuss staffing for Amelia’s personal care and supervision:</a:t>
            </a:r>
          </a:p>
          <a:p>
            <a:pPr marL="1085850" lvl="2" indent="-171450">
              <a:buFontTx/>
              <a:buChar char="-"/>
            </a:pPr>
            <a:r>
              <a:rPr lang="en-AU" baseline="0" dirty="0"/>
              <a:t>until the underlying cause is identified she needs 2 staff members with her for all personal care and she needs to never be alone. </a:t>
            </a:r>
          </a:p>
          <a:p>
            <a:pPr marL="1085850" lvl="2" indent="-171450">
              <a:buFontTx/>
              <a:buChar char="-"/>
            </a:pPr>
            <a:r>
              <a:rPr lang="en-AU" baseline="0" dirty="0"/>
              <a:t>Ensure adequate support is in place for any excursions </a:t>
            </a:r>
          </a:p>
          <a:p>
            <a:pPr marL="1085850" lvl="2" indent="-171450">
              <a:buFontTx/>
              <a:buChar char="-"/>
            </a:pPr>
            <a:r>
              <a:rPr lang="en-AU" baseline="0" dirty="0"/>
              <a:t>These steps are important </a:t>
            </a:r>
            <a:r>
              <a:rPr lang="en-AU" baseline="0" dirty="0" smtClean="0"/>
              <a:t>not only if there is suspicion </a:t>
            </a:r>
            <a:r>
              <a:rPr lang="en-AU" baseline="0" dirty="0"/>
              <a:t>of abuse but also to protect her from </a:t>
            </a:r>
            <a:r>
              <a:rPr lang="en-AU" baseline="0" dirty="0" smtClean="0"/>
              <a:t>abuse, </a:t>
            </a:r>
            <a:r>
              <a:rPr lang="en-AU" baseline="0" dirty="0"/>
              <a:t>as the behaviours make her more vulnerable to it. </a:t>
            </a:r>
            <a:r>
              <a:rPr lang="en-AU" baseline="0" dirty="0" smtClean="0"/>
              <a:t>These steps also protect the staff and ensure that difficult situations can be managed through the least restrictive option.</a:t>
            </a:r>
          </a:p>
          <a:p>
            <a:pPr marL="1085850" lvl="2" indent="-171450">
              <a:buFontTx/>
              <a:buChar char="-"/>
            </a:pPr>
            <a:r>
              <a:rPr lang="en-AU" baseline="0" dirty="0" smtClean="0"/>
              <a:t>However </a:t>
            </a:r>
            <a:r>
              <a:rPr lang="en-AU" baseline="0" dirty="0" smtClean="0"/>
              <a:t>it comes at </a:t>
            </a:r>
            <a:r>
              <a:rPr lang="en-AU" baseline="0" dirty="0"/>
              <a:t>a cost. It’s not guaranteed that increased supports will be covered by NDIS and they certainly can’t increase them without approval of NDIA.</a:t>
            </a:r>
          </a:p>
          <a:p>
            <a:pPr marL="1543050" lvl="3" indent="-171450">
              <a:buFontTx/>
              <a:buChar char="-"/>
            </a:pPr>
            <a:r>
              <a:rPr lang="en-AU" baseline="0" dirty="0"/>
              <a:t>The group home manager could ask her planner to request an urgent change of circumstances review</a:t>
            </a:r>
          </a:p>
          <a:p>
            <a:pPr marL="1543050" lvl="3" indent="-171450">
              <a:buFontTx/>
              <a:buChar char="-"/>
            </a:pPr>
            <a:r>
              <a:rPr lang="en-AU" baseline="0" dirty="0"/>
              <a:t>They may ask the GP for a letter of support – if so, be aware that NDIS will only fund needs that pertain to her disability not medical problems. It can, however, mention her increased risk arising from the behavioural changes</a:t>
            </a:r>
          </a:p>
          <a:p>
            <a:pPr marL="1543050" lvl="3" indent="-171450">
              <a:buFontTx/>
              <a:buChar char="-"/>
            </a:pPr>
            <a:r>
              <a:rPr lang="en-AU" baseline="0" dirty="0"/>
              <a:t>Once a cause is identified, if that cause relates to Amelia’s disability then evidence of increased support needs is needed to fund them under the NDIS. This may require a Positive Behaviour support plan. </a:t>
            </a:r>
          </a:p>
          <a:p>
            <a:pPr marL="1543050" lvl="3" indent="-171450">
              <a:buFontTx/>
              <a:buChar char="-"/>
            </a:pPr>
            <a:r>
              <a:rPr lang="en-AU" baseline="0" dirty="0"/>
              <a:t>See the links in the handouts regarding supporting NDIS eligibility and plan reviews. 	</a:t>
            </a:r>
          </a:p>
          <a:p>
            <a:endParaRPr lang="en-AU" dirty="0"/>
          </a:p>
          <a:p>
            <a:endParaRPr lang="en-AU" dirty="0"/>
          </a:p>
          <a:p>
            <a:r>
              <a:rPr lang="en-AU" dirty="0"/>
              <a:t>Next steps?</a:t>
            </a:r>
          </a:p>
          <a:p>
            <a:pPr marL="171450" indent="-171450">
              <a:buFont typeface="Arial" panose="020B0604020202020204" pitchFamily="34" charset="0"/>
              <a:buChar char="•"/>
            </a:pPr>
            <a:r>
              <a:rPr lang="en-AU" dirty="0"/>
              <a:t>Gather</a:t>
            </a:r>
            <a:r>
              <a:rPr lang="en-AU" baseline="0" dirty="0"/>
              <a:t> more information. Questions to ask could include:</a:t>
            </a:r>
          </a:p>
          <a:p>
            <a:endParaRPr lang="en-AU" baseline="0" dirty="0"/>
          </a:p>
          <a:p>
            <a:pPr marL="0" indent="0">
              <a:buFont typeface="Arial" panose="020B0604020202020204" pitchFamily="34" charset="0"/>
              <a:buNone/>
            </a:pPr>
            <a:r>
              <a:rPr lang="en-AU" baseline="0" dirty="0"/>
              <a:t>	- has this ever happened before?</a:t>
            </a:r>
          </a:p>
          <a:p>
            <a:pPr marL="0" indent="0">
              <a:buFont typeface="Arial" panose="020B0604020202020204" pitchFamily="34" charset="0"/>
              <a:buNone/>
            </a:pPr>
            <a:r>
              <a:rPr lang="en-AU" baseline="0" dirty="0"/>
              <a:t>	- Were there any other changes around that time? Changes could be in Amelia’s:</a:t>
            </a:r>
          </a:p>
          <a:p>
            <a:pPr marL="2457450" lvl="5" indent="-171450">
              <a:buFontTx/>
              <a:buChar char="-"/>
            </a:pPr>
            <a:r>
              <a:rPr lang="en-AU" baseline="0" dirty="0"/>
              <a:t>health</a:t>
            </a:r>
          </a:p>
          <a:p>
            <a:pPr marL="2457450" lvl="5" indent="-171450">
              <a:buFontTx/>
              <a:buChar char="-"/>
            </a:pPr>
            <a:r>
              <a:rPr lang="en-AU" baseline="0" dirty="0"/>
              <a:t>medications</a:t>
            </a:r>
          </a:p>
          <a:p>
            <a:pPr marL="2457450" lvl="5" indent="-171450">
              <a:buFontTx/>
              <a:buChar char="-"/>
            </a:pPr>
            <a:r>
              <a:rPr lang="en-AU" baseline="0" dirty="0"/>
              <a:t>lifestyle and surroundings.</a:t>
            </a:r>
          </a:p>
          <a:p>
            <a:pPr marL="171450" lvl="0" indent="-171450">
              <a:buFontTx/>
              <a:buChar char="-"/>
            </a:pPr>
            <a:r>
              <a:rPr lang="en-AU" baseline="0" dirty="0"/>
              <a:t>Does she appear withdrawn? Irritable? </a:t>
            </a:r>
          </a:p>
          <a:p>
            <a:pPr marL="171450" lvl="0" indent="-171450">
              <a:buFontTx/>
              <a:buChar char="-"/>
            </a:pPr>
            <a:endParaRPr lang="en-AU" baseline="0" dirty="0"/>
          </a:p>
          <a:p>
            <a:pPr marL="0" lvl="0" indent="0">
              <a:buFontTx/>
              <a:buNone/>
            </a:pPr>
            <a:r>
              <a:rPr lang="en-AU" i="0" baseline="0" dirty="0"/>
              <a:t>In fact these questions were asked and the answer to all was no. </a:t>
            </a:r>
          </a:p>
        </p:txBody>
      </p:sp>
      <p:sp>
        <p:nvSpPr>
          <p:cNvPr id="4" name="Slide Number Placeholder 3"/>
          <p:cNvSpPr>
            <a:spLocks noGrp="1"/>
          </p:cNvSpPr>
          <p:nvPr>
            <p:ph type="sldNum" sz="quarter" idx="10"/>
          </p:nvPr>
        </p:nvSpPr>
        <p:spPr/>
        <p:txBody>
          <a:bodyPr/>
          <a:lstStyle/>
          <a:p>
            <a:fld id="{BE9163C6-BBF9-487A-BA36-3DF7C33AA6E7}" type="slidenum">
              <a:rPr lang="en-AU" smtClean="0"/>
              <a:t>52</a:t>
            </a:fld>
            <a:endParaRPr lang="en-AU" dirty="0"/>
          </a:p>
        </p:txBody>
      </p:sp>
    </p:spTree>
    <p:extLst>
      <p:ext uri="{BB962C8B-B14F-4D97-AF65-F5344CB8AC3E}">
        <p14:creationId xmlns:p14="http://schemas.microsoft.com/office/powerpoint/2010/main" val="1016076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S53P  Amelia – </a:t>
            </a:r>
            <a:r>
              <a:rPr lang="en-AU" b="1" baseline="0" dirty="0"/>
              <a:t>Longer GP - </a:t>
            </a:r>
            <a:r>
              <a:rPr lang="en-AU" b="1" dirty="0"/>
              <a:t>Comprehensive</a:t>
            </a:r>
            <a:r>
              <a:rPr lang="en-AU" b="1" baseline="0" dirty="0"/>
              <a:t>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r>
              <a:rPr lang="en-AU" b="1" baseline="0" dirty="0"/>
              <a:t>Suggested time: 2 minutes</a:t>
            </a:r>
          </a:p>
          <a:p>
            <a:endParaRPr lang="en-AU" baseline="0" dirty="0"/>
          </a:p>
          <a:p>
            <a:r>
              <a:rPr lang="en-AU" u="sng" baseline="0" dirty="0"/>
              <a:t>Notes:</a:t>
            </a:r>
          </a:p>
          <a:p>
            <a:pPr marL="171450" indent="-171450">
              <a:buFont typeface="Arial" panose="020B0604020202020204" pitchFamily="34" charset="0"/>
              <a:buChar char="•"/>
            </a:pPr>
            <a:r>
              <a:rPr lang="en-AU" baseline="0" dirty="0"/>
              <a:t>If you are running a longer workshop </a:t>
            </a:r>
            <a:r>
              <a:rPr lang="en-AU" baseline="0" dirty="0" smtClean="0"/>
              <a:t>(2 </a:t>
            </a:r>
            <a:r>
              <a:rPr lang="en-AU" baseline="0" dirty="0"/>
              <a:t>hours), you could ask participants to discuss what they would do for Amelia in the longer term and what allied health services she may benefit </a:t>
            </a:r>
            <a:r>
              <a:rPr lang="en-AU" baseline="0" dirty="0" smtClean="0"/>
              <a:t>from.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baseline="0" dirty="0" smtClean="0"/>
              <a:t>If the case of Kit has not been used in your workshop, you could introduce the use of the Comprehensive Health Assessment Program at the end of this slide, using slide S46P.</a:t>
            </a:r>
          </a:p>
          <a:p>
            <a:pPr marL="0" indent="0">
              <a:buFont typeface="Arial" panose="020B0604020202020204" pitchFamily="34" charset="0"/>
              <a:buNone/>
            </a:pPr>
            <a:r>
              <a:rPr lang="en-AU" baseline="0" dirty="0" smtClean="0"/>
              <a:t> </a:t>
            </a:r>
            <a:endParaRPr lang="en-AU" baseline="0" dirty="0"/>
          </a:p>
          <a:p>
            <a:endParaRPr lang="en-AU" baseline="0" dirty="0"/>
          </a:p>
          <a:p>
            <a:r>
              <a:rPr lang="en-AU" b="1" baseline="0" dirty="0" smtClean="0"/>
              <a:t>Key points:</a:t>
            </a:r>
            <a:endParaRPr lang="en-AU" b="1" baseline="0" dirty="0"/>
          </a:p>
          <a:p>
            <a:pPr marL="171450" indent="-171450">
              <a:buFont typeface="Arial" panose="020B0604020202020204" pitchFamily="34" charset="0"/>
              <a:buChar char="•"/>
            </a:pPr>
            <a:r>
              <a:rPr lang="en-AU" baseline="0" dirty="0"/>
              <a:t>Be mindful of the impact of trauma and the potential for medical trauma.</a:t>
            </a:r>
          </a:p>
          <a:p>
            <a:pPr marL="171450" indent="-171450">
              <a:buFont typeface="Arial" panose="020B0604020202020204" pitchFamily="34" charset="0"/>
              <a:buChar char="•"/>
            </a:pPr>
            <a:r>
              <a:rPr lang="en-AU" baseline="0" dirty="0"/>
              <a:t>It is reasonable to plan additional visits to allow the person to get to know you and vice versa</a:t>
            </a:r>
            <a:r>
              <a:rPr lang="en-AU" baseline="0"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baseline="0" dirty="0" smtClean="0">
                <a:solidFill>
                  <a:schemeClr val="tx1"/>
                </a:solidFill>
                <a:effectLst/>
                <a:latin typeface="+mn-lt"/>
                <a:ea typeface="+mn-ea"/>
                <a:cs typeface="+mn-cs"/>
              </a:rPr>
              <a:t>Outcome: </a:t>
            </a:r>
            <a:r>
              <a:rPr lang="en-AU" i="1" baseline="0" dirty="0" smtClean="0"/>
              <a:t>In truth, Amelia had actually consulted numerous allied health professionals before she was brought to see a doctor. The eventual diagnosis was thrush. It was treated and all her behaviours resolved. </a:t>
            </a:r>
            <a:endParaRPr lang="en-AU" baseline="0" dirty="0" smtClean="0"/>
          </a:p>
          <a:p>
            <a:pPr marL="0" indent="0">
              <a:buFont typeface="Arial" panose="020B0604020202020204" pitchFamily="34" charset="0"/>
              <a:buNone/>
            </a:pPr>
            <a:endParaRPr lang="en-AU" baseline="0" dirty="0"/>
          </a:p>
          <a:p>
            <a:pPr marL="457200" lvl="1" indent="0">
              <a:buFontTx/>
              <a:buNone/>
            </a:pPr>
            <a:endParaRPr lang="en-AU" b="1" baseline="0" dirty="0"/>
          </a:p>
          <a:p>
            <a:pPr marL="0" lvl="0" indent="0">
              <a:buFontTx/>
              <a:buNone/>
            </a:pPr>
            <a:r>
              <a:rPr lang="en-AU" b="1" baseline="0" dirty="0" smtClean="0"/>
              <a:t>Optional script: </a:t>
            </a:r>
            <a:endParaRPr lang="en-AU" b="1" baseline="0" dirty="0"/>
          </a:p>
          <a:p>
            <a:endParaRPr lang="en-AU" b="1" baseline="0" dirty="0"/>
          </a:p>
          <a:p>
            <a:r>
              <a:rPr lang="en-AU" u="sng" baseline="0" dirty="0"/>
              <a:t>Can I see a show of hands</a:t>
            </a:r>
            <a:r>
              <a:rPr lang="en-AU" baseline="0" dirty="0"/>
              <a:t>:</a:t>
            </a:r>
          </a:p>
          <a:p>
            <a:endParaRPr lang="en-AU" baseline="0" dirty="0"/>
          </a:p>
          <a:p>
            <a:r>
              <a:rPr lang="en-AU" i="1" baseline="0" dirty="0"/>
              <a:t>- Who thinks a comprehensive assessment is indicated at this stage?</a:t>
            </a:r>
          </a:p>
          <a:p>
            <a:endParaRPr lang="en-AU" i="1" baseline="0" dirty="0"/>
          </a:p>
          <a:p>
            <a:r>
              <a:rPr lang="en-AU" i="1" baseline="0" dirty="0"/>
              <a:t>- Who thinks it is feasible or wise at this stage?</a:t>
            </a:r>
          </a:p>
          <a:p>
            <a:pPr marL="0" lvl="0" indent="0">
              <a:buFontTx/>
              <a:buNone/>
            </a:pPr>
            <a:endParaRPr lang="en-AU" baseline="0" dirty="0"/>
          </a:p>
          <a:p>
            <a:pPr marL="0" lvl="0" indent="0">
              <a:buFontTx/>
              <a:buNone/>
            </a:pPr>
            <a:r>
              <a:rPr lang="en-AU" baseline="0" dirty="0"/>
              <a:t>I see some of you hesitating. Given her prior trauma and the possibility of recent trauma a physical assessment would be very challenging and it may induce further trauma for Amelia if it were done before she felt comfortable. </a:t>
            </a:r>
          </a:p>
          <a:p>
            <a:pPr marL="0" lvl="0" indent="0">
              <a:buFontTx/>
              <a:buNone/>
            </a:pPr>
            <a:endParaRPr lang="en-AU" baseline="0" dirty="0"/>
          </a:p>
          <a:p>
            <a:pPr marL="0" lvl="0" indent="0">
              <a:buFontTx/>
              <a:buNone/>
            </a:pPr>
            <a:r>
              <a:rPr lang="en-AU" baseline="0" dirty="0" smtClean="0"/>
              <a:t>Remember, this is her </a:t>
            </a:r>
            <a:r>
              <a:rPr lang="en-AU" baseline="0" dirty="0"/>
              <a:t>first visit. So, you don’t know each other yet. </a:t>
            </a:r>
          </a:p>
          <a:p>
            <a:pPr marL="0" lvl="0" indent="0">
              <a:buFontTx/>
              <a:buNone/>
            </a:pPr>
            <a:endParaRPr lang="en-AU" baseline="0" dirty="0"/>
          </a:p>
          <a:p>
            <a:pPr marL="0" lvl="0" indent="0">
              <a:buFontTx/>
              <a:buNone/>
            </a:pPr>
            <a:r>
              <a:rPr lang="en-AU" baseline="0" dirty="0" smtClean="0"/>
              <a:t>Instead, ask </a:t>
            </a:r>
            <a:r>
              <a:rPr lang="en-AU" baseline="0" dirty="0"/>
              <a:t>her mum and the group home staff to arrange repeat visits with Amelia to build rapport and trust. It is reasonable to do this. It also gives you a chance to learn about how Amelia </a:t>
            </a:r>
            <a:r>
              <a:rPr lang="en-AU" baseline="0" dirty="0" smtClean="0"/>
              <a:t>communicates. </a:t>
            </a:r>
            <a:r>
              <a:rPr lang="en-AU" baseline="0" dirty="0"/>
              <a:t>And </a:t>
            </a:r>
            <a:r>
              <a:rPr lang="en-AU" baseline="0" dirty="0" smtClean="0"/>
              <a:t>ask how </a:t>
            </a:r>
            <a:r>
              <a:rPr lang="en-AU" baseline="0" dirty="0"/>
              <a:t>she went with physical health checks with her last GP. </a:t>
            </a:r>
          </a:p>
          <a:p>
            <a:pPr marL="171450" lvl="0" indent="-171450">
              <a:buFontTx/>
              <a:buChar char="-"/>
            </a:pPr>
            <a:endParaRPr lang="en-AU" baseline="0" dirty="0"/>
          </a:p>
          <a:p>
            <a:pPr marL="171450" lvl="0" indent="-171450">
              <a:buFontTx/>
              <a:buChar char="-"/>
            </a:pPr>
            <a:endParaRPr lang="en-AU" baseline="0" dirty="0"/>
          </a:p>
          <a:p>
            <a:pPr marL="0" lvl="0" indent="0">
              <a:buFontTx/>
              <a:buNone/>
            </a:pPr>
            <a:r>
              <a:rPr lang="en-AU" i="0" u="sng" baseline="0" dirty="0"/>
              <a:t>What else can you do</a:t>
            </a:r>
            <a:r>
              <a:rPr lang="en-AU" i="0" baseline="0" dirty="0"/>
              <a:t>?</a:t>
            </a:r>
          </a:p>
          <a:p>
            <a:pPr marL="171450" lvl="0" indent="-171450">
              <a:buFontTx/>
              <a:buChar char="-"/>
            </a:pPr>
            <a:r>
              <a:rPr lang="en-AU" i="0" baseline="0" dirty="0"/>
              <a:t>You can ask staff to track her diet, menstrual cycles and discharge, mood, any other behaviours </a:t>
            </a:r>
          </a:p>
          <a:p>
            <a:pPr marL="171450" lvl="0" indent="-171450">
              <a:buFontTx/>
              <a:buChar char="-"/>
            </a:pPr>
            <a:endParaRPr lang="en-AU" i="0" baseline="0" dirty="0"/>
          </a:p>
          <a:p>
            <a:pPr marL="171450" lvl="0" indent="-171450">
              <a:buFontTx/>
              <a:buChar char="-"/>
            </a:pPr>
            <a:r>
              <a:rPr lang="en-AU" i="0" baseline="0" dirty="0"/>
              <a:t>Conduct a full file </a:t>
            </a:r>
            <a:r>
              <a:rPr lang="en-AU" i="0" baseline="0" dirty="0" smtClean="0"/>
              <a:t>review. Why</a:t>
            </a:r>
            <a:r>
              <a:rPr lang="en-AU" i="0" baseline="0" dirty="0"/>
              <a:t>? </a:t>
            </a:r>
          </a:p>
          <a:p>
            <a:pPr marL="1085850" lvl="2" indent="-171450">
              <a:buFontTx/>
              <a:buChar char="-"/>
            </a:pPr>
            <a:r>
              <a:rPr lang="en-AU" i="0" baseline="0" dirty="0"/>
              <a:t>She is a new patient,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AU" i="0" baseline="0" dirty="0" smtClean="0"/>
              <a:t>It allows </a:t>
            </a:r>
            <a:r>
              <a:rPr lang="en-AU" i="0" baseline="0" dirty="0"/>
              <a:t>you to track her history of recent assessments, dental care </a:t>
            </a:r>
            <a:r>
              <a:rPr lang="en-AU" i="0" baseline="0" dirty="0" smtClean="0"/>
              <a:t>etc.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endParaRPr lang="en-AU" i="0" baseline="0" dirty="0"/>
          </a:p>
          <a:p>
            <a:pPr marL="171450" lvl="0" indent="-171450">
              <a:buFontTx/>
              <a:buChar char="-"/>
            </a:pPr>
            <a:r>
              <a:rPr lang="en-AU" i="0" baseline="0" dirty="0" smtClean="0"/>
              <a:t>Liaise </a:t>
            </a:r>
            <a:r>
              <a:rPr lang="en-AU" i="0" baseline="0" dirty="0"/>
              <a:t>with her neurologist and find out how long since her last review there.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i="0" baseline="0" dirty="0" smtClean="0"/>
              <a:t>If indicated, ask a local pharmacist to visit her Group home to conduct a medication review - there is a Medicare item for this. </a:t>
            </a:r>
          </a:p>
          <a:p>
            <a:pPr marL="171450" lvl="0" indent="-171450">
              <a:buFontTx/>
              <a:buChar char="-"/>
            </a:pPr>
            <a:endParaRPr lang="en-AU" i="0" baseline="0" dirty="0"/>
          </a:p>
          <a:p>
            <a:pPr marL="0" lvl="0" indent="0">
              <a:buFontTx/>
              <a:buNone/>
            </a:pPr>
            <a:r>
              <a:rPr lang="en-AU" i="0" u="sng" baseline="0" dirty="0"/>
              <a:t>In the longer term</a:t>
            </a:r>
            <a:r>
              <a:rPr lang="en-AU" i="0" baseline="0" dirty="0"/>
              <a:t>, it would be useful to discuss:</a:t>
            </a:r>
          </a:p>
          <a:p>
            <a:pPr marL="628650" lvl="1" indent="-171450">
              <a:buFontTx/>
              <a:buChar char="-"/>
            </a:pPr>
            <a:r>
              <a:rPr lang="en-AU" i="0" baseline="0" dirty="0"/>
              <a:t>Allied health services that may benefit Amelia. For example, a speech therapist may work with her to enhance her communication systems and/or train her support workers to understand her communication better; physiotherapy and OT as she has cerebral palsy, exercise physiologist, too. Some of these services could be added to her NDIS plan at the next review. </a:t>
            </a:r>
          </a:p>
          <a:p>
            <a:pPr marL="628650" lvl="1" indent="-171450">
              <a:buFontTx/>
              <a:buChar char="-"/>
            </a:pPr>
            <a:r>
              <a:rPr lang="en-AU" i="0" baseline="0" dirty="0"/>
              <a:t>Preventative health including cancer screening checks. </a:t>
            </a:r>
          </a:p>
          <a:p>
            <a:pPr marL="1085850" lvl="2" indent="-171450">
              <a:buFontTx/>
              <a:buChar char="-"/>
            </a:pPr>
            <a:r>
              <a:rPr lang="en-AU" b="0" i="0" baseline="0" dirty="0" smtClean="0"/>
              <a:t>The </a:t>
            </a:r>
            <a:r>
              <a:rPr lang="en-AU" b="0" i="0" baseline="0" dirty="0"/>
              <a:t>Comprehensive Health Assessment Program prompts all the preventative health care checks for a person’s age. </a:t>
            </a:r>
          </a:p>
          <a:p>
            <a:pPr marL="457200" lvl="1" indent="0">
              <a:buFontTx/>
              <a:buNone/>
            </a:pPr>
            <a:endParaRPr lang="en-AU"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i="1" baseline="0" dirty="0" smtClean="0"/>
              <a:t>In truth, Amelia had actually consulted numerous allied health professionals before she was brought to see a doctor. The eventual diagnosis was thrush. It was treated and all her behaviours resolved. </a:t>
            </a:r>
            <a:endParaRPr lang="en-AU" baseline="0" dirty="0" smtClean="0"/>
          </a:p>
          <a:p>
            <a:pPr marL="0" lvl="0" indent="0">
              <a:buFontTx/>
              <a:buNone/>
            </a:pPr>
            <a:endParaRPr lang="en-AU" i="1" baseline="0" dirty="0"/>
          </a:p>
        </p:txBody>
      </p:sp>
      <p:sp>
        <p:nvSpPr>
          <p:cNvPr id="4" name="Slide Number Placeholder 3"/>
          <p:cNvSpPr>
            <a:spLocks noGrp="1"/>
          </p:cNvSpPr>
          <p:nvPr>
            <p:ph type="sldNum" sz="quarter" idx="10"/>
          </p:nvPr>
        </p:nvSpPr>
        <p:spPr/>
        <p:txBody>
          <a:bodyPr/>
          <a:lstStyle/>
          <a:p>
            <a:fld id="{BE9163C6-BBF9-487A-BA36-3DF7C33AA6E7}" type="slidenum">
              <a:rPr lang="en-AU" smtClean="0"/>
              <a:t>53</a:t>
            </a:fld>
            <a:endParaRPr lang="en-AU" dirty="0"/>
          </a:p>
        </p:txBody>
      </p:sp>
    </p:spTree>
    <p:extLst>
      <p:ext uri="{BB962C8B-B14F-4D97-AF65-F5344CB8AC3E}">
        <p14:creationId xmlns:p14="http://schemas.microsoft.com/office/powerpoint/2010/main" val="42280020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S54P  </a:t>
            </a:r>
            <a:r>
              <a:rPr lang="en-AU" b="1" baseline="0" dirty="0"/>
              <a:t>Amelia – Longer GP workshop – Further reflections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baseline="0" dirty="0"/>
              <a:t>Suggested time: 2 minutes</a:t>
            </a:r>
          </a:p>
          <a:p>
            <a:endParaRPr lang="en-AU" baseline="0" dirty="0"/>
          </a:p>
          <a:p>
            <a:r>
              <a:rPr lang="en-AU" u="sng" baseline="0" dirty="0"/>
              <a:t>Notes:</a:t>
            </a:r>
          </a:p>
          <a:p>
            <a:pPr marL="171450" indent="-171450">
              <a:buFont typeface="Arial" panose="020B0604020202020204" pitchFamily="34" charset="0"/>
              <a:buChar char="•"/>
            </a:pPr>
            <a:r>
              <a:rPr lang="en-AU" baseline="0" dirty="0"/>
              <a:t>Even though Amelia’s case turned out to have a physical cause, be sure to validate of all the suggestions made by participants. There were </a:t>
            </a:r>
            <a:r>
              <a:rPr lang="en-AU" baseline="0" dirty="0" smtClean="0"/>
              <a:t>many possibilities which could have been the </a:t>
            </a:r>
            <a:r>
              <a:rPr lang="en-AU" baseline="0" dirty="0"/>
              <a:t>eventual diagnosis. The point is to investigate, thoroughly and cautiously. </a:t>
            </a:r>
            <a:endParaRPr lang="en-AU" baseline="0" dirty="0" smtClean="0"/>
          </a:p>
          <a:p>
            <a:pPr marL="171450" indent="-171450">
              <a:buFont typeface="Arial" panose="020B0604020202020204" pitchFamily="34" charset="0"/>
              <a:buChar char="•"/>
            </a:pPr>
            <a:r>
              <a:rPr lang="en-AU" baseline="0" dirty="0" smtClean="0"/>
              <a:t>Include the text in italics to give the outcome of the case.</a:t>
            </a:r>
            <a:endParaRPr lang="en-AU" baseline="0" dirty="0"/>
          </a:p>
          <a:p>
            <a:pPr marL="171450" indent="-171450">
              <a:buFont typeface="Arial" panose="020B0604020202020204" pitchFamily="34" charset="0"/>
              <a:buChar char="•"/>
            </a:pPr>
            <a:r>
              <a:rPr lang="en-AU" baseline="0" dirty="0"/>
              <a:t>This slide contains </a:t>
            </a:r>
            <a:r>
              <a:rPr lang="en-AU" baseline="0" dirty="0" smtClean="0"/>
              <a:t>animations.</a:t>
            </a:r>
          </a:p>
          <a:p>
            <a:pPr marL="0" indent="0">
              <a:buFont typeface="Arial" panose="020B0604020202020204" pitchFamily="34" charset="0"/>
              <a:buNone/>
            </a:pPr>
            <a:endParaRPr lang="en-AU" baseline="0" dirty="0"/>
          </a:p>
          <a:p>
            <a:r>
              <a:rPr lang="en-AU" sz="1200" b="1" kern="1200" dirty="0">
                <a:solidFill>
                  <a:schemeClr val="tx1"/>
                </a:solidFill>
                <a:effectLst/>
                <a:latin typeface="+mn-lt"/>
                <a:ea typeface="+mn-ea"/>
                <a:cs typeface="+mn-cs"/>
              </a:rPr>
              <a:t>Key points:</a:t>
            </a:r>
          </a:p>
          <a:p>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baseline="0" dirty="0" smtClean="0"/>
              <a:t>Amelia’s case is very complex.</a:t>
            </a:r>
          </a:p>
          <a:p>
            <a:pPr marL="628650" lvl="1" indent="-171450">
              <a:buFont typeface="Arial" panose="020B0604020202020204" pitchFamily="34" charset="0"/>
              <a:buChar char="•"/>
            </a:pPr>
            <a:r>
              <a:rPr lang="en-AU" baseline="0" dirty="0" smtClean="0"/>
              <a:t>Appropriate to take a while to work through what to do. </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Any </a:t>
            </a:r>
            <a:r>
              <a:rPr lang="en-AU" sz="1200" kern="1200" dirty="0">
                <a:solidFill>
                  <a:schemeClr val="tx1"/>
                </a:solidFill>
                <a:effectLst/>
                <a:latin typeface="+mn-lt"/>
                <a:ea typeface="+mn-ea"/>
                <a:cs typeface="+mn-cs"/>
              </a:rPr>
              <a:t>change in behaviour should be assessed in order of: physical, mental health, social/environment and behaviour</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Importance of being trauma-aware before doing invasive tests</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Sometimes sedation is needed to assess – if so arrange other needed tests</a:t>
            </a:r>
            <a:r>
              <a:rPr lang="en-AU" sz="1200" kern="1200" dirty="0" smtClean="0">
                <a:solidFill>
                  <a:schemeClr val="tx1"/>
                </a:solidFill>
                <a:effectLst/>
                <a:latin typeface="+mn-lt"/>
                <a:ea typeface="+mn-ea"/>
                <a:cs typeface="+mn-cs"/>
              </a:rPr>
              <a:t>.</a:t>
            </a: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0" lvl="0" indent="0">
              <a:buFontTx/>
              <a:buNone/>
            </a:pPr>
            <a:endParaRPr lang="en-AU" i="1" baseline="0" dirty="0"/>
          </a:p>
          <a:p>
            <a:pPr marL="0" lvl="0" indent="0">
              <a:buFontTx/>
              <a:buNone/>
            </a:pPr>
            <a:endParaRPr lang="en-AU" i="1" baseline="0" dirty="0"/>
          </a:p>
          <a:p>
            <a:r>
              <a:rPr lang="en-AU" b="1" baseline="0" dirty="0" smtClean="0"/>
              <a:t>Optional script:</a:t>
            </a:r>
            <a:endParaRPr lang="en-AU" b="1" baseline="0" dirty="0"/>
          </a:p>
          <a:p>
            <a:endParaRPr lang="en-AU" baseline="0" dirty="0"/>
          </a:p>
          <a:p>
            <a:pPr marL="0" indent="0">
              <a:buFont typeface="Arial" panose="020B0604020202020204" pitchFamily="34" charset="0"/>
              <a:buNone/>
            </a:pPr>
            <a:r>
              <a:rPr lang="en-AU" baseline="0" dirty="0"/>
              <a:t>Amelia’s case is very complex.</a:t>
            </a:r>
          </a:p>
          <a:p>
            <a:pPr marL="0" indent="0">
              <a:buFont typeface="Arial" panose="020B0604020202020204" pitchFamily="34" charset="0"/>
              <a:buNone/>
            </a:pPr>
            <a:endParaRPr lang="en-AU" baseline="0" dirty="0"/>
          </a:p>
          <a:p>
            <a:pPr marL="0" indent="0">
              <a:buFont typeface="Arial" panose="020B0604020202020204" pitchFamily="34" charset="0"/>
              <a:buNone/>
            </a:pPr>
            <a:r>
              <a:rPr lang="en-AU" baseline="0" dirty="0"/>
              <a:t>It is appropriate that it takes a while to work </a:t>
            </a:r>
            <a:r>
              <a:rPr lang="en-AU" baseline="0" dirty="0" smtClean="0"/>
              <a:t>through </a:t>
            </a:r>
            <a:r>
              <a:rPr lang="en-AU" baseline="0" dirty="0"/>
              <a:t>what to </a:t>
            </a:r>
            <a:r>
              <a:rPr lang="en-AU" baseline="0" dirty="0" smtClean="0"/>
              <a:t>do. It </a:t>
            </a:r>
            <a:r>
              <a:rPr lang="en-AU" baseline="0" dirty="0"/>
              <a:t>is NOT straightforward. </a:t>
            </a:r>
            <a:r>
              <a:rPr lang="en-AU" i="1" baseline="0" dirty="0"/>
              <a:t>Recognising</a:t>
            </a:r>
            <a:r>
              <a:rPr lang="en-AU" baseline="0" dirty="0"/>
              <a:t> that complexity and the impact of trauma on a medical assessment is exactly the sort of </a:t>
            </a:r>
            <a:r>
              <a:rPr lang="en-AU" i="0" baseline="0" dirty="0"/>
              <a:t>skill that is needed. </a:t>
            </a:r>
          </a:p>
          <a:p>
            <a:pPr marL="0" indent="0">
              <a:buFont typeface="Arial" panose="020B0604020202020204" pitchFamily="34" charset="0"/>
              <a:buNone/>
            </a:pPr>
            <a:endParaRPr lang="en-AU" i="0" baseline="0" dirty="0"/>
          </a:p>
          <a:p>
            <a:pPr marL="0" lvl="0" indent="0">
              <a:buFont typeface="Arial" panose="020B0604020202020204" pitchFamily="34" charset="0"/>
              <a:buNone/>
            </a:pPr>
            <a:r>
              <a:rPr lang="en-AU" i="0" baseline="0" dirty="0"/>
              <a:t>[if the group made suggestions] Lots of great suggestions have come </a:t>
            </a:r>
            <a:r>
              <a:rPr lang="en-AU" i="0" baseline="0" dirty="0" smtClean="0"/>
              <a:t>up about adjustments to standard practice, such </a:t>
            </a:r>
            <a:r>
              <a:rPr lang="en-AU" i="0" baseline="0" dirty="0"/>
              <a:t>as booking multiple visits, liaising with the Group home manager and with Amelia’s </a:t>
            </a:r>
            <a:r>
              <a:rPr lang="en-AU" i="0" baseline="0" dirty="0" smtClean="0"/>
              <a:t>mother for information, </a:t>
            </a:r>
            <a:r>
              <a:rPr lang="en-AU" i="0" baseline="0" dirty="0"/>
              <a:t>and doing a </a:t>
            </a:r>
            <a:r>
              <a:rPr lang="en-AU" i="0" baseline="0" dirty="0" smtClean="0"/>
              <a:t>file review.</a:t>
            </a:r>
            <a:endParaRPr lang="en-AU" i="0" baseline="0" dirty="0"/>
          </a:p>
          <a:p>
            <a:pPr marL="0" lvl="0" indent="0">
              <a:buFont typeface="Arial" panose="020B0604020202020204" pitchFamily="34" charset="0"/>
              <a:buNone/>
            </a:pPr>
            <a:endParaRPr lang="en-AU"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i="0" baseline="0" dirty="0" smtClean="0"/>
              <a:t>Another potential </a:t>
            </a:r>
            <a:r>
              <a:rPr lang="en-AU" i="0" baseline="0" dirty="0"/>
              <a:t>adjustment is </a:t>
            </a:r>
            <a:r>
              <a:rPr lang="en-AU" i="0" baseline="0" dirty="0" smtClean="0"/>
              <a:t>looking for opportunities in </a:t>
            </a:r>
            <a:r>
              <a:rPr lang="en-AU" i="0" baseline="0" dirty="0"/>
              <a:t>the event the general anaesthetic is required </a:t>
            </a:r>
            <a:r>
              <a:rPr lang="en-AU" i="0" baseline="0" dirty="0" smtClean="0"/>
              <a:t>to investigate, </a:t>
            </a:r>
            <a:r>
              <a:rPr lang="en-AU" i="0" baseline="0" dirty="0"/>
              <a:t>because if that’s to happen, you want to take advantage </a:t>
            </a:r>
            <a:r>
              <a:rPr lang="en-AU" i="0" baseline="0" dirty="0" smtClean="0"/>
              <a:t>of it to get as many checks done as possible. The file review we talked about will identify other things to assess or manage at the same time, such as preventative cancer screening checks; dental </a:t>
            </a:r>
            <a:r>
              <a:rPr lang="en-AU" i="0" baseline="0" dirty="0"/>
              <a:t>checks and cleaning; vaccinations; blood tests. </a:t>
            </a:r>
            <a:endParaRPr lang="en-AU"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AU"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i="0" baseline="0" dirty="0" smtClean="0"/>
              <a:t>We </a:t>
            </a:r>
            <a:r>
              <a:rPr lang="en-AU" i="0" baseline="0" dirty="0"/>
              <a:t>have included in the handouts </a:t>
            </a:r>
            <a:r>
              <a:rPr lang="en-AU" i="0" baseline="0" dirty="0" smtClean="0"/>
              <a:t>information </a:t>
            </a:r>
            <a:r>
              <a:rPr lang="en-AU" i="0" baseline="0" dirty="0"/>
              <a:t>about such opportunistic investigations</a:t>
            </a:r>
            <a:r>
              <a:rPr lang="en-AU" i="0" baseline="0" dirty="0" smtClean="0"/>
              <a:t>. It involves liaising with clinicians at the hospital but often a physician from an adult rehab unit will be able to direct this. The </a:t>
            </a:r>
            <a:r>
              <a:rPr lang="en-AU" i="0" baseline="0" dirty="0"/>
              <a:t>other thing that a GP can do is provide the person, or their supporters, with a general bloods form that has the standard full blood count and full metabolic panel on it, as well as anything else you’d like to check based on their risk factors. </a:t>
            </a:r>
            <a:r>
              <a:rPr lang="en-AU" i="0" baseline="0" dirty="0" smtClean="0"/>
              <a:t>You can also simply do this in a letter. And </a:t>
            </a:r>
            <a:r>
              <a:rPr lang="en-AU" i="0" baseline="0" dirty="0"/>
              <a:t>they can just keep that on file and if the person needs a blood test for any reason, like they have an accident and go to hospital, or if a specialist wants something, then it can all be done in one blood draw. </a:t>
            </a:r>
            <a:endParaRPr lang="en-AU" i="0" baseline="0" dirty="0" smtClean="0"/>
          </a:p>
          <a:p>
            <a:endParaRPr lang="en-AU" i="1" baseline="0" dirty="0" smtClean="0"/>
          </a:p>
          <a:p>
            <a:endParaRPr lang="en-AU" baseline="0" dirty="0"/>
          </a:p>
          <a:p>
            <a:r>
              <a:rPr lang="en-AU" baseline="0" dirty="0" smtClean="0"/>
              <a:t>Even though Amelia had thrush, </a:t>
            </a:r>
            <a:r>
              <a:rPr lang="en-AU" baseline="0" dirty="0"/>
              <a:t>any number of the suggested diagnoses could have been the answer. The key point here is to follow a thorough strategy so as not to miss things. </a:t>
            </a:r>
            <a:r>
              <a:rPr lang="en-AU" b="1" i="1" baseline="0" dirty="0"/>
              <a:t>Always</a:t>
            </a:r>
            <a:r>
              <a:rPr lang="en-AU" baseline="0" dirty="0"/>
              <a:t> look at physical then mental health and then environmental explanations for a change in behaviour. No matter the history - </a:t>
            </a:r>
            <a:r>
              <a:rPr lang="en-AU" b="1" i="1" baseline="0" dirty="0"/>
              <a:t>always</a:t>
            </a:r>
            <a:r>
              <a:rPr lang="en-AU" baseline="0" dirty="0"/>
              <a:t> look for evidence of medical issues first. </a:t>
            </a:r>
          </a:p>
          <a:p>
            <a:pPr marL="171450" indent="-171450">
              <a:buFont typeface="Arial" panose="020B0604020202020204" pitchFamily="34" charset="0"/>
              <a:buChar char="•"/>
            </a:pPr>
            <a:endParaRPr lang="en-AU" baseline="0" dirty="0"/>
          </a:p>
        </p:txBody>
      </p:sp>
      <p:sp>
        <p:nvSpPr>
          <p:cNvPr id="4" name="Slide Number Placeholder 3"/>
          <p:cNvSpPr>
            <a:spLocks noGrp="1"/>
          </p:cNvSpPr>
          <p:nvPr>
            <p:ph type="sldNum" sz="quarter" idx="10"/>
          </p:nvPr>
        </p:nvSpPr>
        <p:spPr/>
        <p:txBody>
          <a:bodyPr/>
          <a:lstStyle/>
          <a:p>
            <a:fld id="{BE9163C6-BBF9-487A-BA36-3DF7C33AA6E7}" type="slidenum">
              <a:rPr lang="en-AU" smtClean="0"/>
              <a:t>54</a:t>
            </a:fld>
            <a:endParaRPr lang="en-AU" dirty="0"/>
          </a:p>
        </p:txBody>
      </p:sp>
    </p:spTree>
    <p:extLst>
      <p:ext uri="{BB962C8B-B14F-4D97-AF65-F5344CB8AC3E}">
        <p14:creationId xmlns:p14="http://schemas.microsoft.com/office/powerpoint/2010/main" val="17096352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S55P </a:t>
            </a:r>
            <a:r>
              <a:rPr lang="en-AU" sz="1200" b="1" kern="1200" dirty="0">
                <a:solidFill>
                  <a:schemeClr val="tx1"/>
                </a:solidFill>
                <a:effectLst/>
                <a:latin typeface="+mn-lt"/>
                <a:ea typeface="+mn-ea"/>
                <a:cs typeface="+mn-cs"/>
              </a:rPr>
              <a:t> Amir divider slide</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AU" sz="1200" kern="1200" dirty="0" smtClean="0">
                <a:solidFill>
                  <a:schemeClr val="tx1"/>
                </a:solidFill>
                <a:effectLst/>
                <a:latin typeface="+mn-lt"/>
                <a:ea typeface="+mn-ea"/>
                <a:cs typeface="+mn-cs"/>
              </a:rPr>
              <a:t>You can remove this slide</a:t>
            </a:r>
          </a:p>
          <a:p>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55</a:t>
            </a:fld>
            <a:endParaRPr lang="en-AU" dirty="0"/>
          </a:p>
        </p:txBody>
      </p:sp>
    </p:spTree>
    <p:extLst>
      <p:ext uri="{BB962C8B-B14F-4D97-AF65-F5344CB8AC3E}">
        <p14:creationId xmlns:p14="http://schemas.microsoft.com/office/powerpoint/2010/main" val="42222678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S56P  Amir - </a:t>
            </a:r>
            <a:r>
              <a:rPr lang="en-AU" b="1" baseline="0" dirty="0"/>
              <a:t>Longer GP or GP Express workshop</a:t>
            </a:r>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Suggested</a:t>
            </a:r>
            <a:r>
              <a:rPr lang="en-AU" b="1" baseline="0" dirty="0"/>
              <a:t> time: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Read the case study</a:t>
            </a:r>
            <a:r>
              <a:rPr lang="en-AU" baseline="0" dirty="0"/>
              <a:t> </a:t>
            </a:r>
            <a:r>
              <a:rPr lang="en-AU" baseline="0" dirty="0" smtClean="0"/>
              <a:t>as it is written.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smtClean="0">
                <a:solidFill>
                  <a:schemeClr val="tx1"/>
                </a:solidFill>
                <a:effectLst/>
                <a:latin typeface="+mn-lt"/>
                <a:ea typeface="+mn-ea"/>
                <a:cs typeface="+mn-cs"/>
              </a:rPr>
              <a:t>See the appendix to the Training guide for detailed information about this case and the clinical and practical points it highlights, including appropriate reasonable adjustments. </a:t>
            </a:r>
            <a:endParaRPr lang="en-AU"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kern="1200" dirty="0">
                <a:solidFill>
                  <a:schemeClr val="tx1"/>
                </a:solidFill>
                <a:effectLst/>
                <a:latin typeface="+mn-lt"/>
                <a:ea typeface="+mn-ea"/>
                <a:cs typeface="+mn-cs"/>
              </a:rPr>
              <a:t>Risperidone is an anti-psychotic and when</a:t>
            </a:r>
            <a:r>
              <a:rPr lang="en-AU" sz="1200" i="0" kern="1200" baseline="0" dirty="0">
                <a:solidFill>
                  <a:schemeClr val="tx1"/>
                </a:solidFill>
                <a:effectLst/>
                <a:latin typeface="+mn-lt"/>
                <a:ea typeface="+mn-ea"/>
                <a:cs typeface="+mn-cs"/>
              </a:rPr>
              <a:t> prescribed for behaviours of concern it is considered a restrictive practice. Appetite stimulation and weight gain is a major side effect. 3 mg is quite a high dose for someone who is underweight. </a:t>
            </a:r>
            <a:endParaRPr lang="en-AU" sz="1200" i="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kern="1200" baseline="0" dirty="0" err="1" smtClean="0">
                <a:solidFill>
                  <a:schemeClr val="tx1"/>
                </a:solidFill>
                <a:effectLst/>
                <a:latin typeface="+mn-lt"/>
                <a:ea typeface="+mn-ea"/>
                <a:cs typeface="+mn-cs"/>
              </a:rPr>
              <a:t>Tegretol</a:t>
            </a:r>
            <a:r>
              <a:rPr lang="en-AU" sz="1200" i="0" kern="1200" baseline="0" dirty="0" smtClean="0">
                <a:solidFill>
                  <a:schemeClr val="tx1"/>
                </a:solidFill>
                <a:effectLst/>
                <a:latin typeface="+mn-lt"/>
                <a:ea typeface="+mn-ea"/>
                <a:cs typeface="+mn-cs"/>
              </a:rPr>
              <a:t> is an anti-epileptic drug that interacts with a number of other drugs.</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smtClean="0"/>
              <a:t>Suggested script:</a:t>
            </a:r>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AU" sz="1200" i="1" kern="1200" dirty="0" smtClean="0">
                <a:solidFill>
                  <a:schemeClr val="tx1"/>
                </a:solidFill>
                <a:effectLst/>
                <a:latin typeface="+mn-lt"/>
                <a:ea typeface="+mn-ea"/>
                <a:cs typeface="+mn-cs"/>
              </a:rPr>
              <a:t>Amir is a 19 year old man who enjoys walks and spending time with his family. He moved to a group home 8 months ago. He visits his family’s farm one weekend a month. </a:t>
            </a:r>
          </a:p>
          <a:p>
            <a:r>
              <a:rPr lang="en-AU" sz="1200" i="1" kern="1200" dirty="0" smtClean="0">
                <a:solidFill>
                  <a:schemeClr val="tx1"/>
                </a:solidFill>
                <a:effectLst/>
                <a:latin typeface="+mn-lt"/>
                <a:ea typeface="+mn-ea"/>
                <a:cs typeface="+mn-cs"/>
              </a:rPr>
              <a:t> </a:t>
            </a:r>
          </a:p>
          <a:p>
            <a:r>
              <a:rPr lang="en-AU" sz="1200" i="1" kern="1200" dirty="0" smtClean="0">
                <a:solidFill>
                  <a:schemeClr val="tx1"/>
                </a:solidFill>
                <a:effectLst/>
                <a:latin typeface="+mn-lt"/>
                <a:ea typeface="+mn-ea"/>
                <a:cs typeface="+mn-cs"/>
              </a:rPr>
              <a:t>He has an intellectual disability in the moderate range. He needs support in many areas, including for planning his activities, as well as some more complex self-care activities such as shaving. Amir has no speech - he communicates through basic sign language. </a:t>
            </a:r>
          </a:p>
          <a:p>
            <a:r>
              <a:rPr lang="en-AU" sz="1200" i="1" kern="1200" dirty="0" smtClean="0">
                <a:solidFill>
                  <a:schemeClr val="tx1"/>
                </a:solidFill>
                <a:effectLst/>
                <a:latin typeface="+mn-lt"/>
                <a:ea typeface="+mn-ea"/>
                <a:cs typeface="+mn-cs"/>
              </a:rPr>
              <a:t> </a:t>
            </a:r>
          </a:p>
          <a:p>
            <a:r>
              <a:rPr lang="en-AU" sz="1200" i="1" kern="1200" dirty="0" smtClean="0">
                <a:solidFill>
                  <a:schemeClr val="tx1"/>
                </a:solidFill>
                <a:effectLst/>
                <a:latin typeface="+mn-lt"/>
                <a:ea typeface="+mn-ea"/>
                <a:cs typeface="+mn-cs"/>
              </a:rPr>
              <a:t>Amir attended a special education school where his parents report he received excellent support. The transition to post-school options was difficult and he often refused to go. This was a reason for his move into residential care. He still frequently refuses to attend the program and on these days he spends most of the day on his bed watching TV. </a:t>
            </a:r>
          </a:p>
          <a:p>
            <a:r>
              <a:rPr lang="en-AU" sz="1200" i="1" kern="1200" dirty="0" smtClean="0">
                <a:solidFill>
                  <a:schemeClr val="tx1"/>
                </a:solidFill>
                <a:effectLst/>
                <a:latin typeface="+mn-lt"/>
                <a:ea typeface="+mn-ea"/>
                <a:cs typeface="+mn-cs"/>
              </a:rPr>
              <a:t> </a:t>
            </a:r>
          </a:p>
          <a:p>
            <a:r>
              <a:rPr lang="en-AU" sz="1200" i="1" kern="1200" dirty="0" smtClean="0">
                <a:solidFill>
                  <a:schemeClr val="tx1"/>
                </a:solidFill>
                <a:effectLst/>
                <a:latin typeface="+mn-lt"/>
                <a:ea typeface="+mn-ea"/>
                <a:cs typeface="+mn-cs"/>
              </a:rPr>
              <a:t>Most of Amir’s health care to date has been provided by a developmental paediatrician, who has liaised with a paediatric neurologist and more recently a child and adolescent psychiatrist. As a result, Amir has only seen you sporadically. He previously accessed some allied health services through the children’s hospital but now he has transitioned out of the children’s services. He still sees his psychiatrist 3 times a year and neurologist biannually. </a:t>
            </a:r>
          </a:p>
          <a:p>
            <a:r>
              <a:rPr lang="en-AU" sz="1200" i="1" kern="1200" dirty="0" smtClean="0">
                <a:solidFill>
                  <a:schemeClr val="tx1"/>
                </a:solidFill>
                <a:effectLst/>
                <a:latin typeface="+mn-lt"/>
                <a:ea typeface="+mn-ea"/>
                <a:cs typeface="+mn-cs"/>
              </a:rPr>
              <a:t> </a:t>
            </a:r>
          </a:p>
          <a:p>
            <a:r>
              <a:rPr lang="en-AU" sz="1200" i="1" kern="1200" dirty="0" smtClean="0">
                <a:solidFill>
                  <a:schemeClr val="tx1"/>
                </a:solidFill>
                <a:effectLst/>
                <a:latin typeface="+mn-lt"/>
                <a:ea typeface="+mn-ea"/>
                <a:cs typeface="+mn-cs"/>
              </a:rPr>
              <a:t>Amir’s medical history includes Epilepsy, which appears to be well controlled using </a:t>
            </a:r>
            <a:r>
              <a:rPr lang="en-AU" sz="1200" i="1" kern="1200" dirty="0" err="1" smtClean="0">
                <a:solidFill>
                  <a:schemeClr val="tx1"/>
                </a:solidFill>
                <a:effectLst/>
                <a:latin typeface="+mn-lt"/>
                <a:ea typeface="+mn-ea"/>
                <a:cs typeface="+mn-cs"/>
              </a:rPr>
              <a:t>Tegretol</a:t>
            </a:r>
            <a:r>
              <a:rPr lang="en-AU" sz="1200" i="1" kern="1200" dirty="0" smtClean="0">
                <a:solidFill>
                  <a:schemeClr val="tx1"/>
                </a:solidFill>
                <a:effectLst/>
                <a:latin typeface="+mn-lt"/>
                <a:ea typeface="+mn-ea"/>
                <a:cs typeface="+mn-cs"/>
              </a:rPr>
              <a:t>. His parents made the appointment and asked group home staff to bring him to see you because he has been refusing to eat for 3 weeks. </a:t>
            </a:r>
          </a:p>
          <a:p>
            <a:r>
              <a:rPr lang="en-AU" sz="1200" i="1" kern="1200" dirty="0" smtClean="0">
                <a:solidFill>
                  <a:schemeClr val="tx1"/>
                </a:solidFill>
                <a:effectLst/>
                <a:latin typeface="+mn-lt"/>
                <a:ea typeface="+mn-ea"/>
                <a:cs typeface="+mn-cs"/>
              </a:rPr>
              <a:t> </a:t>
            </a:r>
          </a:p>
          <a:p>
            <a:r>
              <a:rPr lang="en-AU" sz="1200" i="1" kern="1200" dirty="0" smtClean="0">
                <a:solidFill>
                  <a:schemeClr val="tx1"/>
                </a:solidFill>
                <a:effectLst/>
                <a:latin typeface="+mn-lt"/>
                <a:ea typeface="+mn-ea"/>
                <a:cs typeface="+mn-cs"/>
              </a:rPr>
              <a:t>Staff report Amir has always been a picky eater while in their care but this has gradually become worse. A few months back, Amir’s psychiatrist prescribed 3mg risperidone for behaviours of concern – it was hoped this would help his eating but it seems to be even worse since then. Amir stopped eating following a choking episode exactly 3 weeks ago – he appears ‘scared’ of food since this time. He refuses to go to the table for meals. He will eat small amounts of banana smoothie, only. </a:t>
            </a:r>
          </a:p>
          <a:p>
            <a:r>
              <a:rPr lang="en-AU" sz="1200" i="1" kern="1200" dirty="0" smtClean="0">
                <a:solidFill>
                  <a:schemeClr val="tx1"/>
                </a:solidFill>
                <a:effectLst/>
                <a:latin typeface="+mn-lt"/>
                <a:ea typeface="+mn-ea"/>
                <a:cs typeface="+mn-cs"/>
              </a:rPr>
              <a:t> </a:t>
            </a:r>
          </a:p>
          <a:p>
            <a:r>
              <a:rPr lang="en-AU" sz="1200" i="1" kern="1200" dirty="0" smtClean="0">
                <a:solidFill>
                  <a:schemeClr val="tx1"/>
                </a:solidFill>
                <a:effectLst/>
                <a:latin typeface="+mn-lt"/>
                <a:ea typeface="+mn-ea"/>
                <a:cs typeface="+mn-cs"/>
              </a:rPr>
              <a:t>Amir appears very thin and underweight. By the time you see him, he has been in the waiting room for 40 minutes and he is agitated, though no one knows exactly why. He appears to be trying to communicate but the staff member who has come with Amir is not his key worker and does not know all of his signs. </a:t>
            </a:r>
            <a:endParaRPr lang="en-AU" i="1" baseline="0" dirty="0" smtClean="0"/>
          </a:p>
          <a:p>
            <a:pPr lvl="1"/>
            <a:endParaRPr lang="en-AU" baseline="0" dirty="0"/>
          </a:p>
          <a:p>
            <a:pPr lvl="1"/>
            <a:endParaRPr lang="en-AU" baseline="0" dirty="0"/>
          </a:p>
          <a:p>
            <a:pPr lvl="1"/>
            <a:endParaRPr lang="en-AU" dirty="0"/>
          </a:p>
          <a:p>
            <a:pPr marL="171450" indent="-171450">
              <a:buFontTx/>
              <a:buChar char="-"/>
            </a:pPr>
            <a:endParaRPr lang="en-AU" baseline="0" dirty="0"/>
          </a:p>
        </p:txBody>
      </p:sp>
      <p:sp>
        <p:nvSpPr>
          <p:cNvPr id="4" name="Slide Number Placeholder 3"/>
          <p:cNvSpPr>
            <a:spLocks noGrp="1"/>
          </p:cNvSpPr>
          <p:nvPr>
            <p:ph type="sldNum" sz="quarter" idx="10"/>
          </p:nvPr>
        </p:nvSpPr>
        <p:spPr/>
        <p:txBody>
          <a:bodyPr/>
          <a:lstStyle/>
          <a:p>
            <a:fld id="{BE9163C6-BBF9-487A-BA36-3DF7C33AA6E7}" type="slidenum">
              <a:rPr lang="en-AU" smtClean="0"/>
              <a:t>56</a:t>
            </a:fld>
            <a:endParaRPr lang="en-AU" dirty="0"/>
          </a:p>
        </p:txBody>
      </p:sp>
    </p:spTree>
    <p:extLst>
      <p:ext uri="{BB962C8B-B14F-4D97-AF65-F5344CB8AC3E}">
        <p14:creationId xmlns:p14="http://schemas.microsoft.com/office/powerpoint/2010/main" val="25084321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S73P  Amir</a:t>
            </a:r>
            <a:r>
              <a:rPr lang="en-AU" b="1" baseline="0" dirty="0"/>
              <a:t> – Longer GP or GP Express workshop - First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r>
              <a:rPr lang="en-AU" b="1" baseline="0" dirty="0"/>
              <a:t>Suggested time: 10 minutes</a:t>
            </a:r>
          </a:p>
          <a:p>
            <a:endParaRPr lang="en-AU" b="1" baseline="0" dirty="0"/>
          </a:p>
          <a:p>
            <a:r>
              <a:rPr lang="en-AU" b="0" u="sng" baseline="0" dirty="0" smtClean="0"/>
              <a:t>Notes:</a:t>
            </a:r>
          </a:p>
          <a:p>
            <a:endParaRPr lang="en-AU" b="1" baseline="0" dirty="0" smtClean="0"/>
          </a:p>
          <a:p>
            <a:pPr marL="171450" indent="-171450">
              <a:buFont typeface="Arial" panose="020B0604020202020204" pitchFamily="34" charset="0"/>
              <a:buChar char="•"/>
            </a:pPr>
            <a:r>
              <a:rPr lang="en-AU" b="0" baseline="0" dirty="0" smtClean="0"/>
              <a:t>At the end, you can share the outcome. It is written in italics.</a:t>
            </a:r>
          </a:p>
          <a:p>
            <a:pPr marL="171450" indent="-171450">
              <a:buFont typeface="Arial" panose="020B0604020202020204" pitchFamily="34" charset="0"/>
              <a:buChar char="•"/>
            </a:pPr>
            <a:r>
              <a:rPr lang="en-AU" b="0" baseline="0" dirty="0" smtClean="0"/>
              <a:t>Provided the group is volunteering answers, you can skip small group discussions and ask the whole group for answers if using this as your second or third case. Use the extra prompt questions to keep the discussion quick and dynamic. </a:t>
            </a:r>
          </a:p>
          <a:p>
            <a:endParaRPr lang="en-AU" b="1" baseline="0" dirty="0" smtClean="0"/>
          </a:p>
          <a:p>
            <a:endParaRPr lang="en-AU" b="1" baseline="0" dirty="0" smtClean="0"/>
          </a:p>
          <a:p>
            <a:r>
              <a:rPr lang="en-US" b="1" baseline="0" dirty="0" smtClean="0"/>
              <a:t>Optional script: (what to say when depends on what answers arise, but potential answers to </a:t>
            </a:r>
            <a:r>
              <a:rPr lang="en-US" b="1" baseline="0" dirty="0" err="1" smtClean="0"/>
              <a:t>emphasise</a:t>
            </a:r>
            <a:r>
              <a:rPr lang="en-US" b="1" baseline="0" dirty="0" smtClean="0"/>
              <a:t> are below)</a:t>
            </a:r>
          </a:p>
          <a:p>
            <a:endParaRPr lang="en-AU" baseline="0" dirty="0" smtClean="0"/>
          </a:p>
          <a:p>
            <a:r>
              <a:rPr lang="en-AU" baseline="0" dirty="0" smtClean="0"/>
              <a:t>Ask the group to suggest answers for any of the following </a:t>
            </a:r>
            <a:r>
              <a:rPr lang="en-AU" b="0" baseline="0" dirty="0" smtClean="0"/>
              <a:t>questions. </a:t>
            </a:r>
          </a:p>
          <a:p>
            <a:endParaRPr lang="en-AU" baseline="0" dirty="0" smtClean="0"/>
          </a:p>
          <a:p>
            <a:r>
              <a:rPr lang="en-AU" i="0" u="sng" baseline="0" dirty="0" smtClean="0"/>
              <a:t>1. What is the first thing you would do?</a:t>
            </a:r>
          </a:p>
          <a:p>
            <a:endParaRPr lang="en-AU" i="0" baseline="0" dirty="0" smtClean="0"/>
          </a:p>
          <a:p>
            <a:r>
              <a:rPr lang="en-AU" i="0" baseline="0" dirty="0" smtClean="0"/>
              <a:t>Follow-up prompts if needed: </a:t>
            </a:r>
          </a:p>
          <a:p>
            <a:pPr marL="171450" indent="-171450">
              <a:buFont typeface="Arial" panose="020B0604020202020204" pitchFamily="34" charset="0"/>
              <a:buChar char="•"/>
            </a:pPr>
            <a:r>
              <a:rPr lang="en-AU" i="0" baseline="0" dirty="0" smtClean="0"/>
              <a:t>What is the most important thing to do right now? </a:t>
            </a:r>
          </a:p>
          <a:p>
            <a:pPr marL="171450" indent="-171450">
              <a:buFont typeface="Arial" panose="020B0604020202020204" pitchFamily="34" charset="0"/>
              <a:buChar char="•"/>
            </a:pPr>
            <a:r>
              <a:rPr lang="en-AU" i="0" baseline="0" dirty="0" smtClean="0"/>
              <a:t>Would you try to weigh him?</a:t>
            </a:r>
          </a:p>
          <a:p>
            <a:pPr marL="171450" indent="-171450">
              <a:buFont typeface="Arial" panose="020B0604020202020204" pitchFamily="34" charset="0"/>
              <a:buChar char="•"/>
            </a:pPr>
            <a:r>
              <a:rPr lang="en-AU" i="0" baseline="0" dirty="0" smtClean="0"/>
              <a:t>Would you take a history? If so, what would you ask about?</a:t>
            </a:r>
          </a:p>
          <a:p>
            <a:pPr marL="171450" indent="-171450">
              <a:buFont typeface="Arial" panose="020B0604020202020204" pitchFamily="34" charset="0"/>
              <a:buChar char="•"/>
            </a:pPr>
            <a:r>
              <a:rPr lang="en-AU" i="0" baseline="0" dirty="0" smtClean="0"/>
              <a:t>Could Amir be experiencing pain? How would you assess it?</a:t>
            </a:r>
            <a:endParaRPr lang="en-AU" baseline="0" dirty="0" smtClean="0"/>
          </a:p>
          <a:p>
            <a:endParaRPr lang="en-AU" baseline="0" dirty="0" smtClean="0"/>
          </a:p>
          <a:p>
            <a:r>
              <a:rPr lang="en-AU" u="sng" dirty="0" smtClean="0"/>
              <a:t>Answers</a:t>
            </a:r>
            <a:r>
              <a:rPr lang="en-AU" u="sng" baseline="0" dirty="0" smtClean="0"/>
              <a:t> to emphasise or prompt:</a:t>
            </a:r>
            <a:endParaRPr lang="en-AU" u="sng" dirty="0" smtClean="0"/>
          </a:p>
          <a:p>
            <a:pPr marL="171450" indent="-171450">
              <a:buFontTx/>
              <a:buChar char="-"/>
            </a:pPr>
            <a:r>
              <a:rPr lang="en-AU" dirty="0" smtClean="0"/>
              <a:t>1</a:t>
            </a:r>
            <a:r>
              <a:rPr lang="en-AU" baseline="30000" dirty="0" smtClean="0"/>
              <a:t>st</a:t>
            </a:r>
            <a:r>
              <a:rPr lang="en-AU" dirty="0" smtClean="0"/>
              <a:t> thing to do: </a:t>
            </a:r>
            <a:r>
              <a:rPr lang="en-AU" baseline="0" dirty="0" smtClean="0"/>
              <a:t>engage with Amir. Say hello. </a:t>
            </a:r>
          </a:p>
          <a:p>
            <a:pPr marL="0" indent="0">
              <a:buFontTx/>
              <a:buNone/>
            </a:pPr>
            <a:endParaRPr lang="en-AU" i="0" baseline="0" dirty="0" smtClean="0"/>
          </a:p>
          <a:p>
            <a:r>
              <a:rPr lang="en-AU" i="0" baseline="0" dirty="0" smtClean="0"/>
              <a:t>Getting a history:</a:t>
            </a:r>
          </a:p>
          <a:p>
            <a:pPr marL="171450" indent="-171450">
              <a:buFontTx/>
              <a:buChar char="-"/>
            </a:pPr>
            <a:r>
              <a:rPr lang="en-AU" i="0" baseline="0" dirty="0" smtClean="0"/>
              <a:t>Weight</a:t>
            </a:r>
          </a:p>
          <a:p>
            <a:pPr marL="171450" indent="-171450">
              <a:buFontTx/>
              <a:buChar char="-"/>
            </a:pPr>
            <a:r>
              <a:rPr lang="en-AU" i="0" baseline="0" dirty="0" smtClean="0"/>
              <a:t>Past swallowing problems</a:t>
            </a:r>
          </a:p>
          <a:p>
            <a:pPr marL="171450" indent="-171450">
              <a:buFontTx/>
              <a:buChar char="-"/>
            </a:pPr>
            <a:r>
              <a:rPr lang="en-AU" i="0" baseline="0" dirty="0" smtClean="0"/>
              <a:t>Other possible causes – constipation, reflux, dental problems, ear infections, any history of abuse, signs of mental health problems including depression or PTSD.</a:t>
            </a:r>
          </a:p>
          <a:p>
            <a:pPr marL="171450" indent="-171450">
              <a:buFontTx/>
              <a:buChar char="-"/>
            </a:pPr>
            <a:r>
              <a:rPr lang="en-AU" i="0" baseline="0" dirty="0" smtClean="0"/>
              <a:t>Recent changes in behaviour – did the group home staff document them?</a:t>
            </a:r>
          </a:p>
          <a:p>
            <a:pPr marL="171450" indent="-171450">
              <a:buFontTx/>
              <a:buChar char="-"/>
            </a:pPr>
            <a:r>
              <a:rPr lang="en-AU" i="0" baseline="0" dirty="0" smtClean="0"/>
              <a:t>Some of these answers could be in his file notes. </a:t>
            </a:r>
          </a:p>
          <a:p>
            <a:endParaRPr lang="en-AU" i="1" baseline="0" dirty="0" smtClean="0"/>
          </a:p>
          <a:p>
            <a:r>
              <a:rPr lang="en-AU" i="0" baseline="0" dirty="0" smtClean="0"/>
              <a:t>Assessing pain:</a:t>
            </a:r>
          </a:p>
          <a:p>
            <a:pPr marL="171450" indent="-171450">
              <a:buFontTx/>
              <a:buChar char="-"/>
            </a:pPr>
            <a:r>
              <a:rPr lang="en-AU" baseline="0" dirty="0" smtClean="0"/>
              <a:t>you could try using visuals (validate the suggestion), but this is unlikely to be successful when he is distressed. A sensible approach is to ask them to make another appointment. </a:t>
            </a:r>
          </a:p>
          <a:p>
            <a:pPr marL="171450" indent="-171450">
              <a:buFontTx/>
              <a:buChar char="-"/>
            </a:pPr>
            <a:r>
              <a:rPr lang="en-AU" baseline="0" dirty="0" smtClean="0"/>
              <a:t>You could also ask those who know him well about any other recent changes in his behaviour</a:t>
            </a:r>
          </a:p>
          <a:p>
            <a:endParaRPr lang="en-AU" i="0" baseline="0" dirty="0" smtClean="0"/>
          </a:p>
          <a:p>
            <a:pPr marL="0" indent="0">
              <a:buFontTx/>
              <a:buNone/>
            </a:pPr>
            <a:r>
              <a:rPr lang="en-AU" i="0" baseline="0" dirty="0" smtClean="0"/>
              <a:t>Would you try to weigh Amir?</a:t>
            </a:r>
          </a:p>
          <a:p>
            <a:pPr marL="0" indent="0">
              <a:buFontTx/>
              <a:buNone/>
            </a:pPr>
            <a:r>
              <a:rPr lang="en-AU" i="0" baseline="0" dirty="0" smtClean="0"/>
              <a:t>- Only if he calmed down and appeared to asset to it. It would be helpful to establish if the person who has brought him knows his yes/no signs. </a:t>
            </a:r>
          </a:p>
          <a:p>
            <a:endParaRPr lang="en-AU" i="0" baseline="0" dirty="0" smtClean="0"/>
          </a:p>
          <a:p>
            <a:r>
              <a:rPr lang="en-AU" i="0" u="none" baseline="0" dirty="0" smtClean="0"/>
              <a:t>What is the most important thing to do right now? </a:t>
            </a:r>
          </a:p>
          <a:p>
            <a:pPr marL="171450" indent="-171450">
              <a:buFontTx/>
              <a:buChar char="-"/>
            </a:pPr>
            <a:r>
              <a:rPr lang="en-AU" baseline="0" dirty="0" smtClean="0"/>
              <a:t>No assessment is possible in this appointment – he is distressed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aseline="0" dirty="0" smtClean="0"/>
              <a:t>Must convey to staff the importance of hydration. Call a chemist – ask about a high-quality over the counter nutritional supplement. If he does not like that, then </a:t>
            </a:r>
            <a:r>
              <a:rPr lang="en-AU" sz="1200" kern="1200" baseline="0" dirty="0" smtClean="0">
                <a:solidFill>
                  <a:schemeClr val="tx1"/>
                </a:solidFill>
                <a:effectLst/>
                <a:latin typeface="+mn-lt"/>
                <a:ea typeface="+mn-ea"/>
                <a:cs typeface="+mn-cs"/>
              </a:rPr>
              <a:t>if possible, staff can get Amir’s assent and/or his parents’ consent as appropriate, to adding extra nutrients to the banana smoothies. If he does not assent, the group home may need to firstly seek approval as it could be deemed a restricted practice. A health professional can help by providing documentation of his medical condition.</a:t>
            </a:r>
            <a:endParaRPr lang="en-AU" baseline="0" dirty="0" smtClean="0"/>
          </a:p>
          <a:p>
            <a:pPr marL="171450" indent="-171450">
              <a:buFontTx/>
              <a:buChar char="-"/>
            </a:pPr>
            <a:r>
              <a:rPr lang="en-AU" baseline="0" dirty="0" smtClean="0"/>
              <a:t>Arrange </a:t>
            </a:r>
            <a:r>
              <a:rPr lang="en-AU" dirty="0" smtClean="0"/>
              <a:t>swallowing assessment </a:t>
            </a:r>
            <a:r>
              <a:rPr lang="en-AU" i="0" dirty="0" smtClean="0"/>
              <a:t>urgently by</a:t>
            </a:r>
            <a:r>
              <a:rPr lang="en-AU" i="0" baseline="0" dirty="0" smtClean="0"/>
              <a:t> a specialist speech therapist</a:t>
            </a:r>
            <a:r>
              <a:rPr lang="en-AU" dirty="0" smtClean="0"/>
              <a:t>.</a:t>
            </a:r>
            <a:r>
              <a:rPr lang="en-AU" baseline="0" dirty="0" smtClean="0"/>
              <a: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AU" sz="1200" kern="1200" dirty="0" smtClean="0">
                <a:solidFill>
                  <a:schemeClr val="tx1"/>
                </a:solidFill>
                <a:effectLst/>
                <a:latin typeface="+mn-lt"/>
                <a:ea typeface="+mn-ea"/>
                <a:cs typeface="+mn-cs"/>
              </a:rPr>
              <a:t>Amir is at risk of</a:t>
            </a:r>
            <a:r>
              <a:rPr lang="en-AU" sz="1200" kern="1200" baseline="0" dirty="0" smtClean="0">
                <a:solidFill>
                  <a:schemeClr val="tx1"/>
                </a:solidFill>
                <a:effectLst/>
                <a:latin typeface="+mn-lt"/>
                <a:ea typeface="+mn-ea"/>
                <a:cs typeface="+mn-cs"/>
              </a:rPr>
              <a:t> choking, aspiration of food into his lungs, blocking his airways, and even dying from this. </a:t>
            </a:r>
          </a:p>
          <a:p>
            <a:pPr marL="628650" lvl="1" indent="-171450">
              <a:buFontTx/>
              <a:buChar char="-"/>
            </a:pPr>
            <a:r>
              <a:rPr lang="en-AU" baseline="0" dirty="0" smtClean="0"/>
              <a:t>Check health pathways for speech therapists to refer to, or</a:t>
            </a:r>
          </a:p>
          <a:p>
            <a:pPr marL="628650" lvl="1" indent="-171450">
              <a:buFontTx/>
              <a:buChar char="-"/>
            </a:pPr>
            <a:r>
              <a:rPr lang="en-AU" baseline="0" dirty="0" smtClean="0"/>
              <a:t>Ring the hospital speech pathology department.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aseline="0" dirty="0" smtClean="0"/>
              <a:t>Ask the family and group home manager to make another appointment ASAP when either the parents or Amir’s keyworker can come and can interpret Amir’s signs.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Could this be a medication reaction? Things got </a:t>
            </a:r>
            <a:r>
              <a:rPr lang="en-AU" i="0" baseline="0" dirty="0" smtClean="0"/>
              <a:t>worse</a:t>
            </a:r>
            <a:r>
              <a:rPr lang="en-AU" baseline="0" dirty="0" smtClean="0"/>
              <a:t> with risperidone. </a:t>
            </a:r>
          </a:p>
          <a:p>
            <a:pPr marL="628650" lvl="1" indent="-171450">
              <a:buFont typeface="Arial" panose="020B0604020202020204" pitchFamily="34" charset="0"/>
              <a:buChar char="•"/>
            </a:pPr>
            <a:r>
              <a:rPr lang="en-AU" baseline="0" dirty="0" smtClean="0"/>
              <a:t>Risperidone can – rarely - lead dysphagia, and so could explain the worsening of his symptoms</a:t>
            </a:r>
          </a:p>
          <a:p>
            <a:pPr marL="628650" lvl="1" indent="-171450">
              <a:buFont typeface="Arial" panose="020B0604020202020204" pitchFamily="34" charset="0"/>
              <a:buChar char="•"/>
            </a:pPr>
            <a:r>
              <a:rPr lang="en-AU" baseline="0" dirty="0" smtClean="0"/>
              <a:t>People with intellectual disability are more likely than others to experience adverse reactions to psychotropic medications.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How do you deal with this possibility?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aseline="0" dirty="0" smtClean="0"/>
              <a:t>Speak with the prescribing psychiatrist, review any information they have sent about the reasons for prescription.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aseline="0" dirty="0" smtClean="0"/>
              <a:t>Ask the psychiatrist to advise on significantly reducing, or ceasing the medication.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How would you ensure this is done safely?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It must be considered case by case, with regard for the reason for prescribing and any diagnosis. </a:t>
            </a:r>
          </a:p>
          <a:p>
            <a:pPr marL="0" indent="0">
              <a:buFont typeface="Arial" panose="020B0604020202020204" pitchFamily="34" charset="0"/>
              <a:buNone/>
            </a:pPr>
            <a:r>
              <a:rPr lang="en-AU" baseline="0" dirty="0" smtClean="0"/>
              <a:t>- If it is primarily prescribed to address behaviours of concern then this is a restrictive practice. </a:t>
            </a:r>
          </a:p>
          <a:p>
            <a:endParaRPr lang="en-AU" baseline="0" dirty="0" smtClean="0"/>
          </a:p>
          <a:p>
            <a:r>
              <a:rPr lang="en-AU" u="sng" baseline="0" dirty="0" smtClean="0"/>
              <a:t>What else would </a:t>
            </a:r>
            <a:r>
              <a:rPr lang="en-AU" b="0" i="0" u="sng" baseline="0" dirty="0" smtClean="0"/>
              <a:t>you do for Amir in the longer term?</a:t>
            </a:r>
          </a:p>
          <a:p>
            <a:pPr marL="171450" indent="-171450">
              <a:buFontTx/>
              <a:buChar char="-"/>
            </a:pPr>
            <a:r>
              <a:rPr lang="en-AU" baseline="0" dirty="0" smtClean="0"/>
              <a:t>Refer to a dietitian – to build weight and ensure adequate nutrition</a:t>
            </a:r>
          </a:p>
          <a:p>
            <a:pPr marL="171450" indent="-171450">
              <a:buFontTx/>
              <a:buChar char="-"/>
            </a:pPr>
            <a:endParaRPr lang="en-AU" baseline="0" dirty="0" smtClean="0"/>
          </a:p>
          <a:p>
            <a:pPr marL="171450" indent="-171450">
              <a:buFontTx/>
              <a:buChar char="-"/>
            </a:pPr>
            <a:r>
              <a:rPr lang="en-AU" baseline="0" dirty="0" smtClean="0"/>
              <a:t>Refer to any other allied health professionals he has lost when leaving child services but could still benefit from</a:t>
            </a:r>
          </a:p>
          <a:p>
            <a:pPr marL="171450" indent="-171450">
              <a:buFontTx/>
              <a:buChar char="-"/>
            </a:pPr>
            <a:r>
              <a:rPr lang="en-AU" baseline="0" dirty="0" smtClean="0"/>
              <a:t>Ensure review occurs to see if this issue is resolved</a:t>
            </a:r>
          </a:p>
          <a:p>
            <a:pPr marL="171450" indent="-171450">
              <a:buFontTx/>
              <a:buChar char="-"/>
            </a:pPr>
            <a:r>
              <a:rPr lang="en-AU" baseline="0" dirty="0" smtClean="0"/>
              <a:t>Ensure annual health assessments are done. An annual health assessment may have revealed these concerns sooner. </a:t>
            </a:r>
          </a:p>
          <a:p>
            <a:pPr marL="171450" indent="-171450">
              <a:buFontTx/>
              <a:buChar char="-"/>
            </a:pPr>
            <a:r>
              <a:rPr lang="en-AU" baseline="0" dirty="0" smtClean="0"/>
              <a:t>If no physical cause were determined, refer to a specialist psychologist or behaviour support practitioner for further assessment of the behaviour.</a:t>
            </a:r>
          </a:p>
          <a:p>
            <a:endParaRPr lang="en-AU" b="1" baseline="0" dirty="0" smtClean="0"/>
          </a:p>
          <a:p>
            <a:endParaRPr lang="en-AU" u="non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u="sng" baseline="0" dirty="0" smtClean="0">
                <a:solidFill>
                  <a:schemeClr val="tx1"/>
                </a:solidFill>
              </a:rPr>
              <a:t>Share the outcome: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i="1" baseline="0" dirty="0" smtClean="0">
                <a:solidFill>
                  <a:schemeClr val="tx1"/>
                </a:solidFill>
              </a:rPr>
              <a:t>A swallowing assessment suggested oesophageal dysphagia. An urgent referral to a gastroenterologist was made for further assessment. The psychiatrist agreed to having Amir discontinue the risperidone under the GP’s supervision.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i="1" baseline="0" dirty="0" smtClean="0">
                <a:solidFill>
                  <a:schemeClr val="tx1"/>
                </a:solidFill>
              </a:rPr>
              <a:t>The speech therapist recommended a thickened liquid diet whilst awaiting gastroenterology assessment and thereafter pending gastroenterology results and advice.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i="1" baseline="0" dirty="0" smtClean="0">
                <a:solidFill>
                  <a:schemeClr val="tx1"/>
                </a:solidFill>
              </a:rPr>
              <a:t>The dietitian assisted with planning a very high nutrition liquid diet with review once Amir’s BMI reaches 18.5.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i="1" baseline="0" dirty="0" smtClean="0">
                <a:solidFill>
                  <a:schemeClr val="tx1"/>
                </a:solidFill>
              </a:rPr>
              <a:t>The group home agreed to weigh Amir every week and will report any weight loss immediately. </a:t>
            </a:r>
            <a:endParaRPr lang="en-AU" baseline="0" dirty="0" smtClean="0"/>
          </a:p>
          <a:p>
            <a:endParaRPr lang="en-AU" baseline="0" dirty="0" smtClean="0"/>
          </a:p>
          <a:p>
            <a:endParaRPr lang="en-AU" baseline="0" dirty="0" smtClean="0"/>
          </a:p>
          <a:p>
            <a:endParaRPr lang="en-AU" baseline="0" dirty="0"/>
          </a:p>
        </p:txBody>
      </p:sp>
      <p:sp>
        <p:nvSpPr>
          <p:cNvPr id="4" name="Slide Number Placeholder 3"/>
          <p:cNvSpPr>
            <a:spLocks noGrp="1"/>
          </p:cNvSpPr>
          <p:nvPr>
            <p:ph type="sldNum" sz="quarter" idx="10"/>
          </p:nvPr>
        </p:nvSpPr>
        <p:spPr/>
        <p:txBody>
          <a:bodyPr/>
          <a:lstStyle/>
          <a:p>
            <a:fld id="{BE9163C6-BBF9-487A-BA36-3DF7C33AA6E7}" type="slidenum">
              <a:rPr lang="en-AU" smtClean="0"/>
              <a:t>57</a:t>
            </a:fld>
            <a:endParaRPr lang="en-AU" dirty="0"/>
          </a:p>
        </p:txBody>
      </p:sp>
    </p:spTree>
    <p:extLst>
      <p:ext uri="{BB962C8B-B14F-4D97-AF65-F5344CB8AC3E}">
        <p14:creationId xmlns:p14="http://schemas.microsoft.com/office/powerpoint/2010/main" val="33263581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S58P  </a:t>
            </a:r>
            <a:r>
              <a:rPr lang="en-US" b="1" baseline="0" dirty="0"/>
              <a:t>Amir – </a:t>
            </a:r>
            <a:r>
              <a:rPr lang="en-AU" b="1" baseline="0" dirty="0"/>
              <a:t>Longer GP or GP Express workshop; also for pharmacists and mental health workers – Polypharmacy</a:t>
            </a:r>
            <a:endParaRPr lang="en-US" b="1" baseline="0" dirty="0"/>
          </a:p>
          <a:p>
            <a:endParaRPr lang="en-US" b="1" baseline="0" dirty="0"/>
          </a:p>
          <a:p>
            <a:r>
              <a:rPr lang="en-US" b="1" baseline="0" dirty="0"/>
              <a:t>Suggested time: 2 minutes</a:t>
            </a:r>
          </a:p>
          <a:p>
            <a:endParaRPr lang="en-US" baseline="0" dirty="0"/>
          </a:p>
          <a:p>
            <a:r>
              <a:rPr lang="en-US" u="sng" baseline="0" dirty="0"/>
              <a:t>Notes:</a:t>
            </a:r>
          </a:p>
          <a:p>
            <a:endParaRPr lang="en-US" baseline="0" dirty="0"/>
          </a:p>
          <a:p>
            <a:pPr marL="171450" indent="-171450">
              <a:buFont typeface="Arial" panose="020B0604020202020204" pitchFamily="34" charset="0"/>
              <a:buChar char="•"/>
            </a:pPr>
            <a:r>
              <a:rPr lang="en-US" baseline="0" dirty="0"/>
              <a:t>Click the mouse again to reveal the text “What do you do?” and then give people a chance to answer</a:t>
            </a:r>
          </a:p>
          <a:p>
            <a:pPr marL="171450" indent="-171450">
              <a:buFont typeface="Arial" panose="020B0604020202020204" pitchFamily="34" charset="0"/>
              <a:buChar char="•"/>
            </a:pPr>
            <a:r>
              <a:rPr lang="en-US" baseline="0" dirty="0"/>
              <a:t>This slide has animations. </a:t>
            </a:r>
            <a:endParaRPr lang="en-US" baseline="0" dirty="0" smtClean="0"/>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Please check if the POMPIDA website is live before running the workshop. It was planned at the time of writing. If possible, insert the link and their logo into the slide. </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 </a:t>
            </a:r>
          </a:p>
          <a:p>
            <a:r>
              <a:rPr lang="en-AU" sz="1200" b="1" kern="1200" dirty="0" smtClean="0">
                <a:solidFill>
                  <a:schemeClr val="tx1"/>
                </a:solidFill>
                <a:effectLst/>
                <a:latin typeface="+mn-lt"/>
                <a:ea typeface="+mn-ea"/>
                <a:cs typeface="+mn-cs"/>
              </a:rPr>
              <a:t>Key points: </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p>
          <a:p>
            <a:pPr marL="171450" indent="-171450" rtl="0" fontAlgn="ctr">
              <a:buFont typeface="Arial" panose="020B0604020202020204" pitchFamily="34" charset="0"/>
              <a:buChar char="•"/>
            </a:pPr>
            <a:r>
              <a:rPr lang="en-AU" sz="1200" kern="1200" dirty="0" smtClean="0">
                <a:solidFill>
                  <a:schemeClr val="tx1"/>
                </a:solidFill>
                <a:effectLst/>
                <a:latin typeface="+mn-lt"/>
                <a:ea typeface="+mn-ea"/>
                <a:cs typeface="+mn-cs"/>
              </a:rPr>
              <a:t>Polypharmacy is common in people with intellectual disability and is of major concern due to:</a:t>
            </a:r>
          </a:p>
          <a:p>
            <a:pPr marL="171450" indent="-171450" rtl="0" fontAlgn="ctr">
              <a:buFont typeface="Arial" panose="020B0604020202020204" pitchFamily="34" charset="0"/>
              <a:buChar char="•"/>
            </a:pPr>
            <a:r>
              <a:rPr lang="en-AU" sz="1200" kern="1200" dirty="0" smtClean="0">
                <a:solidFill>
                  <a:schemeClr val="tx1"/>
                </a:solidFill>
                <a:effectLst/>
                <a:latin typeface="+mn-lt"/>
                <a:ea typeface="+mn-ea"/>
                <a:cs typeface="+mn-cs"/>
              </a:rPr>
              <a:t>Cumulative and compounding side effects and long term health risks </a:t>
            </a:r>
          </a:p>
          <a:p>
            <a:pPr marL="171450" indent="-171450" rtl="0" fontAlgn="ctr">
              <a:buFont typeface="Arial" panose="020B0604020202020204" pitchFamily="34" charset="0"/>
              <a:buChar char="•"/>
            </a:pPr>
            <a:r>
              <a:rPr lang="en-AU" sz="1200" kern="1200" dirty="0" smtClean="0">
                <a:solidFill>
                  <a:schemeClr val="tx1"/>
                </a:solidFill>
                <a:effectLst/>
                <a:latin typeface="+mn-lt"/>
                <a:ea typeface="+mn-ea"/>
                <a:cs typeface="+mn-cs"/>
              </a:rPr>
              <a:t>Many drugs have anticholinergic effects – they may be of particular concern</a:t>
            </a:r>
          </a:p>
          <a:p>
            <a:pPr marL="171450" indent="-171450" rtl="0" fontAlgn="ctr">
              <a:buFont typeface="Arial" panose="020B0604020202020204" pitchFamily="34" charset="0"/>
              <a:buChar char="•"/>
            </a:pPr>
            <a:r>
              <a:rPr lang="en-AU" sz="1200" kern="1200" dirty="0" smtClean="0">
                <a:solidFill>
                  <a:schemeClr val="tx1"/>
                </a:solidFill>
                <a:effectLst/>
                <a:latin typeface="+mn-lt"/>
                <a:ea typeface="+mn-ea"/>
                <a:cs typeface="+mn-cs"/>
              </a:rPr>
              <a:t>Polypharmacy may require special approval if it involves multiple </a:t>
            </a:r>
            <a:r>
              <a:rPr lang="en-AU" sz="1200" kern="1200" dirty="0" err="1" smtClean="0">
                <a:solidFill>
                  <a:schemeClr val="tx1"/>
                </a:solidFill>
                <a:effectLst/>
                <a:latin typeface="+mn-lt"/>
                <a:ea typeface="+mn-ea"/>
                <a:cs typeface="+mn-cs"/>
              </a:rPr>
              <a:t>psychotropics</a:t>
            </a:r>
            <a:r>
              <a:rPr lang="en-AU" sz="1200" kern="1200" dirty="0" smtClean="0">
                <a:solidFill>
                  <a:schemeClr val="tx1"/>
                </a:solidFill>
                <a:effectLst/>
                <a:latin typeface="+mn-lt"/>
                <a:ea typeface="+mn-ea"/>
                <a:cs typeface="+mn-cs"/>
              </a:rPr>
              <a:t> with cumulative doses outside the accepted mode of treatment for such a person. </a:t>
            </a:r>
          </a:p>
          <a:p>
            <a:pPr marL="171450" indent="-171450" rtl="0" fontAlgn="ctr">
              <a:buFont typeface="Arial" panose="020B0604020202020204" pitchFamily="34" charset="0"/>
              <a:buChar char="•"/>
            </a:pPr>
            <a:r>
              <a:rPr lang="en-AU" sz="1200" kern="1200" dirty="0" smtClean="0">
                <a:solidFill>
                  <a:schemeClr val="tx1"/>
                </a:solidFill>
                <a:effectLst/>
                <a:latin typeface="+mn-lt"/>
                <a:ea typeface="+mn-ea"/>
                <a:cs typeface="+mn-cs"/>
              </a:rPr>
              <a:t>STOMP protocol is a resource from UK about de-prescribing. </a:t>
            </a:r>
          </a:p>
          <a:p>
            <a:pPr marL="171450" indent="-171450" rtl="0" fontAlgn="ctr">
              <a:buFont typeface="Arial" panose="020B0604020202020204" pitchFamily="34" charset="0"/>
              <a:buChar char="•"/>
            </a:pPr>
            <a:r>
              <a:rPr lang="en-AU" sz="1200" kern="1200" dirty="0" smtClean="0">
                <a:solidFill>
                  <a:schemeClr val="tx1"/>
                </a:solidFill>
                <a:effectLst/>
                <a:latin typeface="+mn-lt"/>
                <a:ea typeface="+mn-ea"/>
                <a:cs typeface="+mn-cs"/>
              </a:rPr>
              <a:t>For complex cases, seek a pharmacist’s advice first</a:t>
            </a:r>
          </a:p>
          <a:p>
            <a:pPr marL="171450" indent="-171450" rtl="0" fontAlgn="ctr">
              <a:buFont typeface="Arial" panose="020B0604020202020204" pitchFamily="34" charset="0"/>
              <a:buChar char="•"/>
            </a:pPr>
            <a:r>
              <a:rPr lang="en-AU" sz="1200" kern="1200" dirty="0" smtClean="0">
                <a:solidFill>
                  <a:schemeClr val="tx1"/>
                </a:solidFill>
                <a:effectLst/>
                <a:latin typeface="+mn-lt"/>
                <a:ea typeface="+mn-ea"/>
                <a:cs typeface="+mn-cs"/>
              </a:rPr>
              <a:t>GPs can refer for home medicine review through Medicare,  </a:t>
            </a:r>
          </a:p>
          <a:p>
            <a:pPr marL="171450"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Check POMPIDA resources – Pharmacists </a:t>
            </a:r>
            <a:r>
              <a:rPr lang="en-US" sz="1200" kern="1200" dirty="0" err="1" smtClean="0">
                <a:solidFill>
                  <a:schemeClr val="tx1"/>
                </a:solidFill>
                <a:effectLst/>
                <a:latin typeface="+mn-lt"/>
                <a:ea typeface="+mn-ea"/>
                <a:cs typeface="+mn-cs"/>
              </a:rPr>
              <a:t>Optimising</a:t>
            </a:r>
            <a:r>
              <a:rPr lang="en-US" sz="1200" kern="1200" dirty="0" smtClean="0">
                <a:solidFill>
                  <a:schemeClr val="tx1"/>
                </a:solidFill>
                <a:effectLst/>
                <a:latin typeface="+mn-lt"/>
                <a:ea typeface="+mn-ea"/>
                <a:cs typeface="+mn-cs"/>
              </a:rPr>
              <a:t> Medication in People with Intellectual Disability and </a:t>
            </a:r>
            <a:r>
              <a:rPr lang="en-US" sz="1200" kern="1200" dirty="0" err="1" smtClean="0">
                <a:solidFill>
                  <a:schemeClr val="tx1"/>
                </a:solidFill>
                <a:effectLst/>
                <a:latin typeface="+mn-lt"/>
                <a:ea typeface="+mn-ea"/>
                <a:cs typeface="+mn-cs"/>
              </a:rPr>
              <a:t>Austim</a:t>
            </a:r>
            <a:r>
              <a:rPr lang="en-US" sz="1200" kern="1200" dirty="0" smtClean="0">
                <a:solidFill>
                  <a:schemeClr val="tx1"/>
                </a:solidFill>
                <a:effectLst/>
                <a:latin typeface="+mn-lt"/>
                <a:ea typeface="+mn-ea"/>
                <a:cs typeface="+mn-cs"/>
              </a:rPr>
              <a:t>. </a:t>
            </a:r>
          </a:p>
          <a:p>
            <a:pPr marL="628650" lvl="1"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Positive </a:t>
            </a:r>
            <a:r>
              <a:rPr lang="en-US" sz="1200" kern="1200" dirty="0" err="1" smtClean="0">
                <a:solidFill>
                  <a:schemeClr val="tx1"/>
                </a:solidFill>
                <a:effectLst/>
                <a:latin typeface="+mn-lt"/>
                <a:ea typeface="+mn-ea"/>
                <a:cs typeface="+mn-cs"/>
              </a:rPr>
              <a:t>Behaviour</a:t>
            </a:r>
            <a:r>
              <a:rPr lang="en-US" sz="1200" kern="1200" dirty="0" smtClean="0">
                <a:solidFill>
                  <a:schemeClr val="tx1"/>
                </a:solidFill>
                <a:effectLst/>
                <a:latin typeface="+mn-lt"/>
                <a:ea typeface="+mn-ea"/>
                <a:cs typeface="+mn-cs"/>
              </a:rPr>
              <a:t> Support specialists can request a review from a pharmacist. </a:t>
            </a:r>
          </a:p>
          <a:p>
            <a:pPr marL="171450" indent="-171450">
              <a:buFont typeface="Arial" panose="020B0604020202020204" pitchFamily="34" charset="0"/>
              <a:buChar char="•"/>
            </a:pPr>
            <a:endParaRPr lang="en-US" b="1" baseline="0" dirty="0"/>
          </a:p>
          <a:p>
            <a:r>
              <a:rPr lang="en-US" b="1" baseline="0" dirty="0" smtClean="0"/>
              <a:t>Optional script:</a:t>
            </a:r>
            <a:endParaRPr lang="en-US" b="1" baseline="0" dirty="0"/>
          </a:p>
          <a:p>
            <a:pPr marL="171450" indent="-171450">
              <a:buFont typeface="Arial" panose="020B0604020202020204" pitchFamily="34" charset="0"/>
              <a:buChar char="•"/>
            </a:pPr>
            <a:r>
              <a:rPr lang="en-US" baseline="0" dirty="0"/>
              <a:t>Amir’s case highlights the risks associated with polypharmacy:</a:t>
            </a:r>
          </a:p>
          <a:p>
            <a:pPr marL="628650" lvl="1" indent="-171450">
              <a:buFont typeface="Courier New" panose="02070309020205020404" pitchFamily="49" charset="0"/>
              <a:buChar char="o"/>
            </a:pPr>
            <a:r>
              <a:rPr lang="en-US" baseline="0" dirty="0"/>
              <a:t>Carbamazepine (Tegretol) has a high anticholinergic burden compared with other anti-epileptic drugs</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b="0" baseline="0" dirty="0"/>
              <a:t>Furthermore, Tegretol may be associated with behavior disturbance, which in Amir’s case is then being treated with risperidone. Tegretol also interacts with many drugs, including Risepridone – such that a higher dose is needed before effects of the Risperidone are seen. </a:t>
            </a:r>
          </a:p>
          <a:p>
            <a:pPr marL="628650" lvl="1" indent="-171450">
              <a:buFont typeface="Courier New" panose="02070309020205020404" pitchFamily="49" charset="0"/>
              <a:buChar char="o"/>
            </a:pPr>
            <a:r>
              <a:rPr lang="en-US" baseline="0" dirty="0"/>
              <a:t>Risperidone does not have a high anticholinergic burden, but both these meds can have nervous system side effects and both can cause gastrointestinal upsets. </a:t>
            </a:r>
          </a:p>
          <a:p>
            <a:pPr marL="628650" lvl="1"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baseline="0" dirty="0"/>
              <a:t>Drugs with anticholinergic effects can severely impact the health outcomes of people with intellectual disability:</a:t>
            </a:r>
          </a:p>
          <a:p>
            <a:pPr marL="628650" lvl="1" indent="-171450">
              <a:buFont typeface="Courier New" panose="02070309020205020404" pitchFamily="49" charset="0"/>
              <a:buChar char="o"/>
            </a:pPr>
            <a:r>
              <a:rPr lang="en-US" baseline="0" dirty="0"/>
              <a:t>Cardiovascular effects compound lifestyle factors, and diet and exercise in people with intellectual disability is often really poor</a:t>
            </a:r>
          </a:p>
          <a:p>
            <a:pPr marL="628650" lvl="1" indent="-171450">
              <a:buFont typeface="Courier New" panose="02070309020205020404" pitchFamily="49" charset="0"/>
              <a:buChar char="o"/>
            </a:pPr>
            <a:r>
              <a:rPr lang="en-US" baseline="0" dirty="0"/>
              <a:t>There is also an increased dementia risk arising from overuse of these drugs. Which is why we have a note here about the importance of considering anticholinergic burden for people with Down syndrome because they are at really high risk of early onset Alzheimer’s disease</a:t>
            </a:r>
          </a:p>
          <a:p>
            <a:pPr marL="457200" lvl="1" indent="0">
              <a:buFont typeface="Arial" panose="020B0604020202020204" pitchFamily="34" charset="0"/>
              <a:buNone/>
            </a:pPr>
            <a:endParaRPr lang="en-US" baseline="0" dirty="0"/>
          </a:p>
          <a:p>
            <a:r>
              <a:rPr lang="en-US" sz="1200" kern="1200" dirty="0" smtClean="0">
                <a:solidFill>
                  <a:schemeClr val="tx1"/>
                </a:solidFill>
                <a:effectLst/>
                <a:latin typeface="+mn-lt"/>
                <a:ea typeface="+mn-ea"/>
                <a:cs typeface="+mn-cs"/>
              </a:rPr>
              <a:t>Use of an antipsychotic drug to address challenging </a:t>
            </a:r>
            <a:r>
              <a:rPr lang="en-US" sz="1200" kern="1200" dirty="0" err="1" smtClean="0">
                <a:solidFill>
                  <a:schemeClr val="tx1"/>
                </a:solidFill>
                <a:effectLst/>
                <a:latin typeface="+mn-lt"/>
                <a:ea typeface="+mn-ea"/>
                <a:cs typeface="+mn-cs"/>
              </a:rPr>
              <a:t>behaviour</a:t>
            </a:r>
            <a:r>
              <a:rPr lang="en-US" sz="1200" kern="1200" dirty="0" smtClean="0">
                <a:solidFill>
                  <a:schemeClr val="tx1"/>
                </a:solidFill>
                <a:effectLst/>
                <a:latin typeface="+mn-lt"/>
                <a:ea typeface="+mn-ea"/>
                <a:cs typeface="+mn-cs"/>
              </a:rPr>
              <a:t> in the absence of a mental health diagnosis is a restrictive practice. It is only appropriate in the case of </a:t>
            </a:r>
            <a:r>
              <a:rPr lang="en-US" sz="1200" kern="1200" dirty="0" err="1" smtClean="0">
                <a:solidFill>
                  <a:schemeClr val="tx1"/>
                </a:solidFill>
                <a:effectLst/>
                <a:latin typeface="+mn-lt"/>
                <a:ea typeface="+mn-ea"/>
                <a:cs typeface="+mn-cs"/>
              </a:rPr>
              <a:t>behaviours</a:t>
            </a:r>
            <a:r>
              <a:rPr lang="en-US" sz="1200" kern="1200" dirty="0" smtClean="0">
                <a:solidFill>
                  <a:schemeClr val="tx1"/>
                </a:solidFill>
                <a:effectLst/>
                <a:latin typeface="+mn-lt"/>
                <a:ea typeface="+mn-ea"/>
                <a:cs typeface="+mn-cs"/>
              </a:rPr>
              <a:t> of concern which are so severe they pose a risk to the safety of the person or those around them, and where non-pharmacological treatments have failed.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Using drugs for challenging </a:t>
            </a:r>
            <a:r>
              <a:rPr lang="en-US" sz="1200" kern="1200" dirty="0" err="1" smtClean="0">
                <a:solidFill>
                  <a:schemeClr val="tx1"/>
                </a:solidFill>
                <a:effectLst/>
                <a:latin typeface="+mn-lt"/>
                <a:ea typeface="+mn-ea"/>
                <a:cs typeface="+mn-cs"/>
              </a:rPr>
              <a:t>behaviours</a:t>
            </a:r>
            <a:r>
              <a:rPr lang="en-US" sz="1200" kern="1200" dirty="0" smtClean="0">
                <a:solidFill>
                  <a:schemeClr val="tx1"/>
                </a:solidFill>
                <a:effectLst/>
                <a:latin typeface="+mn-lt"/>
                <a:ea typeface="+mn-ea"/>
                <a:cs typeface="+mn-cs"/>
              </a:rPr>
              <a:t> requires a person to have in place a Positive </a:t>
            </a:r>
            <a:r>
              <a:rPr lang="en-US" sz="1200" kern="1200" dirty="0" err="1" smtClean="0">
                <a:solidFill>
                  <a:schemeClr val="tx1"/>
                </a:solidFill>
                <a:effectLst/>
                <a:latin typeface="+mn-lt"/>
                <a:ea typeface="+mn-ea"/>
                <a:cs typeface="+mn-cs"/>
              </a:rPr>
              <a:t>Behaviour</a:t>
            </a:r>
            <a:r>
              <a:rPr lang="en-US" sz="1200" kern="1200" dirty="0" smtClean="0">
                <a:solidFill>
                  <a:schemeClr val="tx1"/>
                </a:solidFill>
                <a:effectLst/>
                <a:latin typeface="+mn-lt"/>
                <a:ea typeface="+mn-ea"/>
                <a:cs typeface="+mn-cs"/>
              </a:rPr>
              <a:t> Support plan, which is regularly reviewed. But the dose should also be regularly reviewed.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 in some states (e.g. NSW), </a:t>
            </a:r>
            <a:r>
              <a:rPr lang="en-AU" sz="1200" kern="1200" dirty="0" smtClean="0">
                <a:solidFill>
                  <a:schemeClr val="tx1"/>
                </a:solidFill>
                <a:effectLst/>
                <a:latin typeface="+mn-lt"/>
                <a:ea typeface="+mn-ea"/>
                <a:cs typeface="+mn-cs"/>
              </a:rPr>
              <a:t>if a person’s treatment for a diagnosed mental health disorder involves the administration of 1 or more </a:t>
            </a:r>
            <a:r>
              <a:rPr lang="en-AU" sz="1200" kern="1200" dirty="0" err="1" smtClean="0">
                <a:solidFill>
                  <a:schemeClr val="tx1"/>
                </a:solidFill>
                <a:effectLst/>
                <a:latin typeface="+mn-lt"/>
                <a:ea typeface="+mn-ea"/>
                <a:cs typeface="+mn-cs"/>
              </a:rPr>
              <a:t>psychotropics</a:t>
            </a:r>
            <a:r>
              <a:rPr lang="en-AU" sz="1200" kern="1200" dirty="0" smtClean="0">
                <a:solidFill>
                  <a:schemeClr val="tx1"/>
                </a:solidFill>
                <a:effectLst/>
                <a:latin typeface="+mn-lt"/>
                <a:ea typeface="+mn-ea"/>
                <a:cs typeface="+mn-cs"/>
              </a:rPr>
              <a:t> and the dosage levels, combinations or numbers of restricted substances used, or the duration of the treatment, are outside the accepted mode of treatment for such a patient, this requires consent from a tribunal rather than a person responsible. Depending on the specific drugs used and their reason, polypharmacy may fall into this category of treatment.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if your patient, like</a:t>
            </a:r>
            <a:r>
              <a:rPr lang="en-US" sz="1200" kern="1200" baseline="0" dirty="0" smtClean="0">
                <a:solidFill>
                  <a:schemeClr val="tx1"/>
                </a:solidFill>
                <a:effectLst/>
                <a:latin typeface="+mn-lt"/>
                <a:ea typeface="+mn-ea"/>
                <a:cs typeface="+mn-cs"/>
              </a:rPr>
              <a:t> Amir,</a:t>
            </a:r>
            <a:r>
              <a:rPr lang="en-US" sz="1200" kern="1200" dirty="0" smtClean="0">
                <a:solidFill>
                  <a:schemeClr val="tx1"/>
                </a:solidFill>
                <a:effectLst/>
                <a:latin typeface="+mn-lt"/>
                <a:ea typeface="+mn-ea"/>
                <a:cs typeface="+mn-cs"/>
              </a:rPr>
              <a:t> is currently on a less-than-ideal drug or a mix of drugs, what do you do? </a:t>
            </a:r>
          </a:p>
          <a:p>
            <a:endParaRPr lang="en-US" baseline="0" dirty="0"/>
          </a:p>
          <a:p>
            <a:r>
              <a:rPr lang="en-US" baseline="0" dirty="0"/>
              <a:t>Answers to encourage: </a:t>
            </a:r>
          </a:p>
          <a:p>
            <a:pPr marL="171450" indent="-171450">
              <a:buFont typeface="Arial" panose="020B0604020202020204" pitchFamily="34" charset="0"/>
              <a:buChar char="•"/>
            </a:pPr>
            <a:r>
              <a:rPr lang="en-US" baseline="0" dirty="0"/>
              <a:t>Home based medicines review</a:t>
            </a:r>
          </a:p>
          <a:p>
            <a:pPr marL="628650" lvl="1" indent="-171450">
              <a:buFont typeface="Courier New" panose="02070309020205020404" pitchFamily="49" charset="0"/>
              <a:buChar char="o"/>
            </a:pPr>
            <a:r>
              <a:rPr lang="en-US" baseline="0" dirty="0"/>
              <a:t>Not only can the pharmacist highlight concerns, they can also advise the best order in which to de-prescribe</a:t>
            </a:r>
          </a:p>
          <a:p>
            <a:pPr marL="628650" lvl="1" indent="-171450">
              <a:buFont typeface="Courier New" panose="02070309020205020404" pitchFamily="49" charset="0"/>
              <a:buChar char="o"/>
            </a:pPr>
            <a:r>
              <a:rPr lang="en-US" baseline="0" dirty="0"/>
              <a:t>Check out the POMPIDA resources on how a Positive Behaviour Support specialist can request a mini review, through supervision of themselves, from a pharmacist. A GP may then be asked for a referral to do the fuller, Medicare-based review. </a:t>
            </a:r>
          </a:p>
          <a:p>
            <a:pPr marL="171450" indent="-171450">
              <a:buFont typeface="Arial" panose="020B0604020202020204" pitchFamily="34" charset="0"/>
              <a:buChar char="•"/>
            </a:pPr>
            <a:r>
              <a:rPr lang="en-US" baseline="0" dirty="0"/>
              <a:t>Same principles as for safe prescribing apply:</a:t>
            </a:r>
          </a:p>
          <a:p>
            <a:pPr marL="628650" lvl="1" indent="-171450">
              <a:buFont typeface="Courier New" panose="02070309020205020404" pitchFamily="49" charset="0"/>
              <a:buChar char="o"/>
            </a:pPr>
            <a:r>
              <a:rPr lang="en-US" baseline="0" dirty="0"/>
              <a:t>Review reasons for prescribing</a:t>
            </a:r>
          </a:p>
          <a:p>
            <a:pPr marL="628650" lvl="1" indent="-171450">
              <a:buFont typeface="Courier New" panose="02070309020205020404" pitchFamily="49" charset="0"/>
              <a:buChar char="o"/>
            </a:pPr>
            <a:r>
              <a:rPr lang="en-US" baseline="0" dirty="0"/>
              <a:t>Ensure close supervision throughout</a:t>
            </a:r>
          </a:p>
          <a:p>
            <a:pPr marL="628650" lvl="1" indent="-171450">
              <a:buFont typeface="Courier New" panose="02070309020205020404" pitchFamily="49" charset="0"/>
              <a:buChar char="o"/>
            </a:pPr>
            <a:r>
              <a:rPr lang="en-US" baseline="0" dirty="0"/>
              <a:t>Ensure the person and their supporters knows what to do, and what side effects to watch for</a:t>
            </a:r>
          </a:p>
          <a:p>
            <a:pPr marL="628650" lvl="1" indent="-171450">
              <a:buFont typeface="Courier New" panose="02070309020205020404" pitchFamily="49" charset="0"/>
              <a:buChar char="o"/>
            </a:pPr>
            <a:r>
              <a:rPr lang="en-US" baseline="0" dirty="0" smtClean="0"/>
              <a:t>Go </a:t>
            </a:r>
            <a:r>
              <a:rPr lang="en-US" baseline="0" dirty="0"/>
              <a:t>slow</a:t>
            </a:r>
          </a:p>
          <a:p>
            <a:pPr marL="171450" lvl="0" indent="-171450">
              <a:buFont typeface="Arial" panose="020B0604020202020204" pitchFamily="34" charset="0"/>
              <a:buChar char="•"/>
            </a:pPr>
            <a:r>
              <a:rPr lang="en-US" baseline="0" dirty="0"/>
              <a:t>Check out the STOMP website which we have shared in your handouts, focused on de-prescribing. </a:t>
            </a:r>
          </a:p>
        </p:txBody>
      </p:sp>
      <p:sp>
        <p:nvSpPr>
          <p:cNvPr id="4" name="Slide Number Placeholder 3"/>
          <p:cNvSpPr>
            <a:spLocks noGrp="1"/>
          </p:cNvSpPr>
          <p:nvPr>
            <p:ph type="sldNum" sz="quarter" idx="10"/>
          </p:nvPr>
        </p:nvSpPr>
        <p:spPr/>
        <p:txBody>
          <a:bodyPr/>
          <a:lstStyle/>
          <a:p>
            <a:fld id="{65FF620E-BD1C-4F16-AF7B-7849DBAB030F}" type="slidenum">
              <a:rPr lang="en-AU" smtClean="0"/>
              <a:t>58</a:t>
            </a:fld>
            <a:endParaRPr lang="en-AU" dirty="0"/>
          </a:p>
        </p:txBody>
      </p:sp>
    </p:spTree>
    <p:extLst>
      <p:ext uri="{BB962C8B-B14F-4D97-AF65-F5344CB8AC3E}">
        <p14:creationId xmlns:p14="http://schemas.microsoft.com/office/powerpoint/2010/main" val="4034041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S59P </a:t>
            </a:r>
            <a:r>
              <a:rPr lang="en-AU" sz="1200" b="1" kern="1200" dirty="0">
                <a:solidFill>
                  <a:schemeClr val="tx1"/>
                </a:solidFill>
                <a:effectLst/>
                <a:latin typeface="+mn-lt"/>
                <a:ea typeface="+mn-ea"/>
                <a:cs typeface="+mn-cs"/>
              </a:rPr>
              <a:t> </a:t>
            </a:r>
            <a:r>
              <a:rPr lang="en-US" b="1" baseline="0" dirty="0"/>
              <a:t>Amir – </a:t>
            </a:r>
            <a:r>
              <a:rPr lang="en-AU" b="1" baseline="0" dirty="0"/>
              <a:t>Longer GP or GP Express workshop – Further reflections</a:t>
            </a:r>
          </a:p>
          <a:p>
            <a:endParaRPr lang="en-US" b="1" baseline="0" dirty="0"/>
          </a:p>
          <a:p>
            <a:r>
              <a:rPr lang="en-US" b="1" baseline="0" dirty="0"/>
              <a:t>Suggested time: 1- 2 minutes</a:t>
            </a:r>
          </a:p>
          <a:p>
            <a:endParaRPr lang="en-US" baseline="0" dirty="0"/>
          </a:p>
          <a:p>
            <a:r>
              <a:rPr lang="en-US" u="sng" baseline="0" dirty="0"/>
              <a:t>Notes:</a:t>
            </a:r>
          </a:p>
          <a:p>
            <a:endParaRPr lang="en-US" baseline="0" dirty="0"/>
          </a:p>
          <a:p>
            <a:pPr marL="171450" indent="-171450">
              <a:buFont typeface="Arial" panose="020B0604020202020204" pitchFamily="34" charset="0"/>
              <a:buChar char="•"/>
            </a:pPr>
            <a:r>
              <a:rPr lang="en-US" baseline="0" dirty="0"/>
              <a:t>For a 1 hour workshop, keep this short - just summarise and move on. </a:t>
            </a:r>
          </a:p>
          <a:p>
            <a:pPr marL="171450" indent="-171450">
              <a:buFont typeface="Arial" panose="020B0604020202020204" pitchFamily="34" charset="0"/>
              <a:buChar char="•"/>
            </a:pPr>
            <a:r>
              <a:rPr lang="en-US" baseline="0" dirty="0"/>
              <a:t>For a longer workshop, you can lead the group in a discussion.</a:t>
            </a:r>
          </a:p>
          <a:p>
            <a:pPr marL="171450" indent="-171450">
              <a:buFont typeface="Arial" panose="020B0604020202020204" pitchFamily="34" charset="0"/>
              <a:buChar char="•"/>
            </a:pPr>
            <a:r>
              <a:rPr lang="en-US" baseline="0" dirty="0"/>
              <a:t>This slide has animations to make the bullet points appear in turn. </a:t>
            </a:r>
            <a:endParaRPr lang="en-US" baseline="0" dirty="0" smtClean="0"/>
          </a:p>
          <a:p>
            <a:pPr marL="171450" indent="-171450">
              <a:buFont typeface="Arial" panose="020B0604020202020204" pitchFamily="34" charset="0"/>
              <a:buChar char="•"/>
            </a:pPr>
            <a:r>
              <a:rPr lang="en-US" baseline="0" dirty="0" smtClean="0"/>
              <a:t>Some of these points may have already arisen during the group discussion – </a:t>
            </a:r>
            <a:r>
              <a:rPr lang="en-US" baseline="0" dirty="0" err="1" smtClean="0"/>
              <a:t>summarise</a:t>
            </a:r>
            <a:r>
              <a:rPr lang="en-US" baseline="0" dirty="0" smtClean="0"/>
              <a:t> briefly if so. </a:t>
            </a: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1" baseline="0" dirty="0" smtClean="0"/>
              <a:t>Key points:</a:t>
            </a:r>
            <a:endParaRPr lang="en-US" b="1" baseline="0" dirty="0"/>
          </a:p>
          <a:p>
            <a:pPr marL="171450" indent="-171450">
              <a:buFont typeface="Arial" panose="020B0604020202020204" pitchFamily="34" charset="0"/>
              <a:buChar char="•"/>
            </a:pPr>
            <a:r>
              <a:rPr lang="en-US" baseline="0" dirty="0"/>
              <a:t>Communication </a:t>
            </a:r>
            <a:r>
              <a:rPr lang="en-US" baseline="0" dirty="0" smtClean="0"/>
              <a:t>is key – need the worker who knows him best present</a:t>
            </a:r>
            <a:endParaRPr lang="en-US" baseline="0" dirty="0"/>
          </a:p>
          <a:p>
            <a:pPr marL="628650" lvl="1" indent="-171450">
              <a:buFont typeface="Courier New" panose="02070309020205020404" pitchFamily="49" charset="0"/>
              <a:buChar char="o"/>
            </a:pPr>
            <a:r>
              <a:rPr lang="en-US" baseline="0" dirty="0" smtClean="0"/>
              <a:t>A </a:t>
            </a:r>
            <a:r>
              <a:rPr lang="en-US" baseline="0" dirty="0"/>
              <a:t>GP should not be responsible for getting the group home to schedule supports better. </a:t>
            </a:r>
          </a:p>
          <a:p>
            <a:pPr marL="628650" lvl="1" indent="-171450">
              <a:buFont typeface="Courier New" panose="02070309020205020404" pitchFamily="49" charset="0"/>
              <a:buChar char="o"/>
            </a:pPr>
            <a:r>
              <a:rPr lang="en-US" baseline="0" dirty="0"/>
              <a:t>BUT </a:t>
            </a:r>
            <a:r>
              <a:rPr lang="en-US" baseline="0" dirty="0" smtClean="0"/>
              <a:t>a pragmatic </a:t>
            </a:r>
            <a:r>
              <a:rPr lang="en-US" baseline="0" dirty="0"/>
              <a:t>approach will benefit </a:t>
            </a:r>
            <a:r>
              <a:rPr lang="en-US" baseline="0" dirty="0" smtClean="0"/>
              <a:t>Amir, make </a:t>
            </a:r>
            <a:r>
              <a:rPr lang="en-US" baseline="0" dirty="0"/>
              <a:t>everyone’s day less </a:t>
            </a:r>
            <a:r>
              <a:rPr lang="en-US" baseline="0" dirty="0" smtClean="0"/>
              <a:t>stressful</a:t>
            </a:r>
          </a:p>
          <a:p>
            <a:pPr marL="628650" lvl="1" indent="-171450">
              <a:buFont typeface="Courier New" panose="02070309020205020404" pitchFamily="49" charset="0"/>
              <a:buChar char="o"/>
            </a:pPr>
            <a:r>
              <a:rPr lang="en-US" baseline="0" dirty="0" smtClean="0"/>
              <a:t>Reception </a:t>
            </a:r>
            <a:r>
              <a:rPr lang="en-US" baseline="0" dirty="0"/>
              <a:t>staff can </a:t>
            </a:r>
            <a:r>
              <a:rPr lang="en-US" baseline="0" dirty="0" smtClean="0"/>
              <a:t>speak to group home manager for future scheduling</a:t>
            </a:r>
            <a:endParaRPr lang="en-US" baseline="0" dirty="0"/>
          </a:p>
          <a:p>
            <a:pPr marL="171450" indent="-171450">
              <a:buFont typeface="Arial" panose="020B0604020202020204" pitchFamily="34" charset="0"/>
              <a:buChar char="•"/>
            </a:pPr>
            <a:r>
              <a:rPr lang="en-US" baseline="0" dirty="0" smtClean="0"/>
              <a:t>Consider waiting:</a:t>
            </a:r>
          </a:p>
          <a:p>
            <a:pPr marL="628650" lvl="1" indent="-171450">
              <a:buFont typeface="Courier New" panose="02070309020205020404" pitchFamily="49" charset="0"/>
              <a:buChar char="o"/>
            </a:pPr>
            <a:r>
              <a:rPr lang="en-US" baseline="0" dirty="0" smtClean="0"/>
              <a:t>Timing</a:t>
            </a:r>
            <a:endParaRPr lang="en-US" baseline="0" dirty="0"/>
          </a:p>
          <a:p>
            <a:pPr marL="628650" lvl="1" indent="-171450">
              <a:buFont typeface="Courier New" panose="02070309020205020404" pitchFamily="49" charset="0"/>
              <a:buChar char="o"/>
            </a:pPr>
            <a:r>
              <a:rPr lang="en-US" baseline="0" dirty="0"/>
              <a:t>Place</a:t>
            </a:r>
          </a:p>
          <a:p>
            <a:pPr marL="628650" lvl="1" indent="-171450">
              <a:buFont typeface="Courier New" panose="02070309020205020404" pitchFamily="49" charset="0"/>
              <a:buChar char="o"/>
            </a:pPr>
            <a:r>
              <a:rPr lang="en-US" baseline="0" dirty="0"/>
              <a:t>Distraction</a:t>
            </a:r>
          </a:p>
          <a:p>
            <a:pPr marL="457200" lvl="1" indent="0">
              <a:buFontTx/>
              <a:buNone/>
            </a:pPr>
            <a:endParaRPr lang="en-US" baseline="0" dirty="0"/>
          </a:p>
          <a:p>
            <a:r>
              <a:rPr lang="en-US" b="1" baseline="0" dirty="0" smtClean="0"/>
              <a:t>Optional script:</a:t>
            </a:r>
            <a:endParaRPr lang="en-US" b="1" baseline="0" dirty="0"/>
          </a:p>
          <a:p>
            <a:endParaRPr lang="en-US" baseline="0" dirty="0"/>
          </a:p>
          <a:p>
            <a:pPr marL="171450" indent="-171450">
              <a:buFont typeface="Arial" panose="020B0604020202020204" pitchFamily="34" charset="0"/>
              <a:buChar char="•"/>
            </a:pPr>
            <a:r>
              <a:rPr lang="en-US" baseline="0" dirty="0"/>
              <a:t>Let’s step back and consider some of the practical challenges of Amir’s case a bit more. </a:t>
            </a:r>
          </a:p>
          <a:p>
            <a:pPr marL="171450" indent="-171450">
              <a:buFont typeface="Arial" panose="020B0604020202020204" pitchFamily="34" charset="0"/>
              <a:buChar char="•"/>
            </a:pPr>
            <a:r>
              <a:rPr lang="en-US" baseline="0" dirty="0"/>
              <a:t>Communication is key and takes time. You can’t know all communication systems. In this case, Amir’s support person also does not know all his signs. </a:t>
            </a:r>
          </a:p>
          <a:p>
            <a:pPr marL="171450" indent="-171450">
              <a:buFont typeface="Arial" panose="020B0604020202020204" pitchFamily="34" charset="0"/>
              <a:buChar char="•"/>
            </a:pPr>
            <a:r>
              <a:rPr lang="en-US" baseline="0" dirty="0"/>
              <a:t>Some things are beyond a GP or nurse’s control, however, you can try to influence them. It is reasonable to expect the group home should schedule the best staff member to accompany Amir. In cases of repeated failure to do this, you can complain to the CEO of the service provider. However, even though this is the group home’s responsibility, it is also pragmatic to ask your reception staff to phone the house manager and let them know if an appointment has been scheduled by someone other than the house manager, and to request that a person’s key worker be present. </a:t>
            </a:r>
          </a:p>
          <a:p>
            <a:pPr marL="171450" indent="-171450">
              <a:buFont typeface="Arial" panose="020B0604020202020204" pitchFamily="34" charset="0"/>
              <a:buChar char="•"/>
            </a:pPr>
            <a:r>
              <a:rPr lang="en-US" baseline="0" dirty="0"/>
              <a:t>Similarly, the fact that he waited 40 minutes may be beyond a GP’s control on the day – things happen. Other urgencies also arise. </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However, if we stop and reflect, and think “What do I wish could have happened differently </a:t>
            </a:r>
            <a:r>
              <a:rPr lang="en-US" baseline="0" dirty="0" smtClean="0"/>
              <a:t>today?” </a:t>
            </a:r>
            <a:r>
              <a:rPr lang="en-US" baseline="0" dirty="0"/>
              <a:t>we might find there are some things that might be </a:t>
            </a:r>
            <a:r>
              <a:rPr lang="en-US" baseline="0" dirty="0" smtClean="0"/>
              <a:t>influenced </a:t>
            </a:r>
            <a:r>
              <a:rPr lang="en-US" baseline="0" dirty="0"/>
              <a:t>next time. </a:t>
            </a:r>
            <a:r>
              <a:rPr lang="en-US" baseline="0" dirty="0" smtClean="0"/>
              <a:t>Particularly by reception staff</a:t>
            </a:r>
            <a:r>
              <a:rPr lang="en-US" baseline="0" dirty="0"/>
              <a:t>. </a:t>
            </a:r>
            <a:r>
              <a:rPr lang="en-US" baseline="0" dirty="0" smtClean="0"/>
              <a:t>For </a:t>
            </a:r>
            <a:r>
              <a:rPr lang="en-US" baseline="0" dirty="0"/>
              <a:t>example, if Amir was offered an early morning appointment </a:t>
            </a:r>
            <a:r>
              <a:rPr lang="en-US" baseline="0" dirty="0" smtClean="0"/>
              <a:t>it is less likely he will have </a:t>
            </a:r>
            <a:r>
              <a:rPr lang="en-US" baseline="0" dirty="0"/>
              <a:t>to wait so long. </a:t>
            </a:r>
            <a:endParaRPr lang="en-US" baseline="0" dirty="0" smtClean="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Other ways to make an appointment more likely to be </a:t>
            </a:r>
            <a:r>
              <a:rPr lang="en-US" baseline="0" dirty="0" smtClean="0"/>
              <a:t>smooth are: </a:t>
            </a:r>
            <a:endParaRPr lang="en-US" baseline="0" dirty="0"/>
          </a:p>
          <a:p>
            <a:pPr marL="171450" indent="-171450">
              <a:buFont typeface="Arial" panose="020B0604020202020204" pitchFamily="34" charset="0"/>
              <a:buChar char="•"/>
            </a:pPr>
            <a:r>
              <a:rPr lang="en-AU" b="0" baseline="0" dirty="0"/>
              <a:t>Allow </a:t>
            </a:r>
            <a:r>
              <a:rPr lang="en-AU" b="0" baseline="0" dirty="0" smtClean="0"/>
              <a:t>him </a:t>
            </a:r>
            <a:r>
              <a:rPr lang="en-AU" b="0" baseline="0" dirty="0"/>
              <a:t>to wait outside and call them when it’s his turn; or have him wait in a separate room if </a:t>
            </a:r>
            <a:r>
              <a:rPr lang="en-AU" b="0" baseline="0" dirty="0" smtClean="0"/>
              <a:t>available</a:t>
            </a:r>
            <a:endParaRPr lang="en-AU" b="0" baseline="0" dirty="0"/>
          </a:p>
          <a:p>
            <a:pPr marL="171450" indent="-171450">
              <a:buFont typeface="Arial" panose="020B0604020202020204" pitchFamily="34" charset="0"/>
              <a:buChar char="•"/>
            </a:pPr>
            <a:r>
              <a:rPr lang="en-AU" b="0" baseline="0" dirty="0"/>
              <a:t>Ask reception staff to always schedule a long appointment for </a:t>
            </a:r>
            <a:r>
              <a:rPr lang="en-AU" b="0" baseline="0" dirty="0" smtClean="0"/>
              <a:t>Amir – given his communication needs this is reasonable</a:t>
            </a:r>
            <a:endParaRPr lang="en-AU" b="0" baseline="0" dirty="0"/>
          </a:p>
          <a:p>
            <a:pPr marL="171450" indent="-171450">
              <a:buFont typeface="Arial" panose="020B0604020202020204" pitchFamily="34" charset="0"/>
              <a:buChar char="•"/>
            </a:pPr>
            <a:r>
              <a:rPr lang="en-AU" b="0" baseline="0" dirty="0"/>
              <a:t>Amir could bring headphones and an </a:t>
            </a:r>
            <a:r>
              <a:rPr lang="en-AU" b="0" baseline="0" dirty="0" smtClean="0"/>
              <a:t>iPad. </a:t>
            </a:r>
            <a:r>
              <a:rPr lang="en-AU" b="0" baseline="0" dirty="0"/>
              <a:t>You could suggest it. </a:t>
            </a:r>
          </a:p>
          <a:p>
            <a:pPr marL="0" lvl="0" indent="0">
              <a:buFont typeface="Arial" panose="020B0604020202020204" pitchFamily="34" charset="0"/>
              <a:buNone/>
            </a:pPr>
            <a:endParaRPr lang="en-US" baseline="0" dirty="0" smtClean="0"/>
          </a:p>
          <a:p>
            <a:pPr marL="0" lvl="0" indent="0">
              <a:buFont typeface="Arial" panose="020B0604020202020204" pitchFamily="34" charset="0"/>
              <a:buNone/>
            </a:pPr>
            <a:endParaRPr lang="en-US" baseline="0" dirty="0" smtClean="0"/>
          </a:p>
          <a:p>
            <a:pPr marL="0" lvl="0" indent="0">
              <a:buFont typeface="Arial" panose="020B0604020202020204" pitchFamily="34" charset="0"/>
              <a:buNone/>
            </a:pPr>
            <a:r>
              <a:rPr lang="en-US" baseline="0" dirty="0" smtClean="0"/>
              <a:t>Another thing we might try to influence is to know Amir better. </a:t>
            </a:r>
          </a:p>
          <a:p>
            <a:pPr marL="0" lvl="0" indent="0">
              <a:buFont typeface="Arial" panose="020B0604020202020204" pitchFamily="34" charset="0"/>
              <a:buNone/>
            </a:pPr>
            <a:endParaRPr lang="en-US" baseline="0" dirty="0" smtClean="0"/>
          </a:p>
          <a:p>
            <a:pPr marL="0" lvl="0" indent="0">
              <a:buFont typeface="Arial" panose="020B0604020202020204" pitchFamily="34" charset="0"/>
              <a:buNone/>
            </a:pPr>
            <a:r>
              <a:rPr lang="en-AU" u="sng" baseline="0" dirty="0" smtClean="0"/>
              <a:t>Has </a:t>
            </a:r>
            <a:r>
              <a:rPr lang="en-AU" u="sng" baseline="0" dirty="0"/>
              <a:t>anyone had young patients with complex conditions or disability that see their paediatrician more than their GP?</a:t>
            </a:r>
          </a:p>
          <a:p>
            <a:pPr marL="171450" lvl="0" indent="-171450">
              <a:buFont typeface="Courier New" panose="02070309020205020404" pitchFamily="49" charset="0"/>
              <a:buChar char="o"/>
            </a:pPr>
            <a:r>
              <a:rPr lang="en-AU" baseline="0" dirty="0"/>
              <a:t>It is common for kids with developmental disability be </a:t>
            </a:r>
            <a:r>
              <a:rPr lang="en-AU" baseline="0" dirty="0" smtClean="0"/>
              <a:t>do so, </a:t>
            </a:r>
            <a:r>
              <a:rPr lang="en-AU" baseline="0" dirty="0"/>
              <a:t>but it can mean additional efforts are </a:t>
            </a:r>
            <a:r>
              <a:rPr lang="en-AU" baseline="0" dirty="0" smtClean="0"/>
              <a:t>needed when changing </a:t>
            </a:r>
            <a:r>
              <a:rPr lang="en-AU" baseline="0" dirty="0"/>
              <a:t>to adult services</a:t>
            </a:r>
          </a:p>
          <a:p>
            <a:pPr marL="171450" lvl="0" indent="-171450">
              <a:buFont typeface="Courier New" panose="02070309020205020404" pitchFamily="49" charset="0"/>
              <a:buChar char="o"/>
            </a:pPr>
            <a:r>
              <a:rPr lang="en-AU" baseline="0" dirty="0"/>
              <a:t>Multidisciplinary clinics in the children’s hospitals tend to be good at promoting transitions. But those who access private services </a:t>
            </a:r>
            <a:r>
              <a:rPr lang="en-AU" baseline="0" dirty="0" smtClean="0"/>
              <a:t>may </a:t>
            </a:r>
            <a:r>
              <a:rPr lang="en-AU" baseline="0" dirty="0"/>
              <a:t>not be eligible for </a:t>
            </a:r>
            <a:r>
              <a:rPr lang="en-AU" baseline="0" dirty="0" smtClean="0"/>
              <a:t>them.</a:t>
            </a:r>
            <a:endParaRPr lang="en-AU" baseline="0" dirty="0"/>
          </a:p>
          <a:p>
            <a:pPr marL="171450" lvl="0" indent="-171450">
              <a:buFont typeface="Courier New" panose="02070309020205020404" pitchFamily="49" charset="0"/>
              <a:buChar char="o"/>
            </a:pPr>
            <a:r>
              <a:rPr lang="en-AU" baseline="0" dirty="0"/>
              <a:t>For a smoother transition, from around the age of 11 onwards, make sure a paediatrician is </a:t>
            </a:r>
            <a:r>
              <a:rPr lang="en-AU" baseline="0" dirty="0" smtClean="0"/>
              <a:t>copying the GP </a:t>
            </a:r>
            <a:r>
              <a:rPr lang="en-AU" baseline="0" dirty="0"/>
              <a:t>into every </a:t>
            </a:r>
            <a:r>
              <a:rPr lang="en-AU" baseline="0" dirty="0" smtClean="0"/>
              <a:t>communication </a:t>
            </a:r>
            <a:r>
              <a:rPr lang="en-AU" baseline="0" dirty="0"/>
              <a:t>– and asking any </a:t>
            </a:r>
            <a:r>
              <a:rPr lang="en-AU" baseline="0" dirty="0" smtClean="0"/>
              <a:t>others health to </a:t>
            </a:r>
            <a:r>
              <a:rPr lang="en-AU" baseline="0" dirty="0"/>
              <a:t>do so too. Ask </a:t>
            </a:r>
            <a:r>
              <a:rPr lang="en-AU" baseline="0" dirty="0" smtClean="0"/>
              <a:t>everyone </a:t>
            </a:r>
            <a:r>
              <a:rPr lang="en-AU" baseline="0" dirty="0"/>
              <a:t>to also </a:t>
            </a:r>
            <a:r>
              <a:rPr lang="en-AU" baseline="0" dirty="0" smtClean="0"/>
              <a:t>copy to </a:t>
            </a:r>
            <a:r>
              <a:rPr lang="en-AU" baseline="0" dirty="0"/>
              <a:t>the family </a:t>
            </a:r>
            <a:r>
              <a:rPr lang="en-AU" i="1" baseline="0" dirty="0"/>
              <a:t>and</a:t>
            </a:r>
            <a:r>
              <a:rPr lang="en-AU" baseline="0" dirty="0"/>
              <a:t> upload to My Health Record if the person has one. </a:t>
            </a:r>
          </a:p>
          <a:p>
            <a:pPr marL="171450" indent="-171450">
              <a:buFont typeface="Courier New" panose="02070309020205020404" pitchFamily="49" charset="0"/>
              <a:buChar char="o"/>
            </a:pPr>
            <a:endParaRPr lang="en-AU" baseline="0" dirty="0" smtClean="0"/>
          </a:p>
          <a:p>
            <a:pPr marL="171450" indent="-171450">
              <a:buFont typeface="Courier New" panose="02070309020205020404" pitchFamily="49" charset="0"/>
              <a:buChar char="o"/>
            </a:pPr>
            <a:endParaRPr lang="en-AU" baseline="0" dirty="0" smtClean="0"/>
          </a:p>
          <a:p>
            <a:pPr marL="0" indent="0">
              <a:buFont typeface="Arial" panose="020B0604020202020204" pitchFamily="34" charset="0"/>
              <a:buNone/>
            </a:pPr>
            <a:r>
              <a:rPr lang="en-AU" baseline="0" dirty="0" smtClean="0"/>
              <a:t>At this point, we might encourage Amir’s supporters to bring him in more often for regular check ups. </a:t>
            </a:r>
          </a:p>
          <a:p>
            <a:pPr marL="171450" indent="-171450">
              <a:buFont typeface="Courier New" panose="02070309020205020404" pitchFamily="49" charset="0"/>
              <a:buChar char="o"/>
            </a:pPr>
            <a:endParaRPr lang="en-AU" baseline="0" dirty="0"/>
          </a:p>
          <a:p>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59</a:t>
            </a:fld>
            <a:endParaRPr lang="en-AU" dirty="0"/>
          </a:p>
        </p:txBody>
      </p:sp>
    </p:spTree>
    <p:extLst>
      <p:ext uri="{BB962C8B-B14F-4D97-AF65-F5344CB8AC3E}">
        <p14:creationId xmlns:p14="http://schemas.microsoft.com/office/powerpoint/2010/main" val="2616545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S6C  Housekeeping - webinar</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Suggested Time: 2 minutes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black"/>
                </a:solidFill>
                <a:effectLst/>
                <a:uLnTx/>
                <a:uFillTx/>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Either co-facilitator can present this slide. Adapt as needed.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Refer </a:t>
            </a:r>
            <a:r>
              <a:rPr kumimoji="0" lang="en-US" sz="1200" b="0" i="0" u="none" strike="noStrike" kern="1200" cap="none" spc="0" normalizeH="0" baseline="0" noProof="0" dirty="0">
                <a:ln>
                  <a:noFill/>
                </a:ln>
                <a:solidFill>
                  <a:prstClr val="black"/>
                </a:solidFill>
                <a:effectLst/>
                <a:uLnTx/>
                <a:uFillTx/>
                <a:latin typeface="+mn-lt"/>
                <a:ea typeface="+mn-ea"/>
                <a:cs typeface="+mn-cs"/>
              </a:rPr>
              <a:t>to the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Easy Read guide </a:t>
            </a:r>
            <a:r>
              <a:rPr kumimoji="0" lang="en-US" sz="1200" b="0" i="0" u="none" strike="noStrike" kern="1200" cap="none" spc="0" normalizeH="0" baseline="0" noProof="0" dirty="0">
                <a:ln>
                  <a:noFill/>
                </a:ln>
                <a:solidFill>
                  <a:prstClr val="black"/>
                </a:solidFill>
                <a:effectLst/>
                <a:uLnTx/>
                <a:uFillTx/>
                <a:latin typeface="+mn-lt"/>
                <a:ea typeface="+mn-ea"/>
                <a:cs typeface="+mn-cs"/>
              </a:rPr>
              <a:t>explanations of “jargon” and “acronyms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If you want, </a:t>
            </a:r>
            <a:r>
              <a:rPr kumimoji="0" lang="en-US" sz="1200" b="0" i="0" u="none" strike="noStrike" kern="1200" cap="none" spc="0" normalizeH="0" baseline="0" noProof="0" dirty="0">
                <a:ln>
                  <a:noFill/>
                </a:ln>
                <a:solidFill>
                  <a:prstClr val="black"/>
                </a:solidFill>
                <a:effectLst/>
                <a:uLnTx/>
                <a:uFillTx/>
                <a:latin typeface="+mn-lt"/>
                <a:ea typeface="+mn-ea"/>
                <a:cs typeface="+mn-cs"/>
              </a:rPr>
              <a:t>“jargon” can be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swapped </a:t>
            </a:r>
            <a:r>
              <a:rPr kumimoji="0" lang="en-US" sz="1200" b="0" i="0" u="none" strike="noStrike" kern="1200" cap="none" spc="0" normalizeH="0" baseline="0" noProof="0" dirty="0">
                <a:ln>
                  <a:noFill/>
                </a:ln>
                <a:solidFill>
                  <a:prstClr val="black"/>
                </a:solidFill>
                <a:effectLst/>
                <a:uLnTx/>
                <a:uFillTx/>
                <a:latin typeface="+mn-lt"/>
                <a:ea typeface="+mn-ea"/>
                <a:cs typeface="+mn-cs"/>
              </a:rPr>
              <a:t>with “hard words”.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This </a:t>
            </a:r>
            <a:r>
              <a:rPr kumimoji="0" lang="en-US" sz="1200" b="0" i="0" u="none" strike="noStrike" kern="1200" cap="none" spc="0" normalizeH="0" baseline="0" noProof="0" dirty="0">
                <a:ln>
                  <a:noFill/>
                </a:ln>
                <a:solidFill>
                  <a:prstClr val="black"/>
                </a:solidFill>
                <a:effectLst/>
                <a:uLnTx/>
                <a:uFillTx/>
                <a:latin typeface="+mn-lt"/>
                <a:ea typeface="+mn-ea"/>
                <a:cs typeface="+mn-cs"/>
              </a:rPr>
              <a:t>slide is for a webinar. </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Even though “Housekeeping” is usually one word, in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Easy Read </a:t>
            </a:r>
            <a:r>
              <a:rPr kumimoji="0" lang="en-US" sz="1200" b="0" i="0" u="none" strike="noStrike" kern="1200" cap="none" spc="0" normalizeH="0" baseline="0" noProof="0" dirty="0">
                <a:ln>
                  <a:noFill/>
                </a:ln>
                <a:solidFill>
                  <a:prstClr val="black"/>
                </a:solidFill>
                <a:effectLst/>
                <a:uLnTx/>
                <a:uFillTx/>
                <a:latin typeface="+mn-lt"/>
                <a:ea typeface="+mn-ea"/>
                <a:cs typeface="+mn-cs"/>
              </a:rPr>
              <a:t>it works better as two. </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Delete whichever “Optional script” part you are not using.</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Key points:</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Cameras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Mute unless talking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How to raise your hand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Speak in an accessible way – explain the photo of the co-facilitator is a reminder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OK to use medical terms to discuss the case studies.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What you can say: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 will be running some of this training.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 have an intellectual disability.] </a:t>
            </a:r>
            <a:r>
              <a:rPr kumimoji="0" lang="en-US" sz="1200" b="0" i="1" u="none" strike="noStrike" kern="1200" cap="none" spc="0" normalizeH="0" baseline="0" noProof="0" dirty="0">
                <a:ln>
                  <a:noFill/>
                </a:ln>
                <a:solidFill>
                  <a:prstClr val="black"/>
                </a:solidFill>
                <a:effectLst/>
                <a:uLnTx/>
                <a:uFillTx/>
                <a:latin typeface="+mn-lt"/>
                <a:ea typeface="+mn-ea"/>
                <a:cs typeface="+mn-cs"/>
              </a:rPr>
              <a:t>Modify as needed if the other facilitator presents this slide.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So that we can all understand, please do not use jargon or acronyms.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And please speak slowly if you are sharing or asking a question.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Please do not be worried about making a mistake.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Sometimes we might not understand each other.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It is OK for us all to ask each other to explain something.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To help remind you, my photo is in the corner of all the slides where I am involved in running 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There is one part of the training where it is OK to use words I might not understand.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That is when you talk about the case studies.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want you to share your ideas with each other then.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That is why this is a workshop.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For those parts it is OK to share your ideas in the way you would normally speak to your co-workers.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But it is also OK if you want to ask someone to explain what they mean.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8B52928-20AB-4C7D-B62C-6E9250B4734E}" type="slidenum">
              <a:rPr lang="en-AU" smtClean="0"/>
              <a:t>6</a:t>
            </a:fld>
            <a:endParaRPr lang="en-AU" dirty="0"/>
          </a:p>
        </p:txBody>
      </p:sp>
    </p:spTree>
    <p:extLst>
      <p:ext uri="{BB962C8B-B14F-4D97-AF65-F5344CB8AC3E}">
        <p14:creationId xmlns:p14="http://schemas.microsoft.com/office/powerpoint/2010/main" val="25625506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S60P </a:t>
            </a:r>
            <a:r>
              <a:rPr lang="en-AU" sz="1200" b="1" kern="1200" dirty="0">
                <a:solidFill>
                  <a:schemeClr val="tx1"/>
                </a:solidFill>
                <a:effectLst/>
                <a:latin typeface="+mn-lt"/>
                <a:ea typeface="+mn-ea"/>
                <a:cs typeface="+mn-cs"/>
              </a:rPr>
              <a:t> </a:t>
            </a:r>
            <a:r>
              <a:rPr lang="en-AU" b="1" dirty="0"/>
              <a:t>Resources</a:t>
            </a:r>
            <a:r>
              <a:rPr lang="en-AU" b="1" baseline="0" dirty="0"/>
              <a:t> – Medicare Item numbers</a:t>
            </a:r>
          </a:p>
          <a:p>
            <a:endParaRPr lang="en-AU" b="1" baseline="0" dirty="0"/>
          </a:p>
          <a:p>
            <a:r>
              <a:rPr lang="en-AU" b="1" baseline="0" dirty="0"/>
              <a:t>Time: Less than 1 minute</a:t>
            </a:r>
          </a:p>
          <a:p>
            <a:endParaRPr lang="en-AU" baseline="0" dirty="0"/>
          </a:p>
          <a:p>
            <a:r>
              <a:rPr lang="en-AU" b="1" baseline="0" dirty="0"/>
              <a:t>Notes:</a:t>
            </a:r>
          </a:p>
          <a:p>
            <a:pPr marL="171450" indent="-171450">
              <a:buFont typeface="Arial" panose="020B0604020202020204" pitchFamily="34" charset="0"/>
              <a:buChar char="•"/>
            </a:pPr>
            <a:r>
              <a:rPr lang="en-AU" baseline="0" dirty="0"/>
              <a:t>Only use this slide in a 1.5 or 2 hour workshop for GPs. For a shorter workshop this can only fit if you cut out other information. </a:t>
            </a:r>
          </a:p>
          <a:p>
            <a:pPr marL="171450" indent="-171450">
              <a:buFont typeface="Arial" panose="020B0604020202020204" pitchFamily="34" charset="0"/>
              <a:buChar char="•"/>
            </a:pPr>
            <a:r>
              <a:rPr lang="en-AU" baseline="0" dirty="0"/>
              <a:t>It is not pertinent to allied health workers. </a:t>
            </a:r>
          </a:p>
          <a:p>
            <a:endParaRPr lang="en-AU" baseline="0" dirty="0"/>
          </a:p>
          <a:p>
            <a:r>
              <a:rPr lang="en-AU" sz="1200" b="1" kern="1200" dirty="0">
                <a:solidFill>
                  <a:schemeClr val="tx1"/>
                </a:solidFill>
                <a:effectLst/>
                <a:latin typeface="+mn-lt"/>
                <a:ea typeface="+mn-ea"/>
                <a:cs typeface="+mn-cs"/>
              </a:rPr>
              <a:t>Key point:</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Refer GPs to the resource in the handouts </a:t>
            </a:r>
            <a:endParaRPr lang="en-AU" dirty="0">
              <a:effectLst/>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They can make this work financially viable</a:t>
            </a:r>
            <a:endParaRPr lang="en-AU" dirty="0">
              <a:effectLst/>
            </a:endParaRPr>
          </a:p>
          <a:p>
            <a:endParaRPr lang="en-AU" b="1" baseline="0" dirty="0"/>
          </a:p>
          <a:p>
            <a:r>
              <a:rPr lang="en-AU" b="1" baseline="0" dirty="0" smtClean="0"/>
              <a:t>Optional script:</a:t>
            </a:r>
            <a:endParaRPr lang="en-AU" b="1" baseline="0" dirty="0"/>
          </a:p>
          <a:p>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We have sent/will send a list of </a:t>
            </a:r>
            <a:r>
              <a:rPr lang="en-AU" baseline="0" dirty="0"/>
              <a:t>Medicare item numbers relevant to coordinating care for people with intellectual disability who have complex health needs. People with intellectual disability qualify for annual health assessment using item 703, 705 or 707.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After the health assessment, it’s a matter of using things like team care arrangements with regular review, along with Home medication review.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Amir would be a really good candidate for all of these services because he could benefit from accessing additional allied health services and he is already seeing 2 specialists. </a:t>
            </a:r>
          </a:p>
          <a:p>
            <a:endParaRPr lang="en-AU" baseline="0" dirty="0"/>
          </a:p>
          <a:p>
            <a:r>
              <a:rPr lang="en-AU" baseline="0" dirty="0"/>
              <a:t>The other thing is to always book a long or prolonged appointment for someone. </a:t>
            </a:r>
          </a:p>
          <a:p>
            <a:endParaRPr lang="en-AU" baseline="0" dirty="0"/>
          </a:p>
          <a:p>
            <a:r>
              <a:rPr lang="en-AU" baseline="0" dirty="0"/>
              <a:t>This is a reasonable adjustment if they have a communication disability and you know it will take longer. If it turns out they don’t need the whole time you can use that time on other parts of their health care such as to complete paperwork such as liaising with their other health professionals in that time. </a:t>
            </a:r>
          </a:p>
          <a:p>
            <a:endParaRPr lang="en-AU" baseline="0" dirty="0"/>
          </a:p>
          <a:p>
            <a:r>
              <a:rPr lang="en-AU" baseline="0" dirty="0" smtClean="0"/>
              <a:t>Home visits </a:t>
            </a:r>
            <a:r>
              <a:rPr lang="en-AU" baseline="0" dirty="0"/>
              <a:t>can </a:t>
            </a:r>
            <a:r>
              <a:rPr lang="en-AU" baseline="0" dirty="0" smtClean="0"/>
              <a:t>include </a:t>
            </a:r>
            <a:r>
              <a:rPr lang="en-AU" baseline="0" dirty="0"/>
              <a:t>long or prolonged appointments. So this becomes more financially viable if someone, like Amir, is living in a group home, and you can see several residents at once. </a:t>
            </a:r>
          </a:p>
          <a:p>
            <a:endParaRPr lang="en-AU"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60</a:t>
            </a:fld>
            <a:endParaRPr lang="en-AU" dirty="0"/>
          </a:p>
        </p:txBody>
      </p:sp>
    </p:spTree>
    <p:extLst>
      <p:ext uri="{BB962C8B-B14F-4D97-AF65-F5344CB8AC3E}">
        <p14:creationId xmlns:p14="http://schemas.microsoft.com/office/powerpoint/2010/main" val="5225518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S61P </a:t>
            </a:r>
            <a:r>
              <a:rPr lang="en-AU" sz="1200" b="1" kern="1200" dirty="0">
                <a:solidFill>
                  <a:schemeClr val="tx1"/>
                </a:solidFill>
                <a:effectLst/>
                <a:latin typeface="+mn-lt"/>
                <a:ea typeface="+mn-ea"/>
                <a:cs typeface="+mn-cs"/>
              </a:rPr>
              <a:t> </a:t>
            </a:r>
            <a:r>
              <a:rPr lang="en-AU" b="1" dirty="0"/>
              <a:t>Divider Slide -</a:t>
            </a:r>
            <a:r>
              <a:rPr lang="en-AU" b="1" baseline="0" dirty="0"/>
              <a:t> </a:t>
            </a:r>
            <a:r>
              <a:rPr lang="en-AU" b="1" dirty="0"/>
              <a:t>Case</a:t>
            </a:r>
            <a:r>
              <a:rPr lang="en-AU" b="1" baseline="0" dirty="0"/>
              <a:t> examples – GP Express</a:t>
            </a:r>
          </a:p>
          <a:p>
            <a:endParaRPr lang="en-AU" b="1" baseline="0" dirty="0"/>
          </a:p>
          <a:p>
            <a:r>
              <a:rPr lang="en-AU" b="1" baseline="0" dirty="0"/>
              <a:t>Suggested Time: 1 minute</a:t>
            </a:r>
          </a:p>
          <a:p>
            <a:endParaRPr lang="en-AU" b="1" baseline="0" dirty="0"/>
          </a:p>
          <a:p>
            <a:r>
              <a:rPr lang="en-AU" b="0" u="sng" baseline="0" dirty="0"/>
              <a:t>Notes: </a:t>
            </a:r>
          </a:p>
          <a:p>
            <a:endParaRPr lang="en-AU" b="1" baseline="0" dirty="0"/>
          </a:p>
          <a:p>
            <a:pPr marL="171450" indent="-171450">
              <a:buFont typeface="Arial" panose="020B0604020202020204" pitchFamily="34" charset="0"/>
              <a:buChar char="•"/>
            </a:pPr>
            <a:r>
              <a:rPr lang="en-AU" baseline="0" dirty="0" smtClean="0"/>
              <a:t>Notes for introducing and describing the case examples are given in full for these slides. It is best to read them as they are written. </a:t>
            </a:r>
          </a:p>
          <a:p>
            <a:pPr marL="0" indent="0">
              <a:buFont typeface="Arial" panose="020B0604020202020204" pitchFamily="34" charset="0"/>
              <a:buNone/>
            </a:pPr>
            <a:endParaRPr lang="en-AU" b="0" baseline="0" dirty="0"/>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endParaRPr lang="en-AU" b="0"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61</a:t>
            </a:fld>
            <a:endParaRPr lang="en-AU" dirty="0"/>
          </a:p>
        </p:txBody>
      </p:sp>
    </p:spTree>
    <p:extLst>
      <p:ext uri="{BB962C8B-B14F-4D97-AF65-F5344CB8AC3E}">
        <p14:creationId xmlns:p14="http://schemas.microsoft.com/office/powerpoint/2010/main" val="29344453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S62P </a:t>
            </a:r>
            <a:r>
              <a:rPr lang="en-AU" sz="1200" b="1" kern="1200" dirty="0">
                <a:solidFill>
                  <a:schemeClr val="tx1"/>
                </a:solidFill>
                <a:effectLst/>
                <a:latin typeface="+mn-lt"/>
                <a:ea typeface="+mn-ea"/>
                <a:cs typeface="+mn-cs"/>
              </a:rPr>
              <a:t> Amelia divider slide</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You can remove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The key</a:t>
            </a:r>
            <a:r>
              <a:rPr lang="en-AU" sz="1200" kern="1200" baseline="0" dirty="0" smtClean="0">
                <a:solidFill>
                  <a:schemeClr val="tx1"/>
                </a:solidFill>
                <a:effectLst/>
                <a:latin typeface="+mn-lt"/>
                <a:ea typeface="+mn-ea"/>
                <a:cs typeface="+mn-cs"/>
              </a:rPr>
              <a:t> difference between this version of Amelia’s case study and the one for the longer GP workshop is that additional resources are highlighted here, to allow Kit’s case to be left out of the shorter workshop. </a:t>
            </a:r>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62</a:t>
            </a:fld>
            <a:endParaRPr lang="en-AU" dirty="0"/>
          </a:p>
        </p:txBody>
      </p:sp>
    </p:spTree>
    <p:extLst>
      <p:ext uri="{BB962C8B-B14F-4D97-AF65-F5344CB8AC3E}">
        <p14:creationId xmlns:p14="http://schemas.microsoft.com/office/powerpoint/2010/main" val="35791077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S63P </a:t>
            </a:r>
            <a:r>
              <a:rPr lang="en-AU" sz="1200" b="1" kern="1200" dirty="0">
                <a:solidFill>
                  <a:schemeClr val="tx1"/>
                </a:solidFill>
                <a:effectLst/>
                <a:latin typeface="+mn-lt"/>
                <a:ea typeface="+mn-ea"/>
                <a:cs typeface="+mn-cs"/>
              </a:rPr>
              <a:t> </a:t>
            </a:r>
            <a:r>
              <a:rPr lang="en-AU" b="1" dirty="0"/>
              <a:t>Amelia – GP express workshop</a:t>
            </a:r>
          </a:p>
          <a:p>
            <a:endParaRPr lang="en-AU" b="1" dirty="0"/>
          </a:p>
          <a:p>
            <a:r>
              <a:rPr lang="en-AU" b="1" dirty="0"/>
              <a:t>Suggested</a:t>
            </a:r>
            <a:r>
              <a:rPr lang="en-AU" b="1" baseline="0" dirty="0"/>
              <a:t> time: 1.5 minutes:</a:t>
            </a:r>
          </a:p>
          <a:p>
            <a:endParaRPr lang="en-AU" baseline="0" dirty="0"/>
          </a:p>
          <a:p>
            <a:r>
              <a:rPr lang="en-AU" i="0" u="sng" baseline="0" dirty="0"/>
              <a:t>Notes:</a:t>
            </a:r>
          </a:p>
          <a:p>
            <a:endParaRPr lang="en-AU" i="0" baseline="0" dirty="0"/>
          </a:p>
          <a:p>
            <a:pPr marL="171450" indent="-171450">
              <a:buFont typeface="Arial" panose="020B0604020202020204" pitchFamily="34" charset="0"/>
              <a:buChar char="•"/>
            </a:pPr>
            <a:r>
              <a:rPr lang="en-AU" i="0" baseline="0" dirty="0"/>
              <a:t>Read the case example </a:t>
            </a:r>
            <a:r>
              <a:rPr lang="en-AU" i="0" baseline="0" dirty="0" smtClean="0"/>
              <a:t>as it is written </a:t>
            </a:r>
            <a:r>
              <a:rPr lang="en-AU" i="0" baseline="0" dirty="0"/>
              <a:t>and remind participants that it also appears at the end of their slides handout.  </a:t>
            </a:r>
            <a:endParaRPr lang="en-AU" i="0"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smtClean="0">
                <a:solidFill>
                  <a:schemeClr val="tx1"/>
                </a:solidFill>
                <a:effectLst/>
                <a:latin typeface="+mn-lt"/>
                <a:ea typeface="+mn-ea"/>
                <a:cs typeface="+mn-cs"/>
              </a:rPr>
              <a:t>See the appendix to the Training guide for detailed information about this case and the clinical and practical points it highlights, including appropriate reasonable adjustments. </a:t>
            </a:r>
            <a:endParaRPr lang="en-AU" baseline="0" dirty="0" smtClean="0"/>
          </a:p>
          <a:p>
            <a:pPr marL="0" indent="0">
              <a:buFont typeface="Arial" panose="020B0604020202020204" pitchFamily="34" charset="0"/>
              <a:buNone/>
            </a:pPr>
            <a:endParaRPr lang="en-AU" i="0" baseline="0" dirty="0"/>
          </a:p>
          <a:p>
            <a:endParaRPr lang="en-AU" baseline="0" dirty="0"/>
          </a:p>
          <a:p>
            <a:r>
              <a:rPr lang="en-AU" b="1" baseline="0" dirty="0" smtClean="0"/>
              <a:t>Suggested script</a:t>
            </a:r>
            <a:endParaRPr lang="en-AU" b="1" baseline="0" dirty="0"/>
          </a:p>
          <a:p>
            <a:endParaRPr lang="en-AU" baseline="0" dirty="0"/>
          </a:p>
          <a:p>
            <a:r>
              <a:rPr lang="en-AU" baseline="0" dirty="0"/>
              <a:t>Let’s move on to our second case.</a:t>
            </a:r>
          </a:p>
          <a:p>
            <a:endParaRPr lang="en-AU" i="1" baseline="0" dirty="0"/>
          </a:p>
          <a:p>
            <a:pPr marL="0" indent="0">
              <a:buFontTx/>
              <a:buNone/>
            </a:pPr>
            <a:r>
              <a:rPr lang="en-AU" i="1" dirty="0"/>
              <a:t>Amelia</a:t>
            </a:r>
            <a:r>
              <a:rPr lang="en-AU" i="1" baseline="0" dirty="0"/>
              <a:t> is a woman in her early 20’s who loves cats and enjoys watching cooking shows on TV. </a:t>
            </a:r>
          </a:p>
          <a:p>
            <a:pPr marL="0" indent="0">
              <a:buFontTx/>
              <a:buNone/>
            </a:pPr>
            <a:endParaRPr lang="en-AU" i="1" baseline="0" dirty="0"/>
          </a:p>
          <a:p>
            <a:pPr marL="0" indent="0">
              <a:buFontTx/>
              <a:buNone/>
            </a:pPr>
            <a:r>
              <a:rPr lang="en-AU" sz="1200" i="1" kern="1200" dirty="0">
                <a:solidFill>
                  <a:schemeClr val="tx1"/>
                </a:solidFill>
                <a:effectLst/>
                <a:latin typeface="+mn-lt"/>
                <a:ea typeface="+mn-ea"/>
                <a:cs typeface="+mn-cs"/>
              </a:rPr>
              <a:t>She has an</a:t>
            </a:r>
            <a:r>
              <a:rPr lang="en-AU" sz="1200" i="1" kern="1200" baseline="0" dirty="0">
                <a:solidFill>
                  <a:schemeClr val="tx1"/>
                </a:solidFill>
                <a:effectLst/>
                <a:latin typeface="+mn-lt"/>
                <a:ea typeface="+mn-ea"/>
                <a:cs typeface="+mn-cs"/>
              </a:rPr>
              <a:t> intellectual disability and </a:t>
            </a:r>
            <a:r>
              <a:rPr lang="en-AU" sz="1200" i="1" kern="1200" dirty="0">
                <a:solidFill>
                  <a:schemeClr val="tx1"/>
                </a:solidFill>
                <a:effectLst/>
                <a:latin typeface="+mn-lt"/>
                <a:ea typeface="+mn-ea"/>
                <a:cs typeface="+mn-cs"/>
              </a:rPr>
              <a:t>cerebral palsy. </a:t>
            </a:r>
          </a:p>
          <a:p>
            <a:pPr marL="0" indent="0">
              <a:buFontTx/>
              <a:buNone/>
            </a:pPr>
            <a:endParaRPr lang="en-AU" sz="1200" i="1" kern="1200" dirty="0">
              <a:solidFill>
                <a:schemeClr val="tx1"/>
              </a:solidFill>
              <a:effectLst/>
              <a:latin typeface="+mn-lt"/>
              <a:ea typeface="+mn-ea"/>
              <a:cs typeface="+mn-cs"/>
            </a:endParaRPr>
          </a:p>
          <a:p>
            <a:pPr marL="0" indent="0">
              <a:buFontTx/>
              <a:buNone/>
            </a:pPr>
            <a:r>
              <a:rPr lang="en-AU" sz="1200" i="1" kern="1200" dirty="0">
                <a:solidFill>
                  <a:schemeClr val="tx1"/>
                </a:solidFill>
                <a:effectLst/>
                <a:latin typeface="+mn-lt"/>
                <a:ea typeface="+mn-ea"/>
                <a:cs typeface="+mn-cs"/>
              </a:rPr>
              <a:t>She is able to vocalise and use</a:t>
            </a:r>
            <a:r>
              <a:rPr lang="en-AU" sz="1200" i="1" kern="1200" baseline="0" dirty="0">
                <a:solidFill>
                  <a:schemeClr val="tx1"/>
                </a:solidFill>
                <a:effectLst/>
                <a:latin typeface="+mn-lt"/>
                <a:ea typeface="+mn-ea"/>
                <a:cs typeface="+mn-cs"/>
              </a:rPr>
              <a:t> some </a:t>
            </a:r>
            <a:r>
              <a:rPr lang="en-AU" sz="1200" i="1" kern="1200" dirty="0">
                <a:solidFill>
                  <a:schemeClr val="tx1"/>
                </a:solidFill>
                <a:effectLst/>
                <a:latin typeface="+mn-lt"/>
                <a:ea typeface="+mn-ea"/>
                <a:cs typeface="+mn-cs"/>
              </a:rPr>
              <a:t>sign language. However, it is very</a:t>
            </a:r>
            <a:r>
              <a:rPr lang="en-AU" sz="1200" i="1" kern="1200" baseline="0" dirty="0">
                <a:solidFill>
                  <a:schemeClr val="tx1"/>
                </a:solidFill>
                <a:effectLst/>
                <a:latin typeface="+mn-lt"/>
                <a:ea typeface="+mn-ea"/>
                <a:cs typeface="+mn-cs"/>
              </a:rPr>
              <a:t> difficult </a:t>
            </a:r>
            <a:r>
              <a:rPr lang="en-AU" sz="1200" i="1" kern="1200" dirty="0">
                <a:solidFill>
                  <a:schemeClr val="tx1"/>
                </a:solidFill>
                <a:effectLst/>
                <a:latin typeface="+mn-lt"/>
                <a:ea typeface="+mn-ea"/>
                <a:cs typeface="+mn-cs"/>
              </a:rPr>
              <a:t>for people to understand her communication.</a:t>
            </a:r>
          </a:p>
          <a:p>
            <a:pPr marL="0" indent="0">
              <a:buFontTx/>
              <a:buNone/>
            </a:pPr>
            <a:endParaRPr lang="en-AU"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kern="1200" baseline="0" dirty="0">
                <a:solidFill>
                  <a:schemeClr val="tx1"/>
                </a:solidFill>
                <a:effectLst/>
                <a:latin typeface="+mn-lt"/>
                <a:ea typeface="+mn-ea"/>
                <a:cs typeface="+mn-cs"/>
              </a:rPr>
              <a:t>This is Amelia’s first visit with you. </a:t>
            </a:r>
            <a:r>
              <a:rPr lang="en-AU" sz="1200" i="1" kern="1200" baseline="0" dirty="0" smtClean="0">
                <a:solidFill>
                  <a:schemeClr val="tx1"/>
                </a:solidFill>
                <a:effectLst/>
                <a:latin typeface="+mn-lt"/>
                <a:ea typeface="+mn-ea"/>
                <a:cs typeface="+mn-cs"/>
              </a:rPr>
              <a:t>Her previous GP - whom she saw since she was a child - recently retired. You see two other residents in Amelia’s group home.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kern="1200" dirty="0" smtClean="0">
                <a:solidFill>
                  <a:schemeClr val="tx1"/>
                </a:solidFill>
                <a:effectLst/>
                <a:latin typeface="+mn-lt"/>
                <a:ea typeface="+mn-ea"/>
                <a:cs typeface="+mn-cs"/>
              </a:rPr>
              <a:t>Support staff</a:t>
            </a:r>
            <a:r>
              <a:rPr lang="en-AU" sz="1200" i="1" kern="1200" baseline="0" dirty="0" smtClean="0">
                <a:solidFill>
                  <a:schemeClr val="tx1"/>
                </a:solidFill>
                <a:effectLst/>
                <a:latin typeface="+mn-lt"/>
                <a:ea typeface="+mn-ea"/>
                <a:cs typeface="+mn-cs"/>
              </a:rPr>
              <a:t> inform you that </a:t>
            </a:r>
            <a:r>
              <a:rPr lang="en-AU" sz="1200" i="1" kern="1200" dirty="0" smtClean="0">
                <a:solidFill>
                  <a:schemeClr val="tx1"/>
                </a:solidFill>
                <a:effectLst/>
                <a:latin typeface="+mn-lt"/>
                <a:ea typeface="+mn-ea"/>
                <a:cs typeface="+mn-cs"/>
              </a:rPr>
              <a:t>Amelia</a:t>
            </a:r>
            <a:r>
              <a:rPr lang="en-AU" sz="1200" i="1" kern="1200" baseline="0" dirty="0" smtClean="0">
                <a:solidFill>
                  <a:schemeClr val="tx1"/>
                </a:solidFill>
                <a:effectLst/>
                <a:latin typeface="+mn-lt"/>
                <a:ea typeface="+mn-ea"/>
                <a:cs typeface="+mn-cs"/>
              </a:rPr>
              <a:t> has lived in their residential service for the past 3 years. She sees her Mum every weekend.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kern="1200" baseline="0" dirty="0">
                <a:solidFill>
                  <a:schemeClr val="tx1"/>
                </a:solidFill>
                <a:effectLst/>
                <a:latin typeface="+mn-lt"/>
                <a:ea typeface="+mn-ea"/>
                <a:cs typeface="+mn-cs"/>
              </a:rPr>
              <a:t>They tell you she has epilepsy for which she takes medication.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1" kern="1200" baseline="0" dirty="0">
              <a:solidFill>
                <a:schemeClr val="tx1"/>
              </a:solidFill>
              <a:effectLst/>
              <a:latin typeface="+mn-lt"/>
              <a:ea typeface="+mn-ea"/>
              <a:cs typeface="+mn-cs"/>
            </a:endParaRPr>
          </a:p>
          <a:p>
            <a:pPr marL="0" indent="0">
              <a:buFontTx/>
              <a:buNone/>
            </a:pPr>
            <a:r>
              <a:rPr lang="en-AU" sz="1200" i="1" kern="1200" dirty="0">
                <a:solidFill>
                  <a:schemeClr val="tx1"/>
                </a:solidFill>
                <a:effectLst/>
                <a:latin typeface="+mn-lt"/>
                <a:ea typeface="+mn-ea"/>
                <a:cs typeface="+mn-cs"/>
              </a:rPr>
              <a:t>They also tell you that</a:t>
            </a:r>
            <a:r>
              <a:rPr lang="en-AU" sz="1200" i="1" kern="1200" baseline="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Amelia</a:t>
            </a:r>
            <a:r>
              <a:rPr lang="en-AU" sz="1200" i="1" kern="1200" baseline="0" dirty="0">
                <a:solidFill>
                  <a:schemeClr val="tx1"/>
                </a:solidFill>
                <a:effectLst/>
                <a:latin typeface="+mn-lt"/>
                <a:ea typeface="+mn-ea"/>
                <a:cs typeface="+mn-cs"/>
              </a:rPr>
              <a:t> has a h</a:t>
            </a:r>
            <a:r>
              <a:rPr lang="en-AU" sz="1200" i="1" kern="1200" dirty="0">
                <a:solidFill>
                  <a:schemeClr val="tx1"/>
                </a:solidFill>
                <a:effectLst/>
                <a:latin typeface="+mn-lt"/>
                <a:ea typeface="+mn-ea"/>
                <a:cs typeface="+mn-cs"/>
              </a:rPr>
              <a:t>istory of trauma –</a:t>
            </a:r>
            <a:r>
              <a:rPr lang="en-AU" sz="1200" i="1" kern="1200" baseline="0" dirty="0">
                <a:solidFill>
                  <a:schemeClr val="tx1"/>
                </a:solidFill>
                <a:effectLst/>
                <a:latin typeface="+mn-lt"/>
                <a:ea typeface="+mn-ea"/>
                <a:cs typeface="+mn-cs"/>
              </a:rPr>
              <a:t> as a teenager </a:t>
            </a:r>
            <a:r>
              <a:rPr lang="en-AU" sz="1200" i="1" kern="1200" dirty="0">
                <a:solidFill>
                  <a:schemeClr val="tx1"/>
                </a:solidFill>
                <a:effectLst/>
                <a:latin typeface="+mn-lt"/>
                <a:ea typeface="+mn-ea"/>
                <a:cs typeface="+mn-cs"/>
              </a:rPr>
              <a:t>she was sexually and</a:t>
            </a:r>
            <a:r>
              <a:rPr lang="en-AU" sz="1200" i="1" kern="1200" baseline="0" dirty="0">
                <a:solidFill>
                  <a:schemeClr val="tx1"/>
                </a:solidFill>
                <a:effectLst/>
                <a:latin typeface="+mn-lt"/>
                <a:ea typeface="+mn-ea"/>
                <a:cs typeface="+mn-cs"/>
              </a:rPr>
              <a:t> physically </a:t>
            </a:r>
            <a:r>
              <a:rPr lang="en-AU" sz="1200" i="1" kern="1200" dirty="0">
                <a:solidFill>
                  <a:schemeClr val="tx1"/>
                </a:solidFill>
                <a:effectLst/>
                <a:latin typeface="+mn-lt"/>
                <a:ea typeface="+mn-ea"/>
                <a:cs typeface="+mn-cs"/>
              </a:rPr>
              <a:t>abused by someone who was</a:t>
            </a:r>
            <a:r>
              <a:rPr lang="en-AU" sz="1200" i="1" kern="1200" baseline="0" dirty="0">
                <a:solidFill>
                  <a:schemeClr val="tx1"/>
                </a:solidFill>
                <a:effectLst/>
                <a:latin typeface="+mn-lt"/>
                <a:ea typeface="+mn-ea"/>
                <a:cs typeface="+mn-cs"/>
              </a:rPr>
              <a:t> not a family member. </a:t>
            </a:r>
          </a:p>
          <a:p>
            <a:pPr marL="0" indent="0">
              <a:buFontTx/>
              <a:buNone/>
            </a:pPr>
            <a:endParaRPr lang="en-AU" sz="1200" i="1" kern="1200" baseline="0" dirty="0">
              <a:solidFill>
                <a:schemeClr val="tx1"/>
              </a:solidFill>
              <a:effectLst/>
              <a:latin typeface="+mn-lt"/>
              <a:ea typeface="+mn-ea"/>
              <a:cs typeface="+mn-cs"/>
            </a:endParaRPr>
          </a:p>
          <a:p>
            <a:pPr marL="0" indent="0">
              <a:buFontTx/>
              <a:buNone/>
            </a:pPr>
            <a:r>
              <a:rPr lang="en-AU" sz="1200" i="1" kern="1200" baseline="0" dirty="0">
                <a:solidFill>
                  <a:schemeClr val="tx1"/>
                </a:solidFill>
                <a:effectLst/>
                <a:latin typeface="+mn-lt"/>
                <a:ea typeface="+mn-ea"/>
                <a:cs typeface="+mn-cs"/>
              </a:rPr>
              <a:t>In recent years, she has had </a:t>
            </a:r>
            <a:r>
              <a:rPr lang="en-AU" sz="1200" i="1" kern="1200" dirty="0">
                <a:solidFill>
                  <a:schemeClr val="tx1"/>
                </a:solidFill>
                <a:effectLst/>
                <a:latin typeface="+mn-lt"/>
                <a:ea typeface="+mn-ea"/>
                <a:cs typeface="+mn-cs"/>
              </a:rPr>
              <a:t>mental health problems, including a suspected</a:t>
            </a:r>
            <a:r>
              <a:rPr lang="en-AU" sz="1200" i="1" kern="1200" baseline="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suicide attempt.</a:t>
            </a:r>
            <a:r>
              <a:rPr lang="en-AU" sz="1200" i="1" kern="1200" baseline="0" dirty="0">
                <a:solidFill>
                  <a:schemeClr val="tx1"/>
                </a:solidFill>
                <a:effectLst/>
                <a:latin typeface="+mn-lt"/>
                <a:ea typeface="+mn-ea"/>
                <a:cs typeface="+mn-cs"/>
              </a:rPr>
              <a:t> She has also exhibited </a:t>
            </a:r>
            <a:r>
              <a:rPr lang="en-AU" sz="1200" i="1" kern="1200" dirty="0">
                <a:solidFill>
                  <a:schemeClr val="tx1"/>
                </a:solidFill>
                <a:effectLst/>
                <a:latin typeface="+mn-lt"/>
                <a:ea typeface="+mn-ea"/>
                <a:cs typeface="+mn-cs"/>
              </a:rPr>
              <a:t>behaviours of </a:t>
            </a:r>
            <a:r>
              <a:rPr lang="en-AU" sz="1200" i="1" kern="1200" dirty="0" smtClean="0">
                <a:solidFill>
                  <a:schemeClr val="tx1"/>
                </a:solidFill>
                <a:effectLst/>
                <a:latin typeface="+mn-lt"/>
                <a:ea typeface="+mn-ea"/>
                <a:cs typeface="+mn-cs"/>
              </a:rPr>
              <a:t>concern, including </a:t>
            </a:r>
            <a:r>
              <a:rPr lang="en-AU" sz="1200" i="1" kern="1200" dirty="0">
                <a:solidFill>
                  <a:schemeClr val="tx1"/>
                </a:solidFill>
                <a:effectLst/>
                <a:latin typeface="+mn-lt"/>
                <a:ea typeface="+mn-ea"/>
                <a:cs typeface="+mn-cs"/>
              </a:rPr>
              <a:t>non-suicidal</a:t>
            </a:r>
            <a:r>
              <a:rPr lang="en-AU" sz="1200" i="1" kern="1200" baseline="0" dirty="0">
                <a:solidFill>
                  <a:schemeClr val="tx1"/>
                </a:solidFill>
                <a:effectLst/>
                <a:latin typeface="+mn-lt"/>
                <a:ea typeface="+mn-ea"/>
                <a:cs typeface="+mn-cs"/>
              </a:rPr>
              <a:t> </a:t>
            </a:r>
            <a:r>
              <a:rPr lang="en-AU" sz="1200" i="1" kern="1200" dirty="0" smtClean="0">
                <a:solidFill>
                  <a:schemeClr val="tx1"/>
                </a:solidFill>
                <a:effectLst/>
                <a:latin typeface="+mn-lt"/>
                <a:ea typeface="+mn-ea"/>
                <a:cs typeface="+mn-cs"/>
              </a:rPr>
              <a:t>self-harm.</a:t>
            </a:r>
            <a:endParaRPr lang="en-AU" sz="1200" i="1" kern="1200" dirty="0">
              <a:solidFill>
                <a:schemeClr val="tx1"/>
              </a:solidFill>
              <a:effectLst/>
              <a:latin typeface="+mn-lt"/>
              <a:ea typeface="+mn-ea"/>
              <a:cs typeface="+mn-cs"/>
            </a:endParaRPr>
          </a:p>
          <a:p>
            <a:pPr marL="0" indent="0">
              <a:buFontTx/>
              <a:buNone/>
            </a:pPr>
            <a:endParaRPr lang="en-AU" sz="1200" i="1" kern="1200" baseline="0" dirty="0">
              <a:solidFill>
                <a:schemeClr val="tx1"/>
              </a:solidFill>
              <a:effectLst/>
              <a:latin typeface="+mn-lt"/>
              <a:ea typeface="+mn-ea"/>
              <a:cs typeface="+mn-cs"/>
            </a:endParaRPr>
          </a:p>
          <a:p>
            <a:pPr marL="0" indent="0">
              <a:buFontTx/>
              <a:buNone/>
            </a:pPr>
            <a:r>
              <a:rPr lang="en-AU" sz="1200" i="1" kern="1200" baseline="0" dirty="0">
                <a:solidFill>
                  <a:schemeClr val="tx1"/>
                </a:solidFill>
                <a:effectLst/>
                <a:latin typeface="+mn-lt"/>
                <a:ea typeface="+mn-ea"/>
                <a:cs typeface="+mn-cs"/>
              </a:rPr>
              <a:t>Support staff report that for the past month Amelia has exhibited</a:t>
            </a:r>
            <a:r>
              <a:rPr lang="en-AU" sz="1200" i="1" kern="1200" dirty="0">
                <a:solidFill>
                  <a:schemeClr val="tx1"/>
                </a:solidFill>
                <a:effectLst/>
                <a:latin typeface="+mn-lt"/>
                <a:ea typeface="+mn-ea"/>
                <a:cs typeface="+mn-cs"/>
              </a:rPr>
              <a:t> 'sexualised' behaviours – this includes</a:t>
            </a:r>
            <a:r>
              <a:rPr lang="en-AU" sz="1200" i="1" kern="1200" baseline="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taking off her clothes, exposing her genitals to staff (male</a:t>
            </a:r>
            <a:r>
              <a:rPr lang="en-AU" sz="1200" i="1" kern="1200" baseline="0" dirty="0">
                <a:solidFill>
                  <a:schemeClr val="tx1"/>
                </a:solidFill>
                <a:effectLst/>
                <a:latin typeface="+mn-lt"/>
                <a:ea typeface="+mn-ea"/>
                <a:cs typeface="+mn-cs"/>
              </a:rPr>
              <a:t> and female)</a:t>
            </a:r>
            <a:r>
              <a:rPr lang="en-AU" sz="1200" i="1" kern="1200" dirty="0">
                <a:solidFill>
                  <a:schemeClr val="tx1"/>
                </a:solidFill>
                <a:effectLst/>
                <a:latin typeface="+mn-lt"/>
                <a:ea typeface="+mn-ea"/>
                <a:cs typeface="+mn-cs"/>
              </a:rPr>
              <a:t>, and touching her genitals in public. </a:t>
            </a:r>
          </a:p>
          <a:p>
            <a:pPr marL="0" indent="0">
              <a:buFontTx/>
              <a:buNone/>
            </a:pPr>
            <a:endParaRPr lang="en-AU" sz="1200" i="1" kern="1200" dirty="0">
              <a:solidFill>
                <a:schemeClr val="tx1"/>
              </a:solidFill>
              <a:effectLst/>
              <a:latin typeface="+mn-lt"/>
              <a:ea typeface="+mn-ea"/>
              <a:cs typeface="+mn-cs"/>
            </a:endParaRPr>
          </a:p>
          <a:p>
            <a:pPr marL="0" indent="0">
              <a:buFontTx/>
              <a:buNone/>
            </a:pPr>
            <a:r>
              <a:rPr lang="en-AU" sz="1200" i="1" kern="1200" dirty="0">
                <a:solidFill>
                  <a:schemeClr val="tx1"/>
                </a:solidFill>
                <a:effectLst/>
                <a:latin typeface="+mn-lt"/>
                <a:ea typeface="+mn-ea"/>
                <a:cs typeface="+mn-cs"/>
              </a:rPr>
              <a:t>Staff</a:t>
            </a:r>
            <a:r>
              <a:rPr lang="en-AU" sz="1200" i="1" kern="1200" baseline="0" dirty="0">
                <a:solidFill>
                  <a:schemeClr val="tx1"/>
                </a:solidFill>
                <a:effectLst/>
                <a:latin typeface="+mn-lt"/>
                <a:ea typeface="+mn-ea"/>
                <a:cs typeface="+mn-cs"/>
              </a:rPr>
              <a:t> report that these behaviours are becoming more frequent. </a:t>
            </a:r>
          </a:p>
          <a:p>
            <a:pPr marL="0" indent="0">
              <a:buFontTx/>
              <a:buNone/>
            </a:pPr>
            <a:endParaRPr lang="en-AU" sz="1200" i="1" kern="1200" baseline="0" dirty="0">
              <a:solidFill>
                <a:schemeClr val="tx1"/>
              </a:solidFill>
              <a:effectLst/>
              <a:latin typeface="+mn-lt"/>
              <a:ea typeface="+mn-ea"/>
              <a:cs typeface="+mn-cs"/>
            </a:endParaRPr>
          </a:p>
          <a:p>
            <a:pPr marL="0" indent="0">
              <a:buFontTx/>
              <a:buNone/>
            </a:pPr>
            <a:r>
              <a:rPr lang="en-AU" sz="1200" i="1" kern="1200" baseline="0" dirty="0">
                <a:solidFill>
                  <a:schemeClr val="tx1"/>
                </a:solidFill>
                <a:effectLst/>
                <a:latin typeface="+mn-lt"/>
                <a:ea typeface="+mn-ea"/>
                <a:cs typeface="+mn-cs"/>
              </a:rPr>
              <a:t>They report that there were no changes in Amelia’s group home or day program close to when these behaviours began, and also no other signs of any mental health crises emerged around then. </a:t>
            </a:r>
          </a:p>
          <a:p>
            <a:pPr marL="171450" indent="-171450">
              <a:buFontTx/>
              <a:buChar char="-"/>
            </a:pPr>
            <a:endParaRPr lang="en-AU" sz="1200" kern="1200" baseline="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BE9163C6-BBF9-487A-BA36-3DF7C33AA6E7}" type="slidenum">
              <a:rPr lang="en-AU" smtClean="0"/>
              <a:t>63</a:t>
            </a:fld>
            <a:endParaRPr lang="en-AU" dirty="0"/>
          </a:p>
        </p:txBody>
      </p:sp>
    </p:spTree>
    <p:extLst>
      <p:ext uri="{BB962C8B-B14F-4D97-AF65-F5344CB8AC3E}">
        <p14:creationId xmlns:p14="http://schemas.microsoft.com/office/powerpoint/2010/main" val="9608475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S64P</a:t>
            </a:r>
            <a:r>
              <a:rPr lang="en-AU" sz="1200" b="1" kern="1200" dirty="0">
                <a:solidFill>
                  <a:schemeClr val="tx1"/>
                </a:solidFill>
                <a:effectLst/>
                <a:latin typeface="+mn-lt"/>
                <a:ea typeface="+mn-ea"/>
                <a:cs typeface="+mn-cs"/>
              </a:rPr>
              <a:t> </a:t>
            </a:r>
            <a:r>
              <a:rPr lang="en-AU" b="1" dirty="0"/>
              <a:t>Amelia – GP express workshop </a:t>
            </a:r>
            <a:r>
              <a:rPr lang="en-US" b="1" dirty="0"/>
              <a:t>– group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Suggested</a:t>
            </a:r>
            <a:r>
              <a:rPr lang="en-US" b="1" baseline="0" dirty="0"/>
              <a:t> time: 6 - 8 minutes</a:t>
            </a:r>
          </a:p>
          <a:p>
            <a:endParaRPr lang="en-US" b="1" baseline="0" dirty="0"/>
          </a:p>
          <a:p>
            <a:pPr algn="l"/>
            <a:r>
              <a:rPr lang="en-US" b="0" u="sng" baseline="0" dirty="0"/>
              <a:t>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baseline="0" dirty="0"/>
              <a:t>Depending on how dynamic and cooperative your group is, you may no longer need small group discussions – if sufficient participants are volunteering answers just go straight to the whole group discussion. This will save time. However, if your group is reticent, have them share in small groups followed by your summary of the points - then ask if anyone had more to add.</a:t>
            </a:r>
          </a:p>
          <a:p>
            <a:endParaRPr lang="en-US" b="1" baseline="0" dirty="0"/>
          </a:p>
          <a:p>
            <a:endParaRPr lang="en-US" baseline="0" dirty="0"/>
          </a:p>
          <a:p>
            <a:r>
              <a:rPr lang="en-US" b="1" baseline="0" dirty="0" smtClean="0"/>
              <a:t>Optional script: (what to say when depends </a:t>
            </a:r>
            <a:r>
              <a:rPr lang="en-US" b="1" baseline="0" dirty="0"/>
              <a:t>on what answers arise, but potential answers to emphasise are below)</a:t>
            </a:r>
          </a:p>
          <a:p>
            <a:endParaRPr lang="en-US" baseline="0" dirty="0"/>
          </a:p>
          <a:p>
            <a:r>
              <a:rPr lang="en-US" u="sng" dirty="0" smtClean="0"/>
              <a:t>Time now to</a:t>
            </a:r>
            <a:r>
              <a:rPr lang="en-US" u="sng" baseline="0" dirty="0" smtClean="0"/>
              <a:t> discuss </a:t>
            </a:r>
            <a:r>
              <a:rPr lang="en-US" u="sng" baseline="0" dirty="0"/>
              <a:t>these </a:t>
            </a:r>
            <a:r>
              <a:rPr lang="en-US" u="sng" baseline="0" dirty="0" smtClean="0"/>
              <a:t>questions:</a:t>
            </a:r>
            <a:endParaRPr lang="en-US" u="sng" baseline="0" dirty="0"/>
          </a:p>
          <a:p>
            <a:endParaRPr lang="en-US" u="sng"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t>What could be contributing to Amelia’s behaviour?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t>What are the first steps you would take in response?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t>What would you do next (i.e. next week or further)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After 3 – 4 minutes (earlier if the room appears to go quieter after some discussion), </a:t>
            </a:r>
            <a:r>
              <a:rPr lang="en-US" baseline="0" dirty="0" smtClean="0"/>
              <a:t>either share with the broader group; or you go through the answers and invite other input at each stage. </a:t>
            </a:r>
          </a:p>
          <a:p>
            <a:endParaRPr lang="en-US" baseline="0" dirty="0" smtClean="0"/>
          </a:p>
          <a:p>
            <a:endParaRPr lang="en-AU" dirty="0" smtClean="0"/>
          </a:p>
          <a:p>
            <a:r>
              <a:rPr lang="en-AU" b="0" u="sng" dirty="0" smtClean="0"/>
              <a:t>Potential answers to encourage or prompt on could</a:t>
            </a:r>
            <a:r>
              <a:rPr lang="en-AU" b="0" u="sng" baseline="0" dirty="0" smtClean="0"/>
              <a:t> be:</a:t>
            </a:r>
          </a:p>
          <a:p>
            <a:endParaRPr lang="en-AU" baseline="0" dirty="0" smtClean="0"/>
          </a:p>
          <a:p>
            <a:r>
              <a:rPr lang="en-AU" i="0" baseline="0" dirty="0" smtClean="0"/>
              <a:t>What could be contributing?</a:t>
            </a:r>
          </a:p>
          <a:p>
            <a:pPr marL="171450" indent="-171450">
              <a:buFont typeface="Arial" panose="020B0604020202020204" pitchFamily="34" charset="0"/>
              <a:buChar char="•"/>
            </a:pPr>
            <a:r>
              <a:rPr lang="en-AU" baseline="0" dirty="0" smtClean="0"/>
              <a:t>Further abuse – she is very vulnerable. People with intellectual disability experience higher rates of </a:t>
            </a:r>
            <a:r>
              <a:rPr lang="en-AU" i="1" baseline="0" dirty="0" smtClean="0"/>
              <a:t>all</a:t>
            </a:r>
            <a:r>
              <a:rPr lang="en-AU" baseline="0" dirty="0" smtClean="0"/>
              <a:t> forms of abuse. </a:t>
            </a:r>
          </a:p>
          <a:p>
            <a:pPr marL="171450" indent="-171450">
              <a:buFont typeface="Arial" panose="020B0604020202020204" pitchFamily="34" charset="0"/>
              <a:buChar char="•"/>
            </a:pPr>
            <a:r>
              <a:rPr lang="en-AU" baseline="0" dirty="0" smtClean="0"/>
              <a:t>Is she on a hormonal contraceptive? Has it changed somehow and could this be contributing to the behaviour?</a:t>
            </a:r>
          </a:p>
          <a:p>
            <a:pPr marL="171450" indent="-171450">
              <a:buFont typeface="Arial" panose="020B0604020202020204" pitchFamily="34" charset="0"/>
              <a:buChar char="•"/>
            </a:pPr>
            <a:r>
              <a:rPr lang="en-AU" baseline="0" dirty="0" smtClean="0"/>
              <a:t>Is there a communicative element to the behaviour?</a:t>
            </a:r>
          </a:p>
          <a:p>
            <a:pPr marL="171450" indent="-171450">
              <a:buFont typeface="Arial" panose="020B0604020202020204" pitchFamily="34" charset="0"/>
              <a:buChar char="•"/>
            </a:pPr>
            <a:r>
              <a:rPr lang="en-AU" baseline="0" dirty="0" smtClean="0"/>
              <a:t>Could it relate to seizure activity? </a:t>
            </a:r>
          </a:p>
          <a:p>
            <a:pPr marL="171450" indent="-171450">
              <a:buFont typeface="Arial" panose="020B0604020202020204" pitchFamily="34" charset="0"/>
              <a:buChar char="•"/>
            </a:pPr>
            <a:r>
              <a:rPr lang="en-AU" baseline="0" dirty="0" smtClean="0"/>
              <a:t>Is it behaviourally driven, or a trauma response from prior abuse?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Note - if mania is suggested, say while it is important to be open to the possibility, it seems there are no other clear symptoms of mania at this stage</a:t>
            </a:r>
          </a:p>
          <a:p>
            <a:endParaRPr lang="en-AU" baseline="0" dirty="0" smtClean="0"/>
          </a:p>
          <a:p>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First steps</a:t>
            </a:r>
            <a:r>
              <a:rPr lang="en-AU" baseline="0"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In this consultation - Speak to Amelia. Introduce yourself. Tell her you are a doctor.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Even if someone is not able to communicate verbally, always acknowledge their presence and show them the respect of saying hello.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Check if the support staff present knows her well and is able to interpret her communication.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Find out what consent arrangements are in place. Ask the Group home for the mother’s contact details and ensure she has been appraised of the situation.  </a:t>
            </a:r>
          </a:p>
          <a:p>
            <a:pPr marL="171450" lvl="0" indent="-171450">
              <a:buFont typeface="Arial" panose="020B0604020202020204" pitchFamily="34" charset="0"/>
              <a:buChar char="•"/>
            </a:pPr>
            <a:r>
              <a:rPr lang="en-AU" baseline="0" dirty="0" smtClean="0"/>
              <a:t>Before the end of the day, ensure Amelia is safe:</a:t>
            </a:r>
          </a:p>
          <a:p>
            <a:pPr marL="628650" lvl="1" indent="-171450">
              <a:buFontTx/>
              <a:buChar char="-"/>
            </a:pPr>
            <a:r>
              <a:rPr lang="en-AU" baseline="0" dirty="0" smtClean="0"/>
              <a:t>Phone the group home manager to discuss staffing for Amelia’s personal care and supervision:</a:t>
            </a:r>
          </a:p>
          <a:p>
            <a:pPr marL="1085850" lvl="2" indent="-171450">
              <a:buFontTx/>
              <a:buChar char="-"/>
            </a:pPr>
            <a:r>
              <a:rPr lang="en-AU" baseline="0" dirty="0" smtClean="0"/>
              <a:t>until the underlying cause is identified she needs 2 staff members with her for all personal care and she needs to never be alone. </a:t>
            </a:r>
          </a:p>
          <a:p>
            <a:pPr marL="1085850" lvl="2" indent="-171450">
              <a:buFontTx/>
              <a:buChar char="-"/>
            </a:pPr>
            <a:r>
              <a:rPr lang="en-AU" baseline="0" dirty="0" smtClean="0"/>
              <a:t>Ensure adequate support is in place for any excursions </a:t>
            </a:r>
          </a:p>
          <a:p>
            <a:pPr marL="1085850" lvl="2" indent="-171450">
              <a:buFontTx/>
              <a:buChar char="-"/>
            </a:pPr>
            <a:r>
              <a:rPr lang="en-AU" baseline="0" dirty="0" smtClean="0"/>
              <a:t>These steps are important not only if there is suspicion of abuse but also to protect her from abuse, as the behaviours make her more vulnerable to it. </a:t>
            </a:r>
            <a:r>
              <a:rPr lang="en-AU" baseline="0" dirty="0" smtClean="0"/>
              <a:t>These steps also protect the staff and ensure that difficult situations can be managed through the least restrictive option.</a:t>
            </a:r>
          </a:p>
          <a:p>
            <a:pPr marL="1085850" lvl="2" indent="-171450">
              <a:buFontTx/>
              <a:buChar char="-"/>
            </a:pPr>
            <a:r>
              <a:rPr lang="en-AU" baseline="0" dirty="0" smtClean="0"/>
              <a:t>However </a:t>
            </a:r>
            <a:r>
              <a:rPr lang="en-AU" baseline="0" dirty="0" smtClean="0"/>
              <a:t>it comes at a cost. It’s not guaranteed that increased supports will be covered by NDIS and they certainly can’t increase them without approval of NDIA.</a:t>
            </a:r>
          </a:p>
          <a:p>
            <a:pPr marL="1543050" lvl="3" indent="-171450">
              <a:buFontTx/>
              <a:buChar char="-"/>
            </a:pPr>
            <a:r>
              <a:rPr lang="en-AU" baseline="0" dirty="0" smtClean="0"/>
              <a:t>The group home manager could ask her planner to request an urgent change of circumstances review</a:t>
            </a:r>
          </a:p>
          <a:p>
            <a:pPr marL="1543050" lvl="3" indent="-171450">
              <a:buFontTx/>
              <a:buChar char="-"/>
            </a:pPr>
            <a:r>
              <a:rPr lang="en-AU" baseline="0" dirty="0" smtClean="0"/>
              <a:t>They may ask the GP for a letter of support – if so, be aware that NDIS will only fund needs that pertain to her disability not medical problems. It can, however, mention her increased risk arising from the behavioural changes</a:t>
            </a:r>
          </a:p>
          <a:p>
            <a:pPr marL="1543050" lvl="3" indent="-171450">
              <a:buFontTx/>
              <a:buChar char="-"/>
            </a:pPr>
            <a:r>
              <a:rPr lang="en-AU" baseline="0" dirty="0" smtClean="0"/>
              <a:t>Once a cause is identified, if that cause relates to Amelia’s disability then evidence of increased support needs is needed to fund them under the NDIS. This may require a Positive Behaviour support plan. </a:t>
            </a:r>
          </a:p>
          <a:p>
            <a:pPr marL="1543050" lvl="3" indent="-171450">
              <a:buFontTx/>
              <a:buChar char="-"/>
            </a:pPr>
            <a:r>
              <a:rPr lang="en-AU" baseline="0" dirty="0" smtClean="0"/>
              <a:t>See the links in the handouts regarding supporting NDIS eligibility and plan reviews. 	</a:t>
            </a:r>
          </a:p>
          <a:p>
            <a:endParaRPr lang="en-AU" dirty="0" smtClean="0"/>
          </a:p>
          <a:p>
            <a:endParaRPr lang="en-AU" dirty="0" smtClean="0"/>
          </a:p>
          <a:p>
            <a:r>
              <a:rPr lang="en-AU" dirty="0" smtClean="0"/>
              <a:t>Next steps?</a:t>
            </a:r>
          </a:p>
          <a:p>
            <a:pPr marL="171450" indent="-171450">
              <a:buFont typeface="Arial" panose="020B0604020202020204" pitchFamily="34" charset="0"/>
              <a:buChar char="•"/>
            </a:pPr>
            <a:r>
              <a:rPr lang="en-AU" dirty="0" smtClean="0"/>
              <a:t>Gather</a:t>
            </a:r>
            <a:r>
              <a:rPr lang="en-AU" baseline="0" dirty="0" smtClean="0"/>
              <a:t> more information. Questions to ask could include:</a:t>
            </a:r>
          </a:p>
          <a:p>
            <a:endParaRPr lang="en-AU" baseline="0" dirty="0" smtClean="0"/>
          </a:p>
          <a:p>
            <a:pPr marL="0" indent="0">
              <a:buFont typeface="Arial" panose="020B0604020202020204" pitchFamily="34" charset="0"/>
              <a:buNone/>
            </a:pPr>
            <a:r>
              <a:rPr lang="en-AU" baseline="0" dirty="0" smtClean="0"/>
              <a:t>	- has this ever happened before?</a:t>
            </a:r>
          </a:p>
          <a:p>
            <a:pPr marL="0" indent="0">
              <a:buFont typeface="Arial" panose="020B0604020202020204" pitchFamily="34" charset="0"/>
              <a:buNone/>
            </a:pPr>
            <a:r>
              <a:rPr lang="en-AU" baseline="0" dirty="0" smtClean="0"/>
              <a:t>	- Were there any other changes around that time? Changes could be in Amelia’s:</a:t>
            </a:r>
          </a:p>
          <a:p>
            <a:pPr marL="2457450" lvl="5" indent="-171450">
              <a:buFontTx/>
              <a:buChar char="-"/>
            </a:pPr>
            <a:r>
              <a:rPr lang="en-AU" baseline="0" dirty="0" smtClean="0"/>
              <a:t>health</a:t>
            </a:r>
          </a:p>
          <a:p>
            <a:pPr marL="2457450" lvl="5" indent="-171450">
              <a:buFontTx/>
              <a:buChar char="-"/>
            </a:pPr>
            <a:r>
              <a:rPr lang="en-AU" baseline="0" dirty="0" smtClean="0"/>
              <a:t>medications</a:t>
            </a:r>
          </a:p>
          <a:p>
            <a:pPr marL="2457450" lvl="5" indent="-171450">
              <a:buFontTx/>
              <a:buChar char="-"/>
            </a:pPr>
            <a:r>
              <a:rPr lang="en-AU" baseline="0" dirty="0" smtClean="0"/>
              <a:t>lifestyle and surroundings.</a:t>
            </a:r>
          </a:p>
          <a:p>
            <a:pPr marL="171450" lvl="0" indent="-171450">
              <a:buFontTx/>
              <a:buChar char="-"/>
            </a:pPr>
            <a:r>
              <a:rPr lang="en-AU" baseline="0" dirty="0" smtClean="0"/>
              <a:t>Does she appear withdrawn? Irritable? </a:t>
            </a:r>
          </a:p>
          <a:p>
            <a:pPr marL="171450" lvl="0" indent="-171450">
              <a:buFontTx/>
              <a:buChar char="-"/>
            </a:pPr>
            <a:endParaRPr lang="en-AU" baseline="0" dirty="0" smtClean="0"/>
          </a:p>
          <a:p>
            <a:pPr marL="0" lvl="0" indent="0">
              <a:buFontTx/>
              <a:buNone/>
            </a:pPr>
            <a:r>
              <a:rPr lang="en-AU" i="0" baseline="0" dirty="0" smtClean="0"/>
              <a:t>In fact these questions were asked and the answer to all was no. </a:t>
            </a:r>
            <a:endParaRPr lang="en-AU" baseline="0" dirty="0"/>
          </a:p>
        </p:txBody>
      </p:sp>
      <p:sp>
        <p:nvSpPr>
          <p:cNvPr id="4" name="Slide Number Placeholder 3"/>
          <p:cNvSpPr>
            <a:spLocks noGrp="1"/>
          </p:cNvSpPr>
          <p:nvPr>
            <p:ph type="sldNum" sz="quarter" idx="10"/>
          </p:nvPr>
        </p:nvSpPr>
        <p:spPr/>
        <p:txBody>
          <a:bodyPr/>
          <a:lstStyle/>
          <a:p>
            <a:fld id="{BE9163C6-BBF9-487A-BA36-3DF7C33AA6E7}" type="slidenum">
              <a:rPr lang="en-AU" smtClean="0"/>
              <a:t>64</a:t>
            </a:fld>
            <a:endParaRPr lang="en-AU" dirty="0"/>
          </a:p>
        </p:txBody>
      </p:sp>
    </p:spTree>
    <p:extLst>
      <p:ext uri="{BB962C8B-B14F-4D97-AF65-F5344CB8AC3E}">
        <p14:creationId xmlns:p14="http://schemas.microsoft.com/office/powerpoint/2010/main" val="1216737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S65P </a:t>
            </a:r>
            <a:r>
              <a:rPr lang="en-AU" sz="1200" b="1" kern="1200" dirty="0">
                <a:solidFill>
                  <a:schemeClr val="tx1"/>
                </a:solidFill>
                <a:effectLst/>
                <a:latin typeface="+mn-lt"/>
                <a:ea typeface="+mn-ea"/>
                <a:cs typeface="+mn-cs"/>
              </a:rPr>
              <a:t> </a:t>
            </a:r>
            <a:r>
              <a:rPr lang="en-AU" b="1" dirty="0"/>
              <a:t>Amelia – GP express workshop – Comprehensive</a:t>
            </a:r>
            <a:r>
              <a:rPr lang="en-AU" b="1" baseline="0" dirty="0"/>
              <a:t>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r>
              <a:rPr lang="en-AU" b="1" baseline="0" dirty="0"/>
              <a:t>Suggested time: 2 minutes</a:t>
            </a:r>
          </a:p>
          <a:p>
            <a:endParaRPr lang="en-AU" baseline="0" dirty="0"/>
          </a:p>
          <a:p>
            <a:r>
              <a:rPr lang="en-AU" u="sng" baseline="0" dirty="0"/>
              <a:t>Notes:</a:t>
            </a:r>
          </a:p>
          <a:p>
            <a:pPr marL="171450" indent="-171450">
              <a:buFont typeface="Arial" panose="020B0604020202020204" pitchFamily="34" charset="0"/>
              <a:buChar char="•"/>
            </a:pPr>
            <a:r>
              <a:rPr lang="en-AU" baseline="0" dirty="0"/>
              <a:t>If you are running a longer workshop (2 hours), you could ask participants to discuss what they would do for Amelia in the longer term and what allied health services she may benefit from </a:t>
            </a:r>
          </a:p>
          <a:p>
            <a:endParaRPr lang="en-AU" baseline="0" dirty="0"/>
          </a:p>
          <a:p>
            <a:endParaRPr lang="en-AU" baseline="0" dirty="0" smtClean="0"/>
          </a:p>
          <a:p>
            <a:r>
              <a:rPr lang="en-AU" b="1" baseline="0" dirty="0" smtClean="0"/>
              <a:t>Key points:</a:t>
            </a:r>
          </a:p>
          <a:p>
            <a:pPr marL="171450" indent="-171450">
              <a:buFont typeface="Arial" panose="020B0604020202020204" pitchFamily="34" charset="0"/>
              <a:buChar char="•"/>
            </a:pPr>
            <a:r>
              <a:rPr lang="en-AU" baseline="0" dirty="0" smtClean="0"/>
              <a:t>Be mindful of the impact of trauma and the potential for medical trauma.</a:t>
            </a:r>
          </a:p>
          <a:p>
            <a:pPr marL="171450" indent="-171450">
              <a:buFont typeface="Arial" panose="020B0604020202020204" pitchFamily="34" charset="0"/>
              <a:buChar char="•"/>
            </a:pPr>
            <a:r>
              <a:rPr lang="en-AU" baseline="0" dirty="0" smtClean="0"/>
              <a:t>It is reasonable to plan additional visits to allow the person to get to know you and vice versa.</a:t>
            </a:r>
          </a:p>
          <a:p>
            <a:pPr marL="171450" indent="-171450">
              <a:buFont typeface="Arial" panose="020B0604020202020204" pitchFamily="34" charset="0"/>
              <a:buChar char="•"/>
            </a:pPr>
            <a:r>
              <a:rPr lang="en-AU" baseline="0" dirty="0" smtClean="0"/>
              <a:t>Outcome:  </a:t>
            </a:r>
            <a:r>
              <a:rPr lang="en-AU" i="1" baseline="0" dirty="0" smtClean="0"/>
              <a:t>In truth, Amelia had actually consulted numerous allied health professionals before she was brought to see a doctor. The eventual diagnosis was thrush. It was treated and all her behaviours resolved. </a:t>
            </a:r>
            <a:endParaRPr lang="en-AU" baseline="0" dirty="0" smtClean="0"/>
          </a:p>
          <a:p>
            <a:pPr marL="0" indent="0">
              <a:buFont typeface="Arial" panose="020B0604020202020204" pitchFamily="34" charset="0"/>
              <a:buNone/>
            </a:pPr>
            <a:endParaRPr lang="en-AU" baseline="0" dirty="0" smtClean="0"/>
          </a:p>
          <a:p>
            <a:pPr marL="457200" lvl="1" indent="0">
              <a:buFontTx/>
              <a:buNone/>
            </a:pPr>
            <a:endParaRPr lang="en-AU" b="1" baseline="0" dirty="0" smtClean="0"/>
          </a:p>
          <a:p>
            <a:pPr marL="0" lvl="0" indent="0">
              <a:buFontTx/>
              <a:buNone/>
            </a:pPr>
            <a:r>
              <a:rPr lang="en-AU" b="1" baseline="0" dirty="0" smtClean="0"/>
              <a:t>Optional script: </a:t>
            </a:r>
          </a:p>
          <a:p>
            <a:endParaRPr lang="en-AU" b="1" baseline="0" dirty="0" smtClean="0"/>
          </a:p>
          <a:p>
            <a:r>
              <a:rPr lang="en-AU" u="sng" baseline="0" dirty="0" smtClean="0"/>
              <a:t>Can I see a show of hands</a:t>
            </a:r>
            <a:r>
              <a:rPr lang="en-AU" baseline="0" dirty="0" smtClean="0"/>
              <a:t>:</a:t>
            </a:r>
          </a:p>
          <a:p>
            <a:endParaRPr lang="en-AU" baseline="0" dirty="0" smtClean="0"/>
          </a:p>
          <a:p>
            <a:r>
              <a:rPr lang="en-AU" i="1" baseline="0" dirty="0" smtClean="0"/>
              <a:t>- Who thinks a comprehensive assessment is indicated at this stage?</a:t>
            </a:r>
          </a:p>
          <a:p>
            <a:endParaRPr lang="en-AU" i="1" baseline="0" dirty="0" smtClean="0"/>
          </a:p>
          <a:p>
            <a:r>
              <a:rPr lang="en-AU" i="1" baseline="0" dirty="0" smtClean="0"/>
              <a:t>- Who thinks it is feasible or wise at this stage?</a:t>
            </a:r>
          </a:p>
          <a:p>
            <a:pPr marL="0" lvl="0" indent="0">
              <a:buFontTx/>
              <a:buNone/>
            </a:pPr>
            <a:endParaRPr lang="en-AU" baseline="0" dirty="0" smtClean="0"/>
          </a:p>
          <a:p>
            <a:pPr marL="0" lvl="0" indent="0">
              <a:buFontTx/>
              <a:buNone/>
            </a:pPr>
            <a:r>
              <a:rPr lang="en-AU" baseline="0" dirty="0" smtClean="0"/>
              <a:t>I see some of you hesitating. Given her prior trauma and the possibility of recent trauma a physical assessment would be very challenging and it may induce further trauma for Amelia if it were done before she felt comfortable. </a:t>
            </a:r>
          </a:p>
          <a:p>
            <a:pPr marL="0" lvl="0" indent="0">
              <a:buFontTx/>
              <a:buNone/>
            </a:pPr>
            <a:endParaRPr lang="en-AU" baseline="0" dirty="0" smtClean="0"/>
          </a:p>
          <a:p>
            <a:pPr marL="0" lvl="0" indent="0">
              <a:buFontTx/>
              <a:buNone/>
            </a:pPr>
            <a:r>
              <a:rPr lang="en-AU" baseline="0" dirty="0" smtClean="0"/>
              <a:t>Remember, this is her first visit. So, you don’t know each other yet. </a:t>
            </a:r>
          </a:p>
          <a:p>
            <a:pPr marL="0" lvl="0" indent="0">
              <a:buFontTx/>
              <a:buNone/>
            </a:pPr>
            <a:endParaRPr lang="en-AU" baseline="0" dirty="0" smtClean="0"/>
          </a:p>
          <a:p>
            <a:pPr marL="0" lvl="0" indent="0">
              <a:buFontTx/>
              <a:buNone/>
            </a:pPr>
            <a:r>
              <a:rPr lang="en-AU" baseline="0" dirty="0" smtClean="0"/>
              <a:t>Instead, ask her mum and the group home staff to arrange repeat visits with Amelia to build rapport and trust. It is reasonable to do this. It also gives you a chance to learn about how Amelia communicates. And ask how she went with physical health checks with her last GP. </a:t>
            </a:r>
          </a:p>
          <a:p>
            <a:pPr marL="171450" lvl="0" indent="-171450">
              <a:buFontTx/>
              <a:buChar char="-"/>
            </a:pPr>
            <a:endParaRPr lang="en-AU" baseline="0" dirty="0" smtClean="0"/>
          </a:p>
          <a:p>
            <a:pPr marL="171450" lvl="0" indent="-171450">
              <a:buFontTx/>
              <a:buChar char="-"/>
            </a:pPr>
            <a:endParaRPr lang="en-AU" baseline="0" dirty="0" smtClean="0"/>
          </a:p>
          <a:p>
            <a:pPr marL="0" lvl="0" indent="0">
              <a:buFontTx/>
              <a:buNone/>
            </a:pPr>
            <a:r>
              <a:rPr lang="en-AU" i="0" u="sng" baseline="0" dirty="0" smtClean="0"/>
              <a:t>What else can you do</a:t>
            </a:r>
            <a:r>
              <a:rPr lang="en-AU" i="0" baseline="0" dirty="0" smtClean="0"/>
              <a:t>?</a:t>
            </a:r>
          </a:p>
          <a:p>
            <a:pPr marL="171450" lvl="0" indent="-171450">
              <a:buFontTx/>
              <a:buChar char="-"/>
            </a:pPr>
            <a:r>
              <a:rPr lang="en-AU" i="0" baseline="0" dirty="0" smtClean="0"/>
              <a:t>You can ask staff to track her diet, menstrual cycles and discharge, mood, any other behaviours </a:t>
            </a:r>
          </a:p>
          <a:p>
            <a:pPr marL="171450" lvl="0" indent="-171450">
              <a:buFontTx/>
              <a:buChar char="-"/>
            </a:pPr>
            <a:endParaRPr lang="en-AU" i="0" baseline="0" dirty="0" smtClean="0"/>
          </a:p>
          <a:p>
            <a:pPr marL="171450" lvl="0" indent="-171450">
              <a:buFontTx/>
              <a:buChar char="-"/>
            </a:pPr>
            <a:r>
              <a:rPr lang="en-AU" i="0" baseline="0" dirty="0" smtClean="0"/>
              <a:t>Conduct a full file review. Why? </a:t>
            </a:r>
          </a:p>
          <a:p>
            <a:pPr marL="1085850" lvl="2" indent="-171450">
              <a:buFontTx/>
              <a:buChar char="-"/>
            </a:pPr>
            <a:r>
              <a:rPr lang="en-AU" i="0" baseline="0" dirty="0" smtClean="0"/>
              <a:t>She is a new patient,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AU" i="0" baseline="0" dirty="0" smtClean="0"/>
              <a:t>It allows you to track her history of recent assessments, dental care etc.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endParaRPr lang="en-AU" i="0" baseline="0" dirty="0" smtClean="0"/>
          </a:p>
          <a:p>
            <a:pPr marL="171450" lvl="0" indent="-171450">
              <a:buFontTx/>
              <a:buChar char="-"/>
            </a:pPr>
            <a:r>
              <a:rPr lang="en-AU" i="0" baseline="0" dirty="0" smtClean="0"/>
              <a:t>Liaise with her neurologist and find out how long since her last review there.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i="0" baseline="0" dirty="0" smtClean="0"/>
              <a:t>If indicated, ask a local pharmacist to visit her Group home to conduct a medication review - there is a Medicare item for this. </a:t>
            </a:r>
          </a:p>
          <a:p>
            <a:pPr marL="171450" lvl="0" indent="-171450">
              <a:buFontTx/>
              <a:buChar char="-"/>
            </a:pPr>
            <a:endParaRPr lang="en-AU" i="0" baseline="0" dirty="0" smtClean="0"/>
          </a:p>
          <a:p>
            <a:pPr marL="0" lvl="0" indent="0">
              <a:buFontTx/>
              <a:buNone/>
            </a:pPr>
            <a:r>
              <a:rPr lang="en-AU" i="0" u="sng" baseline="0" dirty="0" smtClean="0"/>
              <a:t>In the longer term</a:t>
            </a:r>
            <a:r>
              <a:rPr lang="en-AU" i="0" baseline="0" dirty="0" smtClean="0"/>
              <a:t>, it would be useful to discuss:</a:t>
            </a:r>
          </a:p>
          <a:p>
            <a:pPr marL="628650" lvl="1" indent="-171450">
              <a:buFontTx/>
              <a:buChar char="-"/>
            </a:pPr>
            <a:r>
              <a:rPr lang="en-AU" i="0" baseline="0" dirty="0" smtClean="0"/>
              <a:t>Allied health services that may benefit Amelia. For example, a speech therapist may work with her to enhance her communication systems and/or train her support workers to understand her communication better; physiotherapy and OT as she has cerebral palsy, exercise physiologist, too. Some of these services could be added to her NDIS plan at the next review. </a:t>
            </a:r>
          </a:p>
          <a:p>
            <a:pPr marL="628650" lvl="1" indent="-171450">
              <a:buFontTx/>
              <a:buChar char="-"/>
            </a:pPr>
            <a:r>
              <a:rPr lang="en-AU" i="0" baseline="0" dirty="0" smtClean="0"/>
              <a:t>Preventative health including cancer screening checks. </a:t>
            </a:r>
          </a:p>
          <a:p>
            <a:pPr marL="1085850" lvl="2" indent="-171450">
              <a:buFontTx/>
              <a:buChar char="-"/>
            </a:pPr>
            <a:r>
              <a:rPr lang="en-AU" b="0" i="0" baseline="0" dirty="0" smtClean="0"/>
              <a:t>The Comprehensive Health Assessment Program prompts all the preventative health care checks for a person’s age. </a:t>
            </a:r>
          </a:p>
          <a:p>
            <a:pPr marL="0" indent="0">
              <a:buFont typeface="Arial" panose="020B0604020202020204" pitchFamily="34" charset="0"/>
              <a:buNone/>
            </a:pPr>
            <a:endParaRPr lang="en-AU" baseline="0" dirty="0"/>
          </a:p>
          <a:p>
            <a:pPr marL="457200" lvl="1" indent="0">
              <a:buFontTx/>
              <a:buNone/>
            </a:pPr>
            <a:endParaRPr lang="en-AU" i="1" baseline="0" dirty="0"/>
          </a:p>
          <a:p>
            <a:pPr marL="0" lvl="0" indent="0">
              <a:buFontTx/>
              <a:buNone/>
            </a:pPr>
            <a:r>
              <a:rPr lang="en-AU" i="1" baseline="0" dirty="0"/>
              <a:t>In truth, Amelia had actually consulted numerous allied health professionals before she was brought to see a doctor. The eventual diagnosis was thrush. It was treated and all her behaviours resolved. </a:t>
            </a:r>
            <a:endParaRPr lang="en-AU" baseline="0" dirty="0"/>
          </a:p>
          <a:p>
            <a:pPr marL="457200" lvl="1" indent="0">
              <a:buFontTx/>
              <a:buNone/>
            </a:pPr>
            <a:endParaRPr lang="en-AU" i="1" baseline="0" dirty="0"/>
          </a:p>
          <a:p>
            <a:pPr marL="0" lvl="0" indent="0">
              <a:buFontTx/>
              <a:buNone/>
            </a:pPr>
            <a:endParaRPr lang="en-AU" i="1" baseline="0" dirty="0"/>
          </a:p>
        </p:txBody>
      </p:sp>
      <p:sp>
        <p:nvSpPr>
          <p:cNvPr id="4" name="Slide Number Placeholder 3"/>
          <p:cNvSpPr>
            <a:spLocks noGrp="1"/>
          </p:cNvSpPr>
          <p:nvPr>
            <p:ph type="sldNum" sz="quarter" idx="10"/>
          </p:nvPr>
        </p:nvSpPr>
        <p:spPr/>
        <p:txBody>
          <a:bodyPr/>
          <a:lstStyle/>
          <a:p>
            <a:fld id="{BE9163C6-BBF9-487A-BA36-3DF7C33AA6E7}" type="slidenum">
              <a:rPr lang="en-AU" smtClean="0"/>
              <a:t>65</a:t>
            </a:fld>
            <a:endParaRPr lang="en-AU" dirty="0"/>
          </a:p>
        </p:txBody>
      </p:sp>
    </p:spTree>
    <p:extLst>
      <p:ext uri="{BB962C8B-B14F-4D97-AF65-F5344CB8AC3E}">
        <p14:creationId xmlns:p14="http://schemas.microsoft.com/office/powerpoint/2010/main" val="22508039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S66P </a:t>
            </a:r>
            <a:r>
              <a:rPr lang="en-AU" sz="1200" b="1" kern="1200" dirty="0">
                <a:solidFill>
                  <a:schemeClr val="tx1"/>
                </a:solidFill>
                <a:effectLst/>
                <a:latin typeface="+mn-lt"/>
                <a:ea typeface="+mn-ea"/>
                <a:cs typeface="+mn-cs"/>
              </a:rPr>
              <a:t> </a:t>
            </a:r>
            <a:r>
              <a:rPr lang="en-AU" b="1" dirty="0"/>
              <a:t>Amelia – GP express workshop – Further reflections 1</a:t>
            </a:r>
          </a:p>
          <a:p>
            <a:endParaRPr lang="en-AU" b="1" dirty="0"/>
          </a:p>
          <a:p>
            <a:r>
              <a:rPr lang="en-AU" b="1" baseline="0" dirty="0"/>
              <a:t>Suggested time: 2 minutes</a:t>
            </a:r>
          </a:p>
          <a:p>
            <a:endParaRPr lang="en-AU" baseline="0" dirty="0"/>
          </a:p>
          <a:p>
            <a:r>
              <a:rPr lang="en-AU" u="sng" baseline="0" dirty="0"/>
              <a:t>Notes:</a:t>
            </a:r>
          </a:p>
          <a:p>
            <a:pPr marL="171450" indent="-171450">
              <a:buFont typeface="Arial" panose="020B0604020202020204" pitchFamily="34" charset="0"/>
              <a:buChar char="•"/>
            </a:pPr>
            <a:r>
              <a:rPr lang="en-AU" baseline="0" dirty="0"/>
              <a:t>Even though Amelia’s case turned out to have a physical cause, be sure to validate</a:t>
            </a:r>
            <a:r>
              <a:rPr lang="en-AU" dirty="0"/>
              <a:t> all</a:t>
            </a:r>
            <a:r>
              <a:rPr lang="en-AU" baseline="0" dirty="0"/>
              <a:t> of the suggestions made by participants. There were so many possibilities and any number of them could have been the eventual diagnosis</a:t>
            </a:r>
            <a:r>
              <a:rPr lang="en-AU" dirty="0"/>
              <a:t>, the </a:t>
            </a:r>
            <a:r>
              <a:rPr lang="en-AU" baseline="0" dirty="0"/>
              <a:t>point is to investigate, thoroughly and cautiously.</a:t>
            </a:r>
            <a:r>
              <a:rPr lang="en-AU" dirty="0"/>
              <a:t> </a:t>
            </a:r>
            <a:endParaRPr lang="en-AU" dirty="0">
              <a:cs typeface="Calibri"/>
            </a:endParaRPr>
          </a:p>
          <a:p>
            <a:pPr marL="171450" indent="-171450">
              <a:buFont typeface="Arial" panose="020B0604020202020204" pitchFamily="34" charset="0"/>
              <a:buChar char="•"/>
            </a:pPr>
            <a:r>
              <a:rPr lang="en-AU" baseline="0" dirty="0"/>
              <a:t>This slide contains animations to allow the text to appear point by point. </a:t>
            </a:r>
          </a:p>
          <a:p>
            <a:endParaRPr lang="en-AU" baseline="0" dirty="0"/>
          </a:p>
          <a:p>
            <a:r>
              <a:rPr lang="en-AU" sz="1200" b="1" kern="1200" dirty="0">
                <a:solidFill>
                  <a:schemeClr val="tx1"/>
                </a:solidFill>
                <a:effectLst/>
                <a:latin typeface="+mn-lt"/>
                <a:ea typeface="+mn-ea"/>
                <a:cs typeface="+mn-cs"/>
              </a:rPr>
              <a:t>Key points:</a:t>
            </a:r>
          </a:p>
          <a:p>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Importance of being trauma-aware before doing invasive </a:t>
            </a:r>
            <a:r>
              <a:rPr lang="en-AU" sz="1200" kern="1200" dirty="0" smtClean="0">
                <a:solidFill>
                  <a:schemeClr val="tx1"/>
                </a:solidFill>
                <a:effectLst/>
                <a:latin typeface="+mn-lt"/>
                <a:ea typeface="+mn-ea"/>
                <a:cs typeface="+mn-cs"/>
              </a:rPr>
              <a:t>tests</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Recognise</a:t>
            </a:r>
            <a:r>
              <a:rPr lang="en-AU" sz="1200" kern="1200" baseline="0" dirty="0" smtClean="0">
                <a:solidFill>
                  <a:schemeClr val="tx1"/>
                </a:solidFill>
                <a:effectLst/>
                <a:latin typeface="+mn-lt"/>
                <a:ea typeface="+mn-ea"/>
                <a:cs typeface="+mn-cs"/>
              </a:rPr>
              <a:t> complexity means methodical approach is needed – appropriate it takes a while to work through</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baseline="0" dirty="0" smtClean="0"/>
              <a:t>Resources document includes </a:t>
            </a:r>
            <a:r>
              <a:rPr lang="en-US" sz="1200" i="1" kern="1200" dirty="0" smtClean="0">
                <a:solidFill>
                  <a:schemeClr val="tx1"/>
                </a:solidFill>
                <a:effectLst/>
                <a:latin typeface="+mn-lt"/>
                <a:ea typeface="+mn-ea"/>
                <a:cs typeface="+mn-cs"/>
              </a:rPr>
              <a:t>What </a:t>
            </a:r>
            <a:r>
              <a:rPr lang="en-US" sz="1200" i="1" kern="1200" dirty="0">
                <a:solidFill>
                  <a:schemeClr val="tx1"/>
                </a:solidFill>
                <a:effectLst/>
                <a:latin typeface="+mn-lt"/>
                <a:ea typeface="+mn-ea"/>
                <a:cs typeface="+mn-cs"/>
              </a:rPr>
              <a:t>not to </a:t>
            </a:r>
            <a:r>
              <a:rPr lang="en-US" sz="1200" i="1" kern="1200" dirty="0" smtClean="0">
                <a:solidFill>
                  <a:schemeClr val="tx1"/>
                </a:solidFill>
                <a:effectLst/>
                <a:latin typeface="+mn-lt"/>
                <a:ea typeface="+mn-ea"/>
                <a:cs typeface="+mn-cs"/>
              </a:rPr>
              <a:t>miss</a:t>
            </a:r>
            <a:r>
              <a:rPr lang="en-US" sz="1200" i="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a list of commonly missed or mismanaged health issues in people with intellectual disability. </a:t>
            </a:r>
            <a:endParaRPr lang="en-AU" sz="1200" kern="1200" dirty="0">
              <a:solidFill>
                <a:schemeClr val="tx1"/>
              </a:solidFill>
              <a:effectLst/>
              <a:latin typeface="+mn-lt"/>
              <a:ea typeface="+mn-ea"/>
              <a:cs typeface="+mn-cs"/>
            </a:endParaRPr>
          </a:p>
          <a:p>
            <a:endParaRPr lang="en-AU" b="1" baseline="0" dirty="0"/>
          </a:p>
          <a:p>
            <a:pPr marL="0" lvl="0" indent="0">
              <a:buFontTx/>
              <a:buNone/>
            </a:pPr>
            <a:endParaRPr lang="en-AU" i="1" baseline="0" dirty="0"/>
          </a:p>
          <a:p>
            <a:r>
              <a:rPr lang="en-AU" b="1" baseline="0" dirty="0" smtClean="0"/>
              <a:t>Optional script:</a:t>
            </a:r>
            <a:endParaRPr lang="en-AU" b="1" baseline="0" dirty="0"/>
          </a:p>
          <a:p>
            <a:endParaRPr lang="en-AU" baseline="0" dirty="0"/>
          </a:p>
          <a:p>
            <a:pPr marL="0" indent="0">
              <a:buFont typeface="Arial" panose="020B0604020202020204" pitchFamily="34" charset="0"/>
              <a:buNone/>
            </a:pPr>
            <a:r>
              <a:rPr lang="en-AU" i="0" baseline="0" dirty="0"/>
              <a:t>Amelia’s case is very complex.</a:t>
            </a:r>
          </a:p>
          <a:p>
            <a:pPr marL="0" indent="0">
              <a:buFont typeface="Arial" panose="020B0604020202020204" pitchFamily="34" charset="0"/>
              <a:buNone/>
            </a:pPr>
            <a:endParaRPr lang="en-AU" i="0" baseline="0" dirty="0"/>
          </a:p>
          <a:p>
            <a:pPr marL="0" indent="0">
              <a:buFont typeface="Arial" panose="020B0604020202020204" pitchFamily="34" charset="0"/>
              <a:buNone/>
            </a:pPr>
            <a:r>
              <a:rPr lang="en-AU" i="0" baseline="0" dirty="0"/>
              <a:t>It is appropriate that it takes a while to work out what to do, it is NOT straightforward.</a:t>
            </a:r>
            <a:endParaRPr lang="en-AU" dirty="0">
              <a:cs typeface="Calibri" panose="020F0502020204030204"/>
            </a:endParaRPr>
          </a:p>
          <a:p>
            <a:pPr marL="0" indent="0">
              <a:buFont typeface="Arial" panose="020B0604020202020204" pitchFamily="34" charset="0"/>
              <a:buNone/>
            </a:pPr>
            <a:endParaRPr lang="en-AU" dirty="0"/>
          </a:p>
          <a:p>
            <a:pPr marL="0" indent="0">
              <a:buFont typeface="Arial" panose="020B0604020202020204" pitchFamily="34" charset="0"/>
              <a:buNone/>
            </a:pPr>
            <a:r>
              <a:rPr lang="en-AU" dirty="0"/>
              <a:t>Recognising </a:t>
            </a:r>
            <a:r>
              <a:rPr lang="en-AU" i="0" baseline="0" dirty="0"/>
              <a:t>that complexity and the impact of trauma on a medical assessment is exactly the sort of skill that is needed.</a:t>
            </a:r>
            <a:r>
              <a:rPr lang="en-AU" dirty="0"/>
              <a:t> </a:t>
            </a:r>
            <a:endParaRPr lang="en-AU" dirty="0">
              <a:cs typeface="Calibri"/>
            </a:endParaRPr>
          </a:p>
          <a:p>
            <a:pPr marL="0" indent="0">
              <a:buFont typeface="Arial" panose="020B0604020202020204" pitchFamily="34" charset="0"/>
              <a:buNone/>
            </a:pPr>
            <a:endParaRPr lang="en-AU" i="0" baseline="0" dirty="0"/>
          </a:p>
          <a:p>
            <a:pPr marL="0" indent="0">
              <a:buFont typeface="Arial" panose="020B0604020202020204" pitchFamily="34" charset="0"/>
              <a:buNone/>
            </a:pPr>
            <a:r>
              <a:rPr lang="en-AU" i="0" baseline="0" dirty="0"/>
              <a:t>[</a:t>
            </a:r>
            <a:r>
              <a:rPr lang="en-AU" dirty="0"/>
              <a:t>If </a:t>
            </a:r>
            <a:r>
              <a:rPr lang="en-AU" i="0" baseline="0" dirty="0"/>
              <a:t>the group made suggestions] </a:t>
            </a:r>
            <a:r>
              <a:rPr lang="en-AU" sz="1200" kern="1200" dirty="0" smtClean="0">
                <a:solidFill>
                  <a:schemeClr val="tx1"/>
                </a:solidFill>
                <a:effectLst/>
                <a:latin typeface="+mn-lt"/>
                <a:ea typeface="+mn-ea"/>
                <a:cs typeface="+mn-cs"/>
              </a:rPr>
              <a:t>Lots of great suggestions have come up about adjustments to standard practice, such as booking multiple visits, liaising with the Group home manager and with Amelia’s mother for information, and doing a file review.</a:t>
            </a:r>
          </a:p>
          <a:p>
            <a:pPr marL="0" indent="0">
              <a:buFont typeface="Arial" panose="020B0604020202020204" pitchFamily="34" charset="0"/>
              <a:buNone/>
            </a:pPr>
            <a:endParaRPr lang="en-AU" i="0" baseline="0" dirty="0"/>
          </a:p>
          <a:p>
            <a:pPr marL="0" lvl="0" indent="0">
              <a:buFontTx/>
              <a:buNone/>
            </a:pPr>
            <a:r>
              <a:rPr lang="en-AU" i="0" baseline="0" dirty="0"/>
              <a:t>Amelia‘s case also highlights how someone like Amelia is entirely reliant on others to help them seek health care. </a:t>
            </a:r>
          </a:p>
          <a:p>
            <a:pPr marL="0" lvl="0" indent="0">
              <a:buFontTx/>
              <a:buNone/>
            </a:pPr>
            <a:endParaRPr lang="en-AU" i="0" baseline="0" dirty="0"/>
          </a:p>
          <a:p>
            <a:pPr marL="0" lvl="0" indent="0">
              <a:buFontTx/>
              <a:buNone/>
            </a:pPr>
            <a:r>
              <a:rPr lang="en-AU" i="0" baseline="0" dirty="0"/>
              <a:t>And finally, it highlights how easily a health condition can be overlooked. There are many commonly missed health conditions in people with intellectual disability. We have already shared with you </a:t>
            </a:r>
            <a:r>
              <a:rPr lang="en-AU" i="0" baseline="0" dirty="0" smtClean="0"/>
              <a:t>[or will share with you] a </a:t>
            </a:r>
            <a:r>
              <a:rPr lang="en-AU" i="0" baseline="0" dirty="0"/>
              <a:t>handout on commonly missed conditions. Thrush is actually not a common one, things like constipation and reflux are far more commonly missed. </a:t>
            </a:r>
          </a:p>
          <a:p>
            <a:endParaRPr lang="en-AU" dirty="0"/>
          </a:p>
          <a:p>
            <a:r>
              <a:rPr lang="en-AU" dirty="0" smtClean="0"/>
              <a:t>Any</a:t>
            </a:r>
            <a:r>
              <a:rPr lang="en-AU" i="0" baseline="0" dirty="0" smtClean="0"/>
              <a:t> number of the suggested diagnoses could have been the answer. So, it highlights the </a:t>
            </a:r>
            <a:r>
              <a:rPr lang="en-AU" i="0" baseline="0" dirty="0"/>
              <a:t>importance of adopting a thorough approach to assessing potential causes for behavioural change in a person with intellectual disability. </a:t>
            </a:r>
            <a:endParaRPr lang="en-AU" dirty="0">
              <a:cs typeface="Calibri"/>
            </a:endParaRPr>
          </a:p>
          <a:p>
            <a:endParaRPr lang="en-AU" baseline="0" dirty="0"/>
          </a:p>
          <a:p>
            <a:pPr marL="0" indent="0">
              <a:buFontTx/>
              <a:buNone/>
            </a:pPr>
            <a:endParaRPr lang="en-US" b="0"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66</a:t>
            </a:fld>
            <a:endParaRPr lang="en-AU" dirty="0"/>
          </a:p>
        </p:txBody>
      </p:sp>
    </p:spTree>
    <p:extLst>
      <p:ext uri="{BB962C8B-B14F-4D97-AF65-F5344CB8AC3E}">
        <p14:creationId xmlns:p14="http://schemas.microsoft.com/office/powerpoint/2010/main" val="13443896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S67P </a:t>
            </a:r>
            <a:r>
              <a:rPr lang="en-AU" sz="1200" b="1" kern="1200" dirty="0">
                <a:solidFill>
                  <a:schemeClr val="tx1"/>
                </a:solidFill>
                <a:effectLst/>
                <a:latin typeface="+mn-lt"/>
                <a:ea typeface="+mn-ea"/>
                <a:cs typeface="+mn-cs"/>
              </a:rPr>
              <a:t> </a:t>
            </a:r>
            <a:r>
              <a:rPr lang="en-US" b="1" baseline="0" dirty="0"/>
              <a:t>Diagnostic overshadowing</a:t>
            </a:r>
          </a:p>
          <a:p>
            <a:endParaRPr lang="en-US" b="1" baseline="0" dirty="0"/>
          </a:p>
          <a:p>
            <a:r>
              <a:rPr lang="en-US" b="1" baseline="0" dirty="0"/>
              <a:t>Suggested time: 1-2 minutes</a:t>
            </a:r>
          </a:p>
          <a:p>
            <a:endParaRPr lang="en-US" baseline="0" dirty="0"/>
          </a:p>
          <a:p>
            <a:r>
              <a:rPr lang="en-US" u="sng" baseline="0" dirty="0"/>
              <a:t>Notes:</a:t>
            </a:r>
          </a:p>
          <a:p>
            <a:endParaRPr lang="en-US" baseline="0" dirty="0"/>
          </a:p>
          <a:p>
            <a:r>
              <a:rPr lang="en-US" baseline="0" dirty="0"/>
              <a:t>This concept may have already come up in discussion. If so, highlight that participants also made this point and it </a:t>
            </a:r>
            <a:r>
              <a:rPr lang="en-US" dirty="0"/>
              <a:t>is </a:t>
            </a:r>
            <a:r>
              <a:rPr lang="en-US" baseline="0" dirty="0"/>
              <a:t>a very important one</a:t>
            </a:r>
            <a:r>
              <a:rPr lang="en-US" dirty="0"/>
              <a:t>,</a:t>
            </a:r>
            <a:r>
              <a:rPr lang="en-US" baseline="0" dirty="0"/>
              <a:t> so here is the official definition.</a:t>
            </a:r>
            <a:r>
              <a:rPr lang="en-US" dirty="0"/>
              <a:t> </a:t>
            </a:r>
            <a:endParaRPr lang="en-US" dirty="0">
              <a:cs typeface="Calibri"/>
            </a:endParaRPr>
          </a:p>
          <a:p>
            <a:endParaRPr lang="en-US" baseline="0" dirty="0" smtClean="0"/>
          </a:p>
          <a:p>
            <a:endParaRPr lang="en-US" baseline="0" dirty="0" smtClean="0"/>
          </a:p>
          <a:p>
            <a:endParaRPr lang="en-US" baseline="0" dirty="0"/>
          </a:p>
          <a:p>
            <a:r>
              <a:rPr lang="en-AU" sz="1200" b="1" kern="1200" dirty="0">
                <a:solidFill>
                  <a:schemeClr val="tx1"/>
                </a:solidFill>
                <a:effectLst/>
                <a:latin typeface="+mn-lt"/>
                <a:ea typeface="+mn-ea"/>
                <a:cs typeface="+mn-cs"/>
              </a:rPr>
              <a:t>Key points:</a:t>
            </a:r>
          </a:p>
          <a:p>
            <a:endParaRPr lang="en-AU"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Define diagnostic overshadowing – to emphasise the importance of proactive and methodical health checks</a:t>
            </a:r>
            <a:endParaRPr lang="en-AU"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 methodical approach overcomes this.</a:t>
            </a:r>
            <a:endParaRPr lang="en-AU" sz="11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n-AU" sz="1200" kern="1200" dirty="0">
                <a:solidFill>
                  <a:schemeClr val="tx1"/>
                </a:solidFill>
                <a:effectLst/>
                <a:latin typeface="+mn-lt"/>
                <a:ea typeface="+mn-ea"/>
                <a:cs typeface="+mn-cs"/>
              </a:rPr>
              <a:t>Any change in behaviour should be assessed in order of: physical, mental health, social/environment and behaviour</a:t>
            </a:r>
            <a:endParaRPr lang="en-AU" sz="1100" kern="1200" dirty="0">
              <a:solidFill>
                <a:schemeClr val="tx1"/>
              </a:solidFill>
              <a:effectLst/>
              <a:latin typeface="+mn-lt"/>
              <a:ea typeface="+mn-ea"/>
              <a:cs typeface="+mn-cs"/>
            </a:endParaRPr>
          </a:p>
          <a:p>
            <a:endParaRPr lang="en-US" b="1" baseline="0"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1" baseline="0" dirty="0" smtClean="0"/>
              <a:t>Optional script:</a:t>
            </a:r>
            <a:endParaRPr lang="en-US" b="1" baseline="0" dirty="0"/>
          </a:p>
          <a:p>
            <a:pPr marL="171450" indent="-171450">
              <a:buFont typeface="Arial" panose="020B0604020202020204" pitchFamily="34" charset="0"/>
              <a:buChar char="•"/>
            </a:pPr>
            <a:endParaRPr lang="en-US" baseline="0" dirty="0"/>
          </a:p>
          <a:p>
            <a:r>
              <a:rPr lang="en-US" baseline="0" dirty="0"/>
              <a:t>Amelia’s case is a classic example of what we call </a:t>
            </a:r>
            <a:r>
              <a:rPr lang="en-US" b="1" dirty="0"/>
              <a:t>diagnostic overshadowing</a:t>
            </a:r>
            <a:r>
              <a:rPr lang="en-US" baseline="0" dirty="0"/>
              <a:t>.</a:t>
            </a:r>
            <a:r>
              <a:rPr lang="en-US" dirty="0"/>
              <a:t> </a:t>
            </a:r>
            <a:endParaRPr lang="en-US" baseline="0" dirty="0"/>
          </a:p>
          <a:p>
            <a:endParaRPr lang="en-US" baseline="0" dirty="0"/>
          </a:p>
          <a:p>
            <a:r>
              <a:rPr lang="en-US" i="1" baseline="0" dirty="0"/>
              <a:t>This is where someone mistakenly attributes a person’s symptoms to their disability</a:t>
            </a:r>
            <a:r>
              <a:rPr lang="en-US" i="1" dirty="0"/>
              <a:t>,</a:t>
            </a:r>
            <a:r>
              <a:rPr lang="en-US" i="1" baseline="0" dirty="0"/>
              <a:t> or to a mental health or behavioural problem.</a:t>
            </a:r>
            <a:r>
              <a:rPr lang="en-US" i="1" dirty="0"/>
              <a:t> </a:t>
            </a:r>
            <a:endParaRPr lang="en-US" i="1" dirty="0">
              <a:cs typeface="Calibri"/>
            </a:endParaRPr>
          </a:p>
          <a:p>
            <a:endParaRPr lang="en-US" baseline="0" dirty="0"/>
          </a:p>
          <a:p>
            <a:r>
              <a:rPr lang="en-US" baseline="0" dirty="0"/>
              <a:t>As you can imagine, this results in</a:t>
            </a:r>
            <a:r>
              <a:rPr lang="en-US" dirty="0"/>
              <a:t>: </a:t>
            </a:r>
            <a:endParaRPr lang="en-US" dirty="0">
              <a:cs typeface="Calibri"/>
            </a:endParaRPr>
          </a:p>
          <a:p>
            <a:pPr marL="171450" indent="-171450">
              <a:buFontTx/>
              <a:buChar char="-"/>
            </a:pPr>
            <a:r>
              <a:rPr lang="en-US" baseline="0" dirty="0"/>
              <a:t>delays to care</a:t>
            </a:r>
            <a:r>
              <a:rPr lang="en-US" dirty="0"/>
              <a:t>;</a:t>
            </a:r>
            <a:endParaRPr lang="en-US" dirty="0">
              <a:cs typeface="Calibri" panose="020F0502020204030204"/>
            </a:endParaRPr>
          </a:p>
          <a:p>
            <a:pPr marL="171450" indent="-171450">
              <a:buFontTx/>
              <a:buChar char="-"/>
            </a:pPr>
            <a:r>
              <a:rPr lang="en-US" baseline="0" dirty="0"/>
              <a:t>unnecessary comorbidity</a:t>
            </a:r>
            <a:r>
              <a:rPr lang="en-US" dirty="0"/>
              <a:t>;</a:t>
            </a:r>
            <a:endParaRPr lang="en-US" dirty="0">
              <a:cs typeface="Calibri" panose="020F0502020204030204"/>
            </a:endParaRPr>
          </a:p>
          <a:p>
            <a:pPr marL="171450" indent="-171450">
              <a:buFontTx/>
              <a:buChar char="-"/>
            </a:pPr>
            <a:r>
              <a:rPr lang="en-US" dirty="0"/>
              <a:t>and </a:t>
            </a:r>
            <a:r>
              <a:rPr lang="en-US" baseline="0" dirty="0"/>
              <a:t>it can be dangerous or even fatal.</a:t>
            </a:r>
            <a:r>
              <a:rPr lang="en-US" dirty="0"/>
              <a:t> </a:t>
            </a:r>
            <a:endParaRPr lang="en-US" dirty="0">
              <a:cs typeface="Calibri" panose="020F0502020204030204"/>
            </a:endParaRPr>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 how can a clinician avoid this? It really boils down to applying the clinical skills you already have, in a systematic fashion: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lvl="0" indent="0">
              <a:buFontTx/>
              <a:buNone/>
            </a:pPr>
            <a:r>
              <a:rPr lang="en-AU" b="1" i="1" baseline="0" dirty="0"/>
              <a:t>- Always</a:t>
            </a:r>
            <a:r>
              <a:rPr lang="en-AU" baseline="0" dirty="0"/>
              <a:t> look at physical then mental health and then environmental explanations for a change in behaviour. No matter the </a:t>
            </a:r>
            <a:r>
              <a:rPr lang="en-AU" baseline="0" dirty="0" smtClean="0"/>
              <a:t>social history </a:t>
            </a:r>
            <a:r>
              <a:rPr lang="en-AU" baseline="0" dirty="0"/>
              <a:t>- </a:t>
            </a:r>
            <a:r>
              <a:rPr lang="en-AU" b="1" i="1" baseline="0" dirty="0"/>
              <a:t>always</a:t>
            </a:r>
            <a:r>
              <a:rPr lang="en-AU" baseline="0" dirty="0"/>
              <a:t> look for evidence of medical issues first.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67</a:t>
            </a:fld>
            <a:endParaRPr lang="en-AU" dirty="0"/>
          </a:p>
        </p:txBody>
      </p:sp>
    </p:spTree>
    <p:extLst>
      <p:ext uri="{BB962C8B-B14F-4D97-AF65-F5344CB8AC3E}">
        <p14:creationId xmlns:p14="http://schemas.microsoft.com/office/powerpoint/2010/main" val="3379528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S68P </a:t>
            </a:r>
            <a:r>
              <a:rPr lang="en-AU" sz="1200" b="1" kern="1200" dirty="0">
                <a:solidFill>
                  <a:schemeClr val="tx1"/>
                </a:solidFill>
                <a:effectLst/>
                <a:latin typeface="+mn-lt"/>
                <a:ea typeface="+mn-ea"/>
                <a:cs typeface="+mn-cs"/>
              </a:rPr>
              <a:t> </a:t>
            </a:r>
            <a:r>
              <a:rPr lang="en-US" b="1" dirty="0"/>
              <a:t>Amelia</a:t>
            </a:r>
            <a:r>
              <a:rPr lang="en-US" b="1" baseline="0" dirty="0"/>
              <a:t> – GP express - Further reflections 2</a:t>
            </a:r>
          </a:p>
          <a:p>
            <a:endParaRPr lang="en-US" b="1" dirty="0"/>
          </a:p>
          <a:p>
            <a:r>
              <a:rPr lang="en-US" b="1" dirty="0"/>
              <a:t>Suggested time: 2 minutes</a:t>
            </a:r>
          </a:p>
          <a:p>
            <a:endParaRPr lang="en-US" dirty="0"/>
          </a:p>
          <a:p>
            <a:r>
              <a:rPr lang="en-US" u="sng" dirty="0"/>
              <a:t>Notes:</a:t>
            </a:r>
          </a:p>
          <a:p>
            <a:endParaRPr lang="en-US" dirty="0"/>
          </a:p>
          <a:p>
            <a:pPr marL="171450" indent="-171450">
              <a:buFont typeface="Arial" panose="020B0604020202020204" pitchFamily="34" charset="0"/>
              <a:buChar char="•"/>
            </a:pPr>
            <a:r>
              <a:rPr lang="en-US" i="0" dirty="0"/>
              <a:t>To keep momentum</a:t>
            </a:r>
            <a:r>
              <a:rPr lang="en-US" i="0" baseline="0" dirty="0"/>
              <a:t> going in the room, k</a:t>
            </a:r>
            <a:r>
              <a:rPr lang="en-US" i="0" dirty="0"/>
              <a:t>eep</a:t>
            </a:r>
            <a:r>
              <a:rPr lang="en-US" i="0" baseline="0" dirty="0"/>
              <a:t> this part short and punchy. </a:t>
            </a:r>
          </a:p>
          <a:p>
            <a:pPr marL="171450" indent="-171450">
              <a:buFont typeface="Arial" panose="020B0604020202020204" pitchFamily="34" charset="0"/>
              <a:buChar char="•"/>
            </a:pPr>
            <a:r>
              <a:rPr lang="en-US" i="0" baseline="0" dirty="0"/>
              <a:t>If people have already mentioned some of these points when sharing their insights, then say something like “We’ve already had fantastic insights shared about…. “, and summarise those things verbally before asking if anything else stood out for them. </a:t>
            </a:r>
          </a:p>
          <a:p>
            <a:pPr marL="171450" indent="-171450">
              <a:buFont typeface="Arial" panose="020B0604020202020204" pitchFamily="34" charset="0"/>
              <a:buChar char="•"/>
            </a:pPr>
            <a:r>
              <a:rPr lang="en-US" i="0" baseline="0" dirty="0"/>
              <a:t>When showcasing the Comprehensive Health Assessment Program, give up to date information about the cost and availability as a hard-copy or electronic form. At the time of writing, this was changing. Please check for up-to-date information before you run a session. </a:t>
            </a:r>
          </a:p>
          <a:p>
            <a:endParaRPr lang="en-US" dirty="0"/>
          </a:p>
          <a:p>
            <a:r>
              <a:rPr lang="en-AU" sz="1200" b="1" kern="1200" dirty="0">
                <a:solidFill>
                  <a:schemeClr val="tx1"/>
                </a:solidFill>
                <a:effectLst/>
                <a:latin typeface="+mn-lt"/>
                <a:ea typeface="+mn-ea"/>
                <a:cs typeface="+mn-cs"/>
              </a:rPr>
              <a:t>Key points:</a:t>
            </a:r>
          </a:p>
          <a:p>
            <a:endParaRPr lang="en-AU" sz="1200" kern="1200" dirty="0">
              <a:solidFill>
                <a:schemeClr val="tx1"/>
              </a:solidFill>
              <a:effectLst/>
              <a:latin typeface="+mn-lt"/>
              <a:ea typeface="+mn-ea"/>
              <a:cs typeface="+mn-cs"/>
            </a:endParaRPr>
          </a:p>
          <a:p>
            <a:pPr marL="171450" indent="-171450" rtl="0" fontAlgn="ctr">
              <a:buFont typeface="Arial" panose="020B0604020202020204" pitchFamily="34" charset="0"/>
              <a:buChar char="•"/>
            </a:pPr>
            <a:r>
              <a:rPr lang="en-US" sz="1200" kern="1200" dirty="0">
                <a:solidFill>
                  <a:schemeClr val="tx1"/>
                </a:solidFill>
                <a:effectLst/>
                <a:latin typeface="+mn-lt"/>
                <a:ea typeface="+mn-ea"/>
                <a:cs typeface="+mn-cs"/>
              </a:rPr>
              <a:t>Showcase the Comprehensive Health Assessment Program as a tool to ensure a methodical way approach to annual health checks: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only evidence-based tool in Australia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Identifies unmet health needs and promotes education for all involved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Includes gathering of important health history information before the health check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Adjustments at the whole of practice level can improve health care.</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Sometimes sedation is needed to assess – if so arrange other needed tests. </a:t>
            </a:r>
          </a:p>
          <a:p>
            <a:endParaRPr lang="en-US" b="1"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1" baseline="0" dirty="0" smtClean="0"/>
              <a:t>Optional script:</a:t>
            </a:r>
            <a:endParaRPr lang="en-US" b="1" baseline="0" dirty="0"/>
          </a:p>
          <a:p>
            <a:pPr marL="0" indent="0">
              <a:buFont typeface="Arial" panose="020B0604020202020204" pitchFamily="34" charset="0"/>
              <a:buNone/>
            </a:pPr>
            <a:endParaRPr lang="en-US" baseline="0" dirty="0"/>
          </a:p>
          <a:p>
            <a:r>
              <a:rPr lang="en-US" baseline="0" dirty="0" smtClean="0"/>
              <a:t>The potential for diagnostic overshadowing and missed conditions </a:t>
            </a:r>
            <a:r>
              <a:rPr lang="en-US" baseline="0" dirty="0"/>
              <a:t>case </a:t>
            </a:r>
            <a:r>
              <a:rPr lang="en-US" baseline="0" dirty="0" smtClean="0"/>
              <a:t>underscores the </a:t>
            </a:r>
            <a:r>
              <a:rPr lang="en-US" baseline="0" dirty="0"/>
              <a:t>value in annual health checks. </a:t>
            </a:r>
            <a:endParaRPr lang="en-US" dirty="0">
              <a:cs typeface="Calibri"/>
            </a:endParaRPr>
          </a:p>
          <a:p>
            <a:pPr marL="0" indent="0">
              <a:buFontTx/>
              <a:buNone/>
            </a:pPr>
            <a:endParaRPr lang="en-US" b="0" baseline="0" dirty="0"/>
          </a:p>
          <a:p>
            <a:endParaRPr lang="en-US" b="0" baseline="0" dirty="0" smtClean="0"/>
          </a:p>
          <a:p>
            <a:pPr marL="0" indent="0">
              <a:buFontTx/>
              <a:buNone/>
            </a:pPr>
            <a:r>
              <a:rPr lang="en-US" b="0" baseline="0" dirty="0" smtClean="0"/>
              <a:t>One way to ensure a comprehensive annual health check is through use of a tool. Can I see a show of hands of who has heard of the Comprehensive Annual health Program, also known as the CHAP tool? And keep your hand up if you’ve ever used it? Great so some of you are already using it. For those who don’t know it, this is what it looks like (click mouse). </a:t>
            </a:r>
          </a:p>
          <a:p>
            <a:pPr marL="0" indent="0">
              <a:buFontTx/>
              <a:buNone/>
            </a:pPr>
            <a:endParaRPr lang="en-US" b="0" baseline="0" dirty="0" smtClean="0"/>
          </a:p>
          <a:p>
            <a:pPr marL="0" indent="0">
              <a:buFontTx/>
              <a:buNone/>
            </a:pPr>
            <a:r>
              <a:rPr lang="en-US" b="0" baseline="0" dirty="0" smtClean="0"/>
              <a:t>Essentially it is a form in two parts. The first is a survey completed by the person with support as needed. And the second part guides a GP through the steps to ensure a comprehensive assessment. It’s been specifically designed for use with people with intellectual disability and it prompts you to do necessary preventative health checks at particular ages. The link for the CHAP is there on the screen and is included in your workshop handouts. </a:t>
            </a:r>
          </a:p>
          <a:p>
            <a:pPr marL="0" indent="0">
              <a:buFontTx/>
              <a:buNone/>
            </a:pPr>
            <a:endParaRPr lang="en-US" b="0" baseline="0" dirty="0" smtClean="0"/>
          </a:p>
          <a:p>
            <a:r>
              <a:rPr lang="en-US" sz="1200" kern="1200" dirty="0" smtClean="0">
                <a:solidFill>
                  <a:schemeClr val="tx1"/>
                </a:solidFill>
                <a:effectLst/>
                <a:latin typeface="+mn-lt"/>
                <a:ea typeface="+mn-ea"/>
                <a:cs typeface="+mn-cs"/>
              </a:rPr>
              <a:t>The CHAP is the only evidence-based tool that has been proven in Australia to identify unmet health needs in people with intellectual disability. </a:t>
            </a:r>
            <a:r>
              <a:rPr lang="en-AU" sz="1200" kern="1200" dirty="0" smtClean="0">
                <a:solidFill>
                  <a:schemeClr val="tx1"/>
                </a:solidFill>
                <a:effectLst/>
                <a:latin typeface="+mn-lt"/>
                <a:ea typeface="+mn-ea"/>
                <a:cs typeface="+mn-cs"/>
              </a:rPr>
              <a:t>The evidence for its effectiveness comes from 3 randomised controlled trials.</a:t>
            </a:r>
          </a:p>
          <a:p>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encourages the gathering of a comprehensive health history and provides access to healthcare. It also educates to all those involved in the process, prompts everyone in the process to </a:t>
            </a:r>
            <a:r>
              <a:rPr lang="en-US" sz="1200" kern="1200" dirty="0" err="1" smtClean="0">
                <a:solidFill>
                  <a:schemeClr val="tx1"/>
                </a:solidFill>
                <a:effectLst/>
                <a:latin typeface="+mn-lt"/>
                <a:ea typeface="+mn-ea"/>
                <a:cs typeface="+mn-cs"/>
              </a:rPr>
              <a:t>maximise</a:t>
            </a:r>
            <a:r>
              <a:rPr lang="en-US" sz="1200" kern="1200" dirty="0" smtClean="0">
                <a:solidFill>
                  <a:schemeClr val="tx1"/>
                </a:solidFill>
                <a:effectLst/>
                <a:latin typeface="+mn-lt"/>
                <a:ea typeface="+mn-ea"/>
                <a:cs typeface="+mn-cs"/>
              </a:rPr>
              <a:t> healthcare delivered to the person and encourages follow up when </a:t>
            </a:r>
            <a:r>
              <a:rPr lang="en-AU" sz="1200" kern="1200" dirty="0" smtClean="0">
                <a:solidFill>
                  <a:schemeClr val="tx1"/>
                </a:solidFill>
                <a:effectLst/>
                <a:latin typeface="+mn-lt"/>
                <a:ea typeface="+mn-ea"/>
                <a:cs typeface="+mn-cs"/>
              </a:rPr>
              <a:t>problems are found. </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The Comprehensive Health Assessment Program </a:t>
            </a:r>
            <a:r>
              <a:rPr lang="en-US" sz="1200" kern="1200" dirty="0" smtClean="0">
                <a:solidFill>
                  <a:schemeClr val="tx1"/>
                </a:solidFill>
                <a:effectLst/>
                <a:latin typeface="+mn-lt"/>
                <a:ea typeface="+mn-ea"/>
                <a:cs typeface="+mn-cs"/>
              </a:rPr>
              <a:t>includes some features that don’t appear in other pro-</a:t>
            </a:r>
            <a:r>
              <a:rPr lang="en-US" sz="1200" kern="1200" dirty="0" err="1" smtClean="0">
                <a:solidFill>
                  <a:schemeClr val="tx1"/>
                </a:solidFill>
                <a:effectLst/>
                <a:latin typeface="+mn-lt"/>
                <a:ea typeface="+mn-ea"/>
                <a:cs typeface="+mn-cs"/>
              </a:rPr>
              <a:t>formas</a:t>
            </a:r>
            <a:r>
              <a:rPr lang="en-US" sz="1200" kern="1200" dirty="0" smtClean="0">
                <a:solidFill>
                  <a:schemeClr val="tx1"/>
                </a:solidFill>
                <a:effectLst/>
                <a:latin typeface="+mn-lt"/>
                <a:ea typeface="+mn-ea"/>
                <a:cs typeface="+mn-cs"/>
              </a:rPr>
              <a:t>, such as the history gathering prior to the consultation, and specific tips for the clinician regarding things to look out for. These elements of the CHAP educate and train people with disability, their family or support workers, and encourage them to advocate if they think problems are missed or poorly </a:t>
            </a:r>
            <a:r>
              <a:rPr lang="en-AU" sz="1200" kern="1200" dirty="0" smtClean="0">
                <a:solidFill>
                  <a:schemeClr val="tx1"/>
                </a:solidFill>
                <a:effectLst/>
                <a:latin typeface="+mn-lt"/>
                <a:ea typeface="+mn-ea"/>
                <a:cs typeface="+mn-cs"/>
              </a:rPr>
              <a:t>managed.</a:t>
            </a:r>
          </a:p>
          <a:p>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AU" i="0" baseline="0" dirty="0"/>
          </a:p>
          <a:p>
            <a:pPr marL="171450" indent="-171450">
              <a:buFontTx/>
              <a:buChar char="-"/>
              <a:defRPr/>
            </a:pPr>
            <a:r>
              <a:rPr lang="en-AU" i="0" baseline="0" dirty="0"/>
              <a:t>The other thing this case highlights is the potential to need an anaesthetic in order to perform an adequate physical exam in someone who cannot tolerate any invasive tests. If Amelia were to need a GA, what would you </a:t>
            </a:r>
            <a:r>
              <a:rPr lang="en-AU" i="0" baseline="0" dirty="0" smtClean="0"/>
              <a:t>want to do </a:t>
            </a:r>
            <a:r>
              <a:rPr lang="en-AU" i="0" baseline="0" dirty="0"/>
              <a:t>ahead of that? [Give time to answer</a:t>
            </a:r>
            <a:r>
              <a:rPr lang="en-AU" dirty="0"/>
              <a:t>].</a:t>
            </a:r>
            <a:endParaRPr lang="en-AU" dirty="0">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AU" i="0" baseline="0" dirty="0"/>
          </a:p>
          <a:p>
            <a:pPr marL="171450" indent="-171450">
              <a:buFontTx/>
              <a:buChar char="-"/>
              <a:defRPr/>
            </a:pPr>
            <a:r>
              <a:rPr lang="en-AU" dirty="0"/>
              <a:t>Liaising </a:t>
            </a:r>
            <a:r>
              <a:rPr lang="en-AU" i="0" baseline="0" dirty="0"/>
              <a:t>with the hospital ahead of time is useful,</a:t>
            </a:r>
            <a:r>
              <a:rPr lang="en-AU" dirty="0"/>
              <a:t> </a:t>
            </a:r>
            <a:r>
              <a:rPr lang="en-AU" i="0" baseline="0" dirty="0"/>
              <a:t> because if that’s to happen you want to take advantage of it to get as many checks done as possible. This could include preventative cancer screening checks along with dental checks and cleaning</a:t>
            </a:r>
            <a:r>
              <a:rPr lang="en-AU" dirty="0"/>
              <a:t>, </a:t>
            </a:r>
            <a:r>
              <a:rPr lang="en-AU" i="0" baseline="0" dirty="0"/>
              <a:t>vaccinations</a:t>
            </a:r>
            <a:r>
              <a:rPr lang="en-AU" dirty="0"/>
              <a:t> and </a:t>
            </a:r>
            <a:r>
              <a:rPr lang="en-AU" i="0" baseline="0" dirty="0"/>
              <a:t>blood tests. We have included in the handouts a link to a document about such opportunistic investigations.</a:t>
            </a:r>
            <a:endParaRPr lang="en-AU" dirty="0">
              <a:cs typeface="Calibri"/>
            </a:endParaRPr>
          </a:p>
          <a:p>
            <a:pPr marL="171450" indent="-171450">
              <a:buFontTx/>
              <a:buChar char="-"/>
              <a:defRPr/>
            </a:pPr>
            <a:endParaRPr lang="en-AU" dirty="0"/>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AU" i="0" baseline="0" dirty="0"/>
              <a:t>You will need to liaise with clinicians at the hospital but often a physician from an adult rehab unit will be able to direct this.</a:t>
            </a:r>
            <a:r>
              <a:rPr lang="en-AU" dirty="0"/>
              <a:t> </a:t>
            </a:r>
            <a:endParaRPr lang="en-AU" i="0" baseline="0" dirty="0"/>
          </a:p>
          <a:p>
            <a:pPr marL="628650" lvl="1" indent="-171450">
              <a:buFontTx/>
              <a:buChar char="-"/>
              <a:defRPr/>
            </a:pPr>
            <a:r>
              <a:rPr lang="en-AU" i="0" baseline="0" dirty="0" smtClean="0"/>
              <a:t>A GP </a:t>
            </a:r>
            <a:r>
              <a:rPr lang="en-AU" i="0" baseline="0" dirty="0"/>
              <a:t>can </a:t>
            </a:r>
            <a:r>
              <a:rPr lang="en-AU" i="0" baseline="0" dirty="0" smtClean="0"/>
              <a:t>also provide </a:t>
            </a:r>
            <a:r>
              <a:rPr lang="en-AU" i="0" baseline="0" dirty="0"/>
              <a:t>the person or their supporters with a general bloods form that has the standard full blood count and full metabolic panel on it, as well as anything else you’d like to check</a:t>
            </a:r>
            <a:r>
              <a:rPr lang="en-AU" dirty="0"/>
              <a:t>,</a:t>
            </a:r>
            <a:r>
              <a:rPr lang="en-AU" i="0" baseline="0" dirty="0"/>
              <a:t> based on their risk factors. </a:t>
            </a:r>
            <a:r>
              <a:rPr lang="en-AU" i="0" baseline="0" dirty="0" smtClean="0"/>
              <a:t>It can also just be a letter. They </a:t>
            </a:r>
            <a:r>
              <a:rPr lang="en-AU" i="0" baseline="0" dirty="0"/>
              <a:t>can </a:t>
            </a:r>
            <a:r>
              <a:rPr lang="en-AU" i="0" baseline="0" dirty="0" smtClean="0"/>
              <a:t>keep </a:t>
            </a:r>
            <a:r>
              <a:rPr lang="en-AU" i="0" baseline="0" dirty="0"/>
              <a:t>that on file and if the person needs a blood test for any reason, like they have an accident and go to hospital, or if a specialist wants something, then it can all be done in one blood draw. </a:t>
            </a:r>
          </a:p>
          <a:p>
            <a:pPr marL="0" indent="0">
              <a:buFontTx/>
              <a:buNone/>
            </a:pPr>
            <a:endParaRPr lang="en-US" b="0" baseline="0" dirty="0"/>
          </a:p>
          <a:p>
            <a:pPr marL="0" indent="0">
              <a:buFontTx/>
              <a:buNone/>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i="0" baseline="0" dirty="0"/>
          </a:p>
          <a:p>
            <a:pPr marL="0" indent="0">
              <a:buFontTx/>
              <a:buNone/>
            </a:pPr>
            <a:endParaRPr lang="en-US" b="0" baseline="0" dirty="0"/>
          </a:p>
          <a:p>
            <a:pPr marL="0" indent="0">
              <a:buFontTx/>
              <a:buNone/>
            </a:pPr>
            <a:endParaRPr lang="en-US" b="0" baseline="0" dirty="0"/>
          </a:p>
          <a:p>
            <a:pPr marL="0" indent="0">
              <a:buFontTx/>
              <a:buNone/>
            </a:pPr>
            <a:endParaRPr lang="en-US" b="0"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68</a:t>
            </a:fld>
            <a:endParaRPr lang="en-AU" dirty="0"/>
          </a:p>
        </p:txBody>
      </p:sp>
    </p:spTree>
    <p:extLst>
      <p:ext uri="{BB962C8B-B14F-4D97-AF65-F5344CB8AC3E}">
        <p14:creationId xmlns:p14="http://schemas.microsoft.com/office/powerpoint/2010/main" val="41646975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S69P </a:t>
            </a:r>
            <a:r>
              <a:rPr lang="en-AU" sz="1200" b="1" kern="1200" dirty="0">
                <a:solidFill>
                  <a:schemeClr val="tx1"/>
                </a:solidFill>
                <a:effectLst/>
                <a:latin typeface="+mn-lt"/>
                <a:ea typeface="+mn-ea"/>
                <a:cs typeface="+mn-cs"/>
              </a:rPr>
              <a:t> </a:t>
            </a:r>
            <a:r>
              <a:rPr lang="en-AU" b="1" baseline="0" dirty="0"/>
              <a:t>Amelia – GP express – Highlight resources</a:t>
            </a:r>
          </a:p>
          <a:p>
            <a:endParaRPr lang="en-AU" b="1" baseline="0" dirty="0"/>
          </a:p>
          <a:p>
            <a:r>
              <a:rPr lang="en-AU" b="1" baseline="0" dirty="0"/>
              <a:t>Suggested time: 1 – 2 minutes</a:t>
            </a:r>
          </a:p>
          <a:p>
            <a:endParaRPr lang="en-AU" b="1" baseline="0" dirty="0"/>
          </a:p>
          <a:p>
            <a:r>
              <a:rPr lang="en-AU" sz="1200" b="1" kern="1200" dirty="0">
                <a:solidFill>
                  <a:schemeClr val="tx1"/>
                </a:solidFill>
                <a:effectLst/>
                <a:latin typeface="+mn-lt"/>
                <a:ea typeface="+mn-ea"/>
                <a:cs typeface="+mn-cs"/>
              </a:rPr>
              <a:t>Key point:</a:t>
            </a:r>
          </a:p>
          <a:p>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Showcase the Therapeutic Guidelines – requires subscription but excellent, Australian, comprehensive, and recently updated</a:t>
            </a:r>
            <a:endParaRPr lang="en-AU"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marL="171450" indent="-171450">
              <a:buFontTx/>
              <a:buChar char="-"/>
            </a:pPr>
            <a:endParaRPr lang="en-US" sz="1200" b="1" kern="1200" baseline="0" dirty="0">
              <a:solidFill>
                <a:schemeClr val="tx1"/>
              </a:solidFill>
              <a:effectLst/>
              <a:latin typeface="+mn-lt"/>
              <a:ea typeface="+mn-ea"/>
              <a:cs typeface="+mn-cs"/>
            </a:endParaRPr>
          </a:p>
          <a:p>
            <a:pPr marL="0" indent="0">
              <a:buFontTx/>
              <a:buNone/>
            </a:pPr>
            <a:r>
              <a:rPr lang="en-US" sz="1200" b="1" kern="1200" baseline="0" dirty="0" smtClean="0">
                <a:solidFill>
                  <a:schemeClr val="tx1"/>
                </a:solidFill>
                <a:effectLst/>
                <a:latin typeface="+mn-lt"/>
                <a:ea typeface="+mn-ea"/>
                <a:cs typeface="+mn-cs"/>
              </a:rPr>
              <a:t>Optional script:</a:t>
            </a:r>
            <a:endParaRPr lang="en-US" sz="1200" b="1" kern="1200" baseline="0" dirty="0">
              <a:solidFill>
                <a:schemeClr val="tx1"/>
              </a:solidFill>
              <a:effectLst/>
              <a:latin typeface="+mn-lt"/>
              <a:ea typeface="+mn-ea"/>
              <a:cs typeface="+mn-cs"/>
            </a:endParaRPr>
          </a:p>
          <a:p>
            <a:pPr marL="0" indent="0">
              <a:buFontTx/>
              <a:buNone/>
            </a:pPr>
            <a:endParaRPr lang="en-US" sz="1200" kern="1200" baseline="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There are a couple of other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resources</a:t>
            </a:r>
            <a:r>
              <a:rPr lang="en-US" sz="1200" kern="1200" baseline="0" dirty="0">
                <a:solidFill>
                  <a:schemeClr val="tx1"/>
                </a:solidFill>
                <a:effectLst/>
                <a:latin typeface="+mn-lt"/>
                <a:ea typeface="+mn-ea"/>
                <a:cs typeface="+mn-cs"/>
              </a:rPr>
              <a:t> that are worth highlighting here.</a:t>
            </a:r>
          </a:p>
          <a:p>
            <a:r>
              <a:rPr lang="en-AU" sz="1200" kern="1200" dirty="0">
                <a:solidFill>
                  <a:schemeClr val="tx1"/>
                </a:solidFill>
                <a:effectLst/>
                <a:latin typeface="+mn-lt"/>
                <a:ea typeface="+mn-ea"/>
                <a:cs typeface="+mn-cs"/>
              </a:rPr>
              <a:t> </a:t>
            </a:r>
          </a:p>
          <a:p>
            <a:pPr>
              <a:defRPr/>
            </a:pPr>
            <a:r>
              <a:rPr lang="en-AU" sz="1200" kern="1200" dirty="0">
                <a:solidFill>
                  <a:schemeClr val="tx1"/>
                </a:solidFill>
                <a:effectLst/>
                <a:latin typeface="+mn-lt"/>
                <a:ea typeface="+mn-ea"/>
                <a:cs typeface="+mn-cs"/>
              </a:rPr>
              <a:t>The </a:t>
            </a:r>
            <a:r>
              <a:rPr lang="en-AU" sz="1200" b="1" kern="1200" dirty="0">
                <a:solidFill>
                  <a:schemeClr val="tx1"/>
                </a:solidFill>
                <a:effectLst/>
                <a:latin typeface="+mn-lt"/>
                <a:ea typeface="+mn-ea"/>
                <a:cs typeface="+mn-cs"/>
              </a:rPr>
              <a:t>Therapeutic Guidelines </a:t>
            </a:r>
            <a:r>
              <a:rPr lang="en-AU" sz="1200" kern="1200" dirty="0">
                <a:solidFill>
                  <a:schemeClr val="tx1"/>
                </a:solidFill>
                <a:effectLst/>
                <a:latin typeface="+mn-lt"/>
                <a:ea typeface="+mn-ea"/>
                <a:cs typeface="+mn-cs"/>
              </a:rPr>
              <a:t>is an excellent resource</a:t>
            </a:r>
            <a:r>
              <a:rPr lang="en-AU" sz="1200" kern="1200" dirty="0" smtClean="0">
                <a:solidFill>
                  <a:schemeClr val="tx1"/>
                </a:solidFill>
                <a:effectLst/>
                <a:latin typeface="+mn-lt"/>
                <a:ea typeface="+mn-ea"/>
                <a:cs typeface="+mn-cs"/>
              </a:rPr>
              <a:t>. There is a chapter on Developmental Disability, which includes tips for communicating with people with intellectual disability as well as covering common health problems. There is also a chapter on psychotropic prescribing which is not specific to people with intellectual disability but it is a great resource nonetheless and applicable to this group because many people with intellectual disability are prescribed </a:t>
            </a:r>
            <a:r>
              <a:rPr lang="en-AU" sz="1200" kern="1200" dirty="0" err="1" smtClean="0">
                <a:solidFill>
                  <a:schemeClr val="tx1"/>
                </a:solidFill>
                <a:effectLst/>
                <a:latin typeface="+mn-lt"/>
                <a:ea typeface="+mn-ea"/>
                <a:cs typeface="+mn-cs"/>
              </a:rPr>
              <a:t>psychotropics</a:t>
            </a:r>
            <a:r>
              <a:rPr lang="en-AU" sz="1200" kern="1200" dirty="0" smtClean="0">
                <a:solidFill>
                  <a:schemeClr val="tx1"/>
                </a:solidFill>
                <a:effectLst/>
                <a:latin typeface="+mn-lt"/>
                <a:ea typeface="+mn-ea"/>
                <a:cs typeface="+mn-cs"/>
              </a:rPr>
              <a:t>. The guidelines have recently been updated and are available online as a subscription service.</a:t>
            </a:r>
          </a:p>
          <a:p>
            <a:pPr marL="0" indent="0">
              <a:buFontTx/>
              <a:buNone/>
            </a:pPr>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69</a:t>
            </a:fld>
            <a:endParaRPr lang="en-AU" dirty="0"/>
          </a:p>
        </p:txBody>
      </p:sp>
    </p:spTree>
    <p:extLst>
      <p:ext uri="{BB962C8B-B14F-4D97-AF65-F5344CB8AC3E}">
        <p14:creationId xmlns:p14="http://schemas.microsoft.com/office/powerpoint/2010/main" val="791335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S7C  Housekeeping – Face to Face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Suggested Time: 2 minutes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black"/>
                </a:solidFill>
                <a:effectLst/>
                <a:uLnTx/>
                <a:uFillTx/>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Either co-facilitator can present this slide. Adapt as needed.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Refer to the Easy Read guide explanations of “jargon” and “acronyms”.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If you want, “jargon” can be swapped with “hard words”.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This slide is for a face to face session.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Even though “Housekeeping” is usually one word, in Easy Read it works better as two.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Delete whichever “Optional script” part you are not using.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Key </a:t>
            </a:r>
            <a:r>
              <a:rPr kumimoji="0" lang="en-US" sz="1200" b="1" i="0" u="none" strike="noStrike" kern="1200" cap="none" spc="0" normalizeH="0" baseline="0" noProof="0" dirty="0">
                <a:ln>
                  <a:noFill/>
                </a:ln>
                <a:solidFill>
                  <a:prstClr val="black"/>
                </a:solidFill>
                <a:effectLst/>
                <a:uLnTx/>
                <a:uFillTx/>
                <a:latin typeface="+mn-lt"/>
                <a:ea typeface="+mn-ea"/>
                <a:cs typeface="+mn-cs"/>
              </a:rPr>
              <a:t>points: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Bathrooms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Car park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Fire escapes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Speak in an accessible way – explain the photo of the co-facilitator is a reminder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OK to use medical terms to discuss the case studies.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What you can say:</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There are some things you need to know about the building we are 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bathrooms are [describe location]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If the fire alarm goes off you have to leave through [point to exit]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[Insert any other information about the venue such as the carpark or refreshments here].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 </a:t>
            </a:r>
            <a:r>
              <a:rPr kumimoji="0" lang="en-US" sz="1200" b="0" i="0" u="none" strike="noStrike" kern="1200" cap="none" spc="0" normalizeH="0" baseline="0" noProof="0" dirty="0">
                <a:ln>
                  <a:noFill/>
                </a:ln>
                <a:solidFill>
                  <a:prstClr val="black"/>
                </a:solidFill>
                <a:effectLst/>
                <a:uLnTx/>
                <a:uFillTx/>
                <a:latin typeface="+mn-lt"/>
                <a:ea typeface="+mn-ea"/>
                <a:cs typeface="+mn-cs"/>
              </a:rPr>
              <a:t>will be running some of this training.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 have an intellectual disability.] </a:t>
            </a:r>
            <a:r>
              <a:rPr kumimoji="0" lang="en-US" sz="1200" b="0" i="1" u="none" strike="noStrike" kern="1200" cap="none" spc="0" normalizeH="0" baseline="0" noProof="0" dirty="0">
                <a:ln>
                  <a:noFill/>
                </a:ln>
                <a:solidFill>
                  <a:prstClr val="black"/>
                </a:solidFill>
                <a:effectLst/>
                <a:uLnTx/>
                <a:uFillTx/>
                <a:latin typeface="+mn-lt"/>
                <a:ea typeface="+mn-ea"/>
                <a:cs typeface="+mn-cs"/>
              </a:rPr>
              <a:t>Modify as needed if the other facilitator presents this slide.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So that we can all understand, please do not use jargon or acronyms.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And please speak slowly if you are sharing or asking a question.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Please do not be worried about making a mistake.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Sometimes we might not understand each other.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It is OK for us all to ask each other to explain something.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To help remind you, my photo is in the corner of all the slides where I am involved in running 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There is one part of the training where it is OK to use words I might not understand.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That is when you talk about the case studies.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want you to share your ideas with each other then.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That is why this is a workshop.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For those parts it is OK to share your ideas in the way you would normally speak to your co-workers.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But it is also OK if you want to ask someone to explain what they mean.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D8B52928-20AB-4C7D-B62C-6E9250B4734E}" type="slidenum">
              <a:rPr lang="en-AU" smtClean="0"/>
              <a:t>7</a:t>
            </a:fld>
            <a:endParaRPr lang="en-AU" dirty="0"/>
          </a:p>
        </p:txBody>
      </p:sp>
    </p:spTree>
    <p:extLst>
      <p:ext uri="{BB962C8B-B14F-4D97-AF65-F5344CB8AC3E}">
        <p14:creationId xmlns:p14="http://schemas.microsoft.com/office/powerpoint/2010/main" val="9324259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S70P </a:t>
            </a:r>
            <a:r>
              <a:rPr lang="en-AU" sz="1200" b="1" kern="1200" dirty="0">
                <a:solidFill>
                  <a:schemeClr val="tx1"/>
                </a:solidFill>
                <a:effectLst/>
                <a:latin typeface="+mn-lt"/>
                <a:ea typeface="+mn-ea"/>
                <a:cs typeface="+mn-cs"/>
              </a:rPr>
              <a:t> GP express - Your HealthPathways</a:t>
            </a:r>
          </a:p>
          <a:p>
            <a:endParaRPr lang="en-AU" sz="1200" kern="1200" dirty="0">
              <a:solidFill>
                <a:schemeClr val="tx1"/>
              </a:solidFill>
              <a:effectLst/>
              <a:latin typeface="+mn-lt"/>
              <a:ea typeface="+mn-ea"/>
              <a:cs typeface="+mn-cs"/>
            </a:endParaRPr>
          </a:p>
          <a:p>
            <a:r>
              <a:rPr lang="en-AU" b="1" dirty="0"/>
              <a:t>Suggested</a:t>
            </a:r>
            <a:r>
              <a:rPr lang="en-AU" b="1" baseline="0" dirty="0"/>
              <a:t> time: 1 minute</a:t>
            </a:r>
          </a:p>
          <a:p>
            <a:endParaRPr lang="en-AU" b="1" baseline="0" dirty="0"/>
          </a:p>
          <a:p>
            <a:r>
              <a:rPr lang="en-AU" sz="1200" b="0" u="sng" kern="1200" dirty="0" smtClean="0">
                <a:solidFill>
                  <a:schemeClr val="tx1"/>
                </a:solidFill>
                <a:effectLst/>
                <a:latin typeface="+mn-lt"/>
                <a:ea typeface="+mn-ea"/>
                <a:cs typeface="+mn-cs"/>
              </a:rPr>
              <a:t>Notes:</a:t>
            </a:r>
          </a:p>
          <a:p>
            <a:pPr marL="171450" indent="-171450">
              <a:buFont typeface="Arial" panose="020B0604020202020204" pitchFamily="34" charset="0"/>
              <a:buChar char="•"/>
            </a:pPr>
            <a:r>
              <a:rPr lang="en-AU" sz="1200" b="0" kern="1200" dirty="0" smtClean="0">
                <a:solidFill>
                  <a:schemeClr val="tx1"/>
                </a:solidFill>
                <a:effectLst/>
                <a:latin typeface="+mn-lt"/>
                <a:ea typeface="+mn-ea"/>
                <a:cs typeface="+mn-cs"/>
              </a:rPr>
              <a:t>You must tailor</a:t>
            </a:r>
            <a:r>
              <a:rPr lang="en-AU" sz="1200" b="0" kern="1200" baseline="0" dirty="0" smtClean="0">
                <a:solidFill>
                  <a:schemeClr val="tx1"/>
                </a:solidFill>
                <a:effectLst/>
                <a:latin typeface="+mn-lt"/>
                <a:ea typeface="+mn-ea"/>
                <a:cs typeface="+mn-cs"/>
              </a:rPr>
              <a:t> this slide for your PHN.</a:t>
            </a:r>
            <a:endParaRPr lang="en-AU"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AU" sz="1200" b="0" kern="1200" dirty="0" smtClean="0">
              <a:solidFill>
                <a:schemeClr val="tx1"/>
              </a:solidFill>
              <a:effectLst/>
              <a:latin typeface="+mn-lt"/>
              <a:ea typeface="+mn-ea"/>
              <a:cs typeface="+mn-cs"/>
            </a:endParaRPr>
          </a:p>
          <a:p>
            <a:r>
              <a:rPr lang="en-AU" sz="1200" b="1" kern="1200" dirty="0" smtClean="0">
                <a:solidFill>
                  <a:schemeClr val="tx1"/>
                </a:solidFill>
                <a:effectLst/>
                <a:latin typeface="+mn-lt"/>
                <a:ea typeface="+mn-ea"/>
                <a:cs typeface="+mn-cs"/>
              </a:rPr>
              <a:t>Key point:</a:t>
            </a:r>
          </a:p>
          <a:p>
            <a:endParaRPr lang="en-A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AU" baseline="0" dirty="0" smtClean="0"/>
              <a:t>Outline what your local </a:t>
            </a:r>
            <a:r>
              <a:rPr lang="en-AU" i="1" baseline="0" dirty="0" err="1" smtClean="0"/>
              <a:t>HealthPathways</a:t>
            </a:r>
            <a:r>
              <a:rPr lang="en-AU" i="1" baseline="0" dirty="0" smtClean="0"/>
              <a:t> </a:t>
            </a:r>
            <a:r>
              <a:rPr lang="en-AU" baseline="0" dirty="0" smtClean="0"/>
              <a:t>can offer that is specific to intellectual disability health.</a:t>
            </a:r>
            <a:endParaRPr lang="en-AU"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70</a:t>
            </a:fld>
            <a:endParaRPr lang="en-AU" dirty="0"/>
          </a:p>
        </p:txBody>
      </p:sp>
    </p:spTree>
    <p:extLst>
      <p:ext uri="{BB962C8B-B14F-4D97-AF65-F5344CB8AC3E}">
        <p14:creationId xmlns:p14="http://schemas.microsoft.com/office/powerpoint/2010/main" val="891784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latin typeface="+mn-lt"/>
                <a:ea typeface="+mn-ea"/>
                <a:cs typeface="+mn-cs"/>
              </a:rPr>
              <a:t>S71P  Amir divider slide</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You can remove</a:t>
            </a:r>
            <a:r>
              <a:rPr lang="en-AU" baseline="0" dirty="0" smtClean="0"/>
              <a:t> </a:t>
            </a:r>
            <a:r>
              <a:rPr lang="en-AU" baseline="0" dirty="0"/>
              <a:t>this </a:t>
            </a:r>
            <a:r>
              <a:rPr lang="en-AU" baseline="0" dirty="0" smtClean="0"/>
              <a:t>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The key difference between this version of Amir’s case study and the one in longer workshops is that the Medicare item numbers are simply mentioned rather than showcased, to save time. </a:t>
            </a:r>
            <a:endParaRPr lang="en-AU" baseline="0" dirty="0"/>
          </a:p>
          <a:p>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71</a:t>
            </a:fld>
            <a:endParaRPr lang="en-AU" dirty="0"/>
          </a:p>
        </p:txBody>
      </p:sp>
    </p:spTree>
    <p:extLst>
      <p:ext uri="{BB962C8B-B14F-4D97-AF65-F5344CB8AC3E}">
        <p14:creationId xmlns:p14="http://schemas.microsoft.com/office/powerpoint/2010/main" val="6112175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S72P  Amir - </a:t>
            </a:r>
            <a:r>
              <a:rPr lang="en-AU" b="1" baseline="0" dirty="0"/>
              <a:t>Longer GP or GP Express workshop</a:t>
            </a:r>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Suggested</a:t>
            </a:r>
            <a:r>
              <a:rPr lang="en-AU" b="1" baseline="0" dirty="0"/>
              <a:t> time: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Read the case study</a:t>
            </a:r>
            <a:r>
              <a:rPr lang="en-AU" baseline="0" dirty="0"/>
              <a:t> </a:t>
            </a:r>
            <a:r>
              <a:rPr lang="en-AU" baseline="0" dirty="0" smtClean="0"/>
              <a:t>as it is written.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smtClean="0">
                <a:solidFill>
                  <a:schemeClr val="tx1"/>
                </a:solidFill>
                <a:effectLst/>
                <a:latin typeface="+mn-lt"/>
                <a:ea typeface="+mn-ea"/>
                <a:cs typeface="+mn-cs"/>
              </a:rPr>
              <a:t>See the appendix to the Training guide for detailed information about this case and the clinical and practical points it highlights, including appropriate reasonable adjustments. </a:t>
            </a:r>
            <a:endParaRPr lang="en-AU"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kern="1200" dirty="0">
                <a:solidFill>
                  <a:schemeClr val="tx1"/>
                </a:solidFill>
                <a:effectLst/>
                <a:latin typeface="+mn-lt"/>
                <a:ea typeface="+mn-ea"/>
                <a:cs typeface="+mn-cs"/>
              </a:rPr>
              <a:t>Risperidone is an anti-psychotic and when</a:t>
            </a:r>
            <a:r>
              <a:rPr lang="en-AU" sz="1200" i="0" kern="1200" baseline="0" dirty="0">
                <a:solidFill>
                  <a:schemeClr val="tx1"/>
                </a:solidFill>
                <a:effectLst/>
                <a:latin typeface="+mn-lt"/>
                <a:ea typeface="+mn-ea"/>
                <a:cs typeface="+mn-cs"/>
              </a:rPr>
              <a:t> prescribed for behaviours of concern it is considered a restrictive practice. Appetite stimulation and weight gain is a major side effect. 3 mg is quite a high dose for someone who is underweight. </a:t>
            </a:r>
            <a:endParaRPr lang="en-AU" sz="1200" i="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kern="1200" baseline="0" dirty="0" err="1" smtClean="0">
                <a:solidFill>
                  <a:schemeClr val="tx1"/>
                </a:solidFill>
                <a:effectLst/>
                <a:latin typeface="+mn-lt"/>
                <a:ea typeface="+mn-ea"/>
                <a:cs typeface="+mn-cs"/>
              </a:rPr>
              <a:t>Tegretol</a:t>
            </a:r>
            <a:r>
              <a:rPr lang="en-AU" sz="1200" i="0" kern="1200" baseline="0" dirty="0" smtClean="0">
                <a:solidFill>
                  <a:schemeClr val="tx1"/>
                </a:solidFill>
                <a:effectLst/>
                <a:latin typeface="+mn-lt"/>
                <a:ea typeface="+mn-ea"/>
                <a:cs typeface="+mn-cs"/>
              </a:rPr>
              <a:t> is an anti-epileptic drug that interacts with a number of other drugs.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Suggested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AU" sz="1200" i="1" kern="1200" dirty="0" smtClean="0">
                <a:solidFill>
                  <a:schemeClr val="tx1"/>
                </a:solidFill>
                <a:effectLst/>
                <a:latin typeface="+mn-lt"/>
                <a:ea typeface="+mn-ea"/>
                <a:cs typeface="+mn-cs"/>
              </a:rPr>
              <a:t>Amir is a 19 year old man who enjoys walks and spending time with his family. He moved to a group home 8 months ago. He visits his family’s farm one weekend a month. </a:t>
            </a:r>
          </a:p>
          <a:p>
            <a:r>
              <a:rPr lang="en-AU" sz="1200" i="1" kern="1200" dirty="0" smtClean="0">
                <a:solidFill>
                  <a:schemeClr val="tx1"/>
                </a:solidFill>
                <a:effectLst/>
                <a:latin typeface="+mn-lt"/>
                <a:ea typeface="+mn-ea"/>
                <a:cs typeface="+mn-cs"/>
              </a:rPr>
              <a:t> </a:t>
            </a:r>
          </a:p>
          <a:p>
            <a:r>
              <a:rPr lang="en-AU" sz="1200" i="1" kern="1200" dirty="0" smtClean="0">
                <a:solidFill>
                  <a:schemeClr val="tx1"/>
                </a:solidFill>
                <a:effectLst/>
                <a:latin typeface="+mn-lt"/>
                <a:ea typeface="+mn-ea"/>
                <a:cs typeface="+mn-cs"/>
              </a:rPr>
              <a:t>He has an intellectual disability in the moderate range. He needs support in many areas, including for planning his activities, as well as some more complex self-care activities such as shaving. Amir has no speech - he communicates through basic sign language. </a:t>
            </a:r>
          </a:p>
          <a:p>
            <a:r>
              <a:rPr lang="en-AU" sz="1200" i="1" kern="1200" dirty="0" smtClean="0">
                <a:solidFill>
                  <a:schemeClr val="tx1"/>
                </a:solidFill>
                <a:effectLst/>
                <a:latin typeface="+mn-lt"/>
                <a:ea typeface="+mn-ea"/>
                <a:cs typeface="+mn-cs"/>
              </a:rPr>
              <a:t> </a:t>
            </a:r>
          </a:p>
          <a:p>
            <a:r>
              <a:rPr lang="en-AU" sz="1200" i="1" kern="1200" dirty="0" smtClean="0">
                <a:solidFill>
                  <a:schemeClr val="tx1"/>
                </a:solidFill>
                <a:effectLst/>
                <a:latin typeface="+mn-lt"/>
                <a:ea typeface="+mn-ea"/>
                <a:cs typeface="+mn-cs"/>
              </a:rPr>
              <a:t>Amir attended a special education school where his parents report he received excellent support. The transition to post-school options was difficult and he often refused to go. This was a reason for his move into residential care. He still frequently refuses to attend the program and on these days he spends most of the day on his bed watching TV. </a:t>
            </a:r>
          </a:p>
          <a:p>
            <a:r>
              <a:rPr lang="en-AU" sz="1200" i="1" kern="1200" dirty="0" smtClean="0">
                <a:solidFill>
                  <a:schemeClr val="tx1"/>
                </a:solidFill>
                <a:effectLst/>
                <a:latin typeface="+mn-lt"/>
                <a:ea typeface="+mn-ea"/>
                <a:cs typeface="+mn-cs"/>
              </a:rPr>
              <a:t> </a:t>
            </a:r>
          </a:p>
          <a:p>
            <a:r>
              <a:rPr lang="en-AU" sz="1200" i="1" kern="1200" dirty="0" smtClean="0">
                <a:solidFill>
                  <a:schemeClr val="tx1"/>
                </a:solidFill>
                <a:effectLst/>
                <a:latin typeface="+mn-lt"/>
                <a:ea typeface="+mn-ea"/>
                <a:cs typeface="+mn-cs"/>
              </a:rPr>
              <a:t>Most of Amir’s health care to date has been provided by a developmental paediatrician, who has liaised with a paediatric neurologist and more recently a child and adolescent psychiatrist. As a result, Amir has only seen you sporadically. He previously accessed some allied health services through the children’s hospital but now he has transitioned out of the children’s services. He still sees his psychiatrist 3 times a year and neurologist biannually. </a:t>
            </a:r>
          </a:p>
          <a:p>
            <a:r>
              <a:rPr lang="en-AU" sz="1200" i="1" kern="1200" dirty="0" smtClean="0">
                <a:solidFill>
                  <a:schemeClr val="tx1"/>
                </a:solidFill>
                <a:effectLst/>
                <a:latin typeface="+mn-lt"/>
                <a:ea typeface="+mn-ea"/>
                <a:cs typeface="+mn-cs"/>
              </a:rPr>
              <a:t> </a:t>
            </a:r>
          </a:p>
          <a:p>
            <a:r>
              <a:rPr lang="en-AU" sz="1200" i="1" kern="1200" dirty="0" smtClean="0">
                <a:solidFill>
                  <a:schemeClr val="tx1"/>
                </a:solidFill>
                <a:effectLst/>
                <a:latin typeface="+mn-lt"/>
                <a:ea typeface="+mn-ea"/>
                <a:cs typeface="+mn-cs"/>
              </a:rPr>
              <a:t>Amir’s medical history includes Epilepsy, which appears to be well controlled using </a:t>
            </a:r>
            <a:r>
              <a:rPr lang="en-AU" sz="1200" i="1" kern="1200" dirty="0" err="1" smtClean="0">
                <a:solidFill>
                  <a:schemeClr val="tx1"/>
                </a:solidFill>
                <a:effectLst/>
                <a:latin typeface="+mn-lt"/>
                <a:ea typeface="+mn-ea"/>
                <a:cs typeface="+mn-cs"/>
              </a:rPr>
              <a:t>Tegretol</a:t>
            </a:r>
            <a:r>
              <a:rPr lang="en-AU" sz="1200" i="1" kern="1200" dirty="0" smtClean="0">
                <a:solidFill>
                  <a:schemeClr val="tx1"/>
                </a:solidFill>
                <a:effectLst/>
                <a:latin typeface="+mn-lt"/>
                <a:ea typeface="+mn-ea"/>
                <a:cs typeface="+mn-cs"/>
              </a:rPr>
              <a:t>. His parents made the appointment and asked group home staff to bring him to see you because he has been refusing to eat for 3 weeks. </a:t>
            </a:r>
          </a:p>
          <a:p>
            <a:r>
              <a:rPr lang="en-AU" sz="1200" i="1" kern="1200" dirty="0" smtClean="0">
                <a:solidFill>
                  <a:schemeClr val="tx1"/>
                </a:solidFill>
                <a:effectLst/>
                <a:latin typeface="+mn-lt"/>
                <a:ea typeface="+mn-ea"/>
                <a:cs typeface="+mn-cs"/>
              </a:rPr>
              <a:t> </a:t>
            </a:r>
          </a:p>
          <a:p>
            <a:r>
              <a:rPr lang="en-AU" sz="1200" i="1" kern="1200" dirty="0" smtClean="0">
                <a:solidFill>
                  <a:schemeClr val="tx1"/>
                </a:solidFill>
                <a:effectLst/>
                <a:latin typeface="+mn-lt"/>
                <a:ea typeface="+mn-ea"/>
                <a:cs typeface="+mn-cs"/>
              </a:rPr>
              <a:t>Staff report Amir has always been a picky eater while in their care but this has gradually become worse. A few months back, Amir’s psychiatrist prescribed 3mg risperidone for behaviours of concern – it was hoped this would help his eating but it seems to be even worse since then. Amir stopped eating following a choking episode exactly 3 weeks ago – he appears ‘scared’ of food since this time. He refuses to go to the table for meals. He will eat small amounts of banana smoothie, only. </a:t>
            </a:r>
          </a:p>
          <a:p>
            <a:r>
              <a:rPr lang="en-AU" sz="1200" i="1" kern="1200" dirty="0" smtClean="0">
                <a:solidFill>
                  <a:schemeClr val="tx1"/>
                </a:solidFill>
                <a:effectLst/>
                <a:latin typeface="+mn-lt"/>
                <a:ea typeface="+mn-ea"/>
                <a:cs typeface="+mn-cs"/>
              </a:rPr>
              <a:t> </a:t>
            </a:r>
          </a:p>
          <a:p>
            <a:r>
              <a:rPr lang="en-AU" sz="1200" i="1" kern="1200" dirty="0" smtClean="0">
                <a:solidFill>
                  <a:schemeClr val="tx1"/>
                </a:solidFill>
                <a:effectLst/>
                <a:latin typeface="+mn-lt"/>
                <a:ea typeface="+mn-ea"/>
                <a:cs typeface="+mn-cs"/>
              </a:rPr>
              <a:t>Amir appears very thin and underweight. By the time you see him, he has been in the waiting room for 40 minutes and he is agitated, though no one knows exactly why. He appears to be trying to communicate but the staff member who has come with Amir is not his key worker and does not know all of his signs. </a:t>
            </a:r>
            <a:endParaRPr lang="en-AU" i="1" baseline="0" dirty="0"/>
          </a:p>
          <a:p>
            <a:pPr lvl="1"/>
            <a:endParaRPr lang="en-AU" baseline="0" dirty="0"/>
          </a:p>
          <a:p>
            <a:pPr lvl="1"/>
            <a:endParaRPr lang="en-AU" dirty="0"/>
          </a:p>
          <a:p>
            <a:pPr marL="171450" indent="-171450">
              <a:buFontTx/>
              <a:buChar char="-"/>
            </a:pPr>
            <a:endParaRPr lang="en-AU" baseline="0" dirty="0"/>
          </a:p>
        </p:txBody>
      </p:sp>
      <p:sp>
        <p:nvSpPr>
          <p:cNvPr id="4" name="Slide Number Placeholder 3"/>
          <p:cNvSpPr>
            <a:spLocks noGrp="1"/>
          </p:cNvSpPr>
          <p:nvPr>
            <p:ph type="sldNum" sz="quarter" idx="10"/>
          </p:nvPr>
        </p:nvSpPr>
        <p:spPr/>
        <p:txBody>
          <a:bodyPr/>
          <a:lstStyle/>
          <a:p>
            <a:fld id="{BE9163C6-BBF9-487A-BA36-3DF7C33AA6E7}" type="slidenum">
              <a:rPr lang="en-AU" smtClean="0"/>
              <a:t>72</a:t>
            </a:fld>
            <a:endParaRPr lang="en-AU" dirty="0"/>
          </a:p>
        </p:txBody>
      </p:sp>
    </p:spTree>
    <p:extLst>
      <p:ext uri="{BB962C8B-B14F-4D97-AF65-F5344CB8AC3E}">
        <p14:creationId xmlns:p14="http://schemas.microsoft.com/office/powerpoint/2010/main" val="20702982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S73P  Amir</a:t>
            </a:r>
            <a:r>
              <a:rPr lang="en-AU" b="1" baseline="0" dirty="0"/>
              <a:t> – Longer GP or GP Express workshop - First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r>
              <a:rPr lang="en-AU" b="1" baseline="0" dirty="0"/>
              <a:t>Suggested time: 10 minutes</a:t>
            </a:r>
          </a:p>
          <a:p>
            <a:endParaRPr lang="en-AU" b="1" baseline="0" dirty="0"/>
          </a:p>
          <a:p>
            <a:r>
              <a:rPr lang="en-AU" b="0" u="sng" baseline="0" dirty="0" smtClean="0"/>
              <a:t>Notes:</a:t>
            </a:r>
          </a:p>
          <a:p>
            <a:endParaRPr lang="en-AU" b="1" baseline="0" dirty="0" smtClean="0"/>
          </a:p>
          <a:p>
            <a:pPr marL="171450" indent="-171450">
              <a:buFont typeface="Arial" panose="020B0604020202020204" pitchFamily="34" charset="0"/>
              <a:buChar char="•"/>
            </a:pPr>
            <a:r>
              <a:rPr lang="en-AU" b="0" baseline="0" dirty="0" smtClean="0"/>
              <a:t>At the end, you can share the outcome. It is written in italics.</a:t>
            </a:r>
          </a:p>
          <a:p>
            <a:pPr marL="171450" indent="-171450">
              <a:buFont typeface="Arial" panose="020B0604020202020204" pitchFamily="34" charset="0"/>
              <a:buChar char="•"/>
            </a:pPr>
            <a:r>
              <a:rPr lang="en-AU" b="0" baseline="0" dirty="0" smtClean="0"/>
              <a:t>Provided the group is volunteering answers, you can skip small group discussions and ask the whole group for answers if using this as your second or third case. Use the extra prompt questions to keep the discussion quick and dynamic. </a:t>
            </a:r>
          </a:p>
          <a:p>
            <a:endParaRPr lang="en-AU" b="1" baseline="0" dirty="0" smtClean="0"/>
          </a:p>
          <a:p>
            <a:endParaRPr lang="en-AU" b="1" baseline="0" dirty="0" smtClean="0"/>
          </a:p>
          <a:p>
            <a:r>
              <a:rPr lang="en-US" b="1" baseline="0" dirty="0" smtClean="0"/>
              <a:t>Optional script: (what to say when depends on what answers arise, but potential answers to </a:t>
            </a:r>
            <a:r>
              <a:rPr lang="en-US" b="1" baseline="0" dirty="0" err="1" smtClean="0"/>
              <a:t>emphasise</a:t>
            </a:r>
            <a:r>
              <a:rPr lang="en-US" b="1" baseline="0" dirty="0" smtClean="0"/>
              <a:t> are below)</a:t>
            </a:r>
          </a:p>
          <a:p>
            <a:endParaRPr lang="en-AU" baseline="0" dirty="0" smtClean="0"/>
          </a:p>
          <a:p>
            <a:r>
              <a:rPr lang="en-AU" baseline="0" dirty="0" smtClean="0"/>
              <a:t>Ask the group to suggest answers for any of the following </a:t>
            </a:r>
            <a:r>
              <a:rPr lang="en-AU" b="0" baseline="0" dirty="0" smtClean="0"/>
              <a:t>questions. </a:t>
            </a:r>
          </a:p>
          <a:p>
            <a:endParaRPr lang="en-AU" baseline="0" dirty="0" smtClean="0"/>
          </a:p>
          <a:p>
            <a:r>
              <a:rPr lang="en-AU" i="0" u="sng" baseline="0" dirty="0" smtClean="0"/>
              <a:t>1. What is the first thing you would do?</a:t>
            </a:r>
          </a:p>
          <a:p>
            <a:endParaRPr lang="en-AU" i="0" baseline="0" dirty="0" smtClean="0"/>
          </a:p>
          <a:p>
            <a:r>
              <a:rPr lang="en-AU" i="0" baseline="0" dirty="0" smtClean="0"/>
              <a:t>Follow-up prompts if needed: </a:t>
            </a:r>
          </a:p>
          <a:p>
            <a:pPr marL="171450" indent="-171450">
              <a:buFont typeface="Arial" panose="020B0604020202020204" pitchFamily="34" charset="0"/>
              <a:buChar char="•"/>
            </a:pPr>
            <a:r>
              <a:rPr lang="en-AU" i="0" baseline="0" dirty="0" smtClean="0"/>
              <a:t>What is the most important thing to do right now? </a:t>
            </a:r>
          </a:p>
          <a:p>
            <a:pPr marL="171450" indent="-171450">
              <a:buFont typeface="Arial" panose="020B0604020202020204" pitchFamily="34" charset="0"/>
              <a:buChar char="•"/>
            </a:pPr>
            <a:r>
              <a:rPr lang="en-AU" i="0" baseline="0" dirty="0" smtClean="0"/>
              <a:t>Would you try to weigh him?</a:t>
            </a:r>
          </a:p>
          <a:p>
            <a:pPr marL="171450" indent="-171450">
              <a:buFont typeface="Arial" panose="020B0604020202020204" pitchFamily="34" charset="0"/>
              <a:buChar char="•"/>
            </a:pPr>
            <a:r>
              <a:rPr lang="en-AU" i="0" baseline="0" dirty="0" smtClean="0"/>
              <a:t>Would you take a history? If so, what would you ask about?</a:t>
            </a:r>
          </a:p>
          <a:p>
            <a:pPr marL="171450" indent="-171450">
              <a:buFont typeface="Arial" panose="020B0604020202020204" pitchFamily="34" charset="0"/>
              <a:buChar char="•"/>
            </a:pPr>
            <a:r>
              <a:rPr lang="en-AU" i="0" baseline="0" dirty="0" smtClean="0"/>
              <a:t>Could Amir be experiencing pain? How would you assess it?</a:t>
            </a:r>
            <a:endParaRPr lang="en-AU" baseline="0" dirty="0" smtClean="0"/>
          </a:p>
          <a:p>
            <a:endParaRPr lang="en-AU" baseline="0" dirty="0" smtClean="0"/>
          </a:p>
          <a:p>
            <a:r>
              <a:rPr lang="en-AU" u="sng" dirty="0" smtClean="0"/>
              <a:t>Answers</a:t>
            </a:r>
            <a:r>
              <a:rPr lang="en-AU" u="sng" baseline="0" dirty="0" smtClean="0"/>
              <a:t> to emphasise or prompt:</a:t>
            </a:r>
            <a:endParaRPr lang="en-AU" u="sng" dirty="0" smtClean="0"/>
          </a:p>
          <a:p>
            <a:pPr marL="171450" indent="-171450">
              <a:buFontTx/>
              <a:buChar char="-"/>
            </a:pPr>
            <a:r>
              <a:rPr lang="en-AU" dirty="0" smtClean="0"/>
              <a:t>1</a:t>
            </a:r>
            <a:r>
              <a:rPr lang="en-AU" baseline="30000" dirty="0" smtClean="0"/>
              <a:t>st</a:t>
            </a:r>
            <a:r>
              <a:rPr lang="en-AU" dirty="0" smtClean="0"/>
              <a:t> thing to do: </a:t>
            </a:r>
            <a:r>
              <a:rPr lang="en-AU" baseline="0" dirty="0" smtClean="0"/>
              <a:t>engage with Amir. Say hello. </a:t>
            </a:r>
          </a:p>
          <a:p>
            <a:pPr marL="0" indent="0">
              <a:buFontTx/>
              <a:buNone/>
            </a:pPr>
            <a:endParaRPr lang="en-AU" i="0" baseline="0" dirty="0" smtClean="0"/>
          </a:p>
          <a:p>
            <a:r>
              <a:rPr lang="en-AU" i="0" baseline="0" dirty="0" smtClean="0"/>
              <a:t>Getting a history:</a:t>
            </a:r>
          </a:p>
          <a:p>
            <a:pPr marL="171450" indent="-171450">
              <a:buFontTx/>
              <a:buChar char="-"/>
            </a:pPr>
            <a:r>
              <a:rPr lang="en-AU" i="0" baseline="0" dirty="0" smtClean="0"/>
              <a:t>Weight</a:t>
            </a:r>
          </a:p>
          <a:p>
            <a:pPr marL="171450" indent="-171450">
              <a:buFontTx/>
              <a:buChar char="-"/>
            </a:pPr>
            <a:r>
              <a:rPr lang="en-AU" i="0" baseline="0" dirty="0" smtClean="0"/>
              <a:t>Past swallowing problems</a:t>
            </a:r>
          </a:p>
          <a:p>
            <a:pPr marL="171450" indent="-171450">
              <a:buFontTx/>
              <a:buChar char="-"/>
            </a:pPr>
            <a:r>
              <a:rPr lang="en-AU" i="0" baseline="0" dirty="0" smtClean="0"/>
              <a:t>Other possible causes – constipation, reflux, dental problems, ear infections, any history of abuse, signs of mental health problems including depression or PTSD.</a:t>
            </a:r>
          </a:p>
          <a:p>
            <a:pPr marL="171450" indent="-171450">
              <a:buFontTx/>
              <a:buChar char="-"/>
            </a:pPr>
            <a:r>
              <a:rPr lang="en-AU" i="0" baseline="0" dirty="0" smtClean="0"/>
              <a:t>Recent changes in behaviour – did the group home staff document them?</a:t>
            </a:r>
          </a:p>
          <a:p>
            <a:pPr marL="171450" indent="-171450">
              <a:buFontTx/>
              <a:buChar char="-"/>
            </a:pPr>
            <a:r>
              <a:rPr lang="en-AU" i="0" baseline="0" dirty="0" smtClean="0"/>
              <a:t>Some of these answers could be in his file notes. </a:t>
            </a:r>
          </a:p>
          <a:p>
            <a:endParaRPr lang="en-AU" i="1" baseline="0" dirty="0" smtClean="0"/>
          </a:p>
          <a:p>
            <a:r>
              <a:rPr lang="en-AU" i="0" baseline="0" dirty="0" smtClean="0"/>
              <a:t>Assessing pain:</a:t>
            </a:r>
          </a:p>
          <a:p>
            <a:pPr marL="171450" indent="-171450">
              <a:buFontTx/>
              <a:buChar char="-"/>
            </a:pPr>
            <a:r>
              <a:rPr lang="en-AU" baseline="0" dirty="0" smtClean="0"/>
              <a:t>you could try using visuals (validate the suggestion), but this is unlikely to be successful when he is distressed. A sensible approach is to ask them to make another appointment. </a:t>
            </a:r>
          </a:p>
          <a:p>
            <a:pPr marL="171450" indent="-171450">
              <a:buFontTx/>
              <a:buChar char="-"/>
            </a:pPr>
            <a:r>
              <a:rPr lang="en-AU" baseline="0" dirty="0" smtClean="0"/>
              <a:t>You could also ask those who know him well about any other recent changes in his behaviour</a:t>
            </a:r>
          </a:p>
          <a:p>
            <a:endParaRPr lang="en-AU" i="0" baseline="0" dirty="0" smtClean="0"/>
          </a:p>
          <a:p>
            <a:pPr marL="0" indent="0">
              <a:buFontTx/>
              <a:buNone/>
            </a:pPr>
            <a:r>
              <a:rPr lang="en-AU" i="0" baseline="0" dirty="0" smtClean="0"/>
              <a:t>Would you try to weigh Amir?</a:t>
            </a:r>
          </a:p>
          <a:p>
            <a:pPr marL="0" indent="0">
              <a:buFontTx/>
              <a:buNone/>
            </a:pPr>
            <a:r>
              <a:rPr lang="en-AU" i="0" baseline="0" dirty="0" smtClean="0"/>
              <a:t>- Only if he calmed down and appeared to asset to it. It would be helpful to establish if the person who has brought him knows his yes/no signs. </a:t>
            </a:r>
          </a:p>
          <a:p>
            <a:endParaRPr lang="en-AU" i="0" baseline="0" dirty="0" smtClean="0"/>
          </a:p>
          <a:p>
            <a:r>
              <a:rPr lang="en-AU" i="0" u="none" baseline="0" dirty="0" smtClean="0"/>
              <a:t>What is the most important thing to do right now? </a:t>
            </a:r>
          </a:p>
          <a:p>
            <a:pPr marL="171450" indent="-171450">
              <a:buFontTx/>
              <a:buChar char="-"/>
            </a:pPr>
            <a:r>
              <a:rPr lang="en-AU" baseline="0" dirty="0" smtClean="0"/>
              <a:t>No assessment is possible in this appointment – he is distressed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aseline="0" dirty="0" smtClean="0"/>
              <a:t>Must convey to staff the importance of hydration. Call a chemist – ask about a high-quality over the counter nutritional supplement. If he does not like that, then </a:t>
            </a:r>
            <a:r>
              <a:rPr lang="en-AU" sz="1200" kern="1200" baseline="0" dirty="0" smtClean="0">
                <a:solidFill>
                  <a:schemeClr val="tx1"/>
                </a:solidFill>
                <a:effectLst/>
                <a:latin typeface="+mn-lt"/>
                <a:ea typeface="+mn-ea"/>
                <a:cs typeface="+mn-cs"/>
              </a:rPr>
              <a:t>if possible, staff can get Amir’s assent and/or his parents’ consent as appropriate, to adding extra nutrients to the banana smoothies. If he does not assent, the group home may need to firstly seek approval as it could be deemed a restricted practice. A health professional can help by providing documentation of his medical condition.</a:t>
            </a:r>
            <a:endParaRPr lang="en-AU" baseline="0" dirty="0" smtClean="0"/>
          </a:p>
          <a:p>
            <a:pPr marL="171450" indent="-171450">
              <a:buFontTx/>
              <a:buChar char="-"/>
            </a:pPr>
            <a:r>
              <a:rPr lang="en-AU" baseline="0" dirty="0" smtClean="0"/>
              <a:t>Arrange </a:t>
            </a:r>
            <a:r>
              <a:rPr lang="en-AU" dirty="0" smtClean="0"/>
              <a:t>swallowing assessment </a:t>
            </a:r>
            <a:r>
              <a:rPr lang="en-AU" i="0" dirty="0" smtClean="0"/>
              <a:t>urgently by</a:t>
            </a:r>
            <a:r>
              <a:rPr lang="en-AU" i="0" baseline="0" dirty="0" smtClean="0"/>
              <a:t> a specialist speech therapist</a:t>
            </a:r>
            <a:r>
              <a:rPr lang="en-AU" dirty="0" smtClean="0"/>
              <a:t>.</a:t>
            </a:r>
            <a:r>
              <a:rPr lang="en-AU" baseline="0" dirty="0" smtClean="0"/>
              <a: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AU" sz="1200" kern="1200" dirty="0" smtClean="0">
                <a:solidFill>
                  <a:schemeClr val="tx1"/>
                </a:solidFill>
                <a:effectLst/>
                <a:latin typeface="+mn-lt"/>
                <a:ea typeface="+mn-ea"/>
                <a:cs typeface="+mn-cs"/>
              </a:rPr>
              <a:t>Amir is at risk of</a:t>
            </a:r>
            <a:r>
              <a:rPr lang="en-AU" sz="1200" kern="1200" baseline="0" dirty="0" smtClean="0">
                <a:solidFill>
                  <a:schemeClr val="tx1"/>
                </a:solidFill>
                <a:effectLst/>
                <a:latin typeface="+mn-lt"/>
                <a:ea typeface="+mn-ea"/>
                <a:cs typeface="+mn-cs"/>
              </a:rPr>
              <a:t> choking, aspiration of food into his lungs, blocking his airways, and even dying from this. </a:t>
            </a:r>
          </a:p>
          <a:p>
            <a:pPr marL="628650" lvl="1" indent="-171450">
              <a:buFontTx/>
              <a:buChar char="-"/>
            </a:pPr>
            <a:r>
              <a:rPr lang="en-AU" baseline="0" dirty="0" smtClean="0"/>
              <a:t>Check health pathways for speech therapists to refer to, or</a:t>
            </a:r>
          </a:p>
          <a:p>
            <a:pPr marL="628650" lvl="1" indent="-171450">
              <a:buFontTx/>
              <a:buChar char="-"/>
            </a:pPr>
            <a:r>
              <a:rPr lang="en-AU" baseline="0" dirty="0" smtClean="0"/>
              <a:t>Ring the hospital speech pathology department.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aseline="0" dirty="0" smtClean="0"/>
              <a:t>Ask the family and group home manager to make another appointment ASAP when either the parents or Amir’s keyworker can come and can interpret Amir’s signs.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Could this be a medication reaction? Things got </a:t>
            </a:r>
            <a:r>
              <a:rPr lang="en-AU" i="0" baseline="0" dirty="0" smtClean="0"/>
              <a:t>worse</a:t>
            </a:r>
            <a:r>
              <a:rPr lang="en-AU" baseline="0" dirty="0" smtClean="0"/>
              <a:t> with risperidone. </a:t>
            </a:r>
          </a:p>
          <a:p>
            <a:pPr marL="628650" lvl="1" indent="-171450">
              <a:buFont typeface="Arial" panose="020B0604020202020204" pitchFamily="34" charset="0"/>
              <a:buChar char="•"/>
            </a:pPr>
            <a:r>
              <a:rPr lang="en-AU" baseline="0" dirty="0" smtClean="0"/>
              <a:t>Risperidone can – rarely - lead dysphagia, and so could explain the worsening of his symptoms</a:t>
            </a:r>
          </a:p>
          <a:p>
            <a:pPr marL="628650" lvl="1" indent="-171450">
              <a:buFont typeface="Arial" panose="020B0604020202020204" pitchFamily="34" charset="0"/>
              <a:buChar char="•"/>
            </a:pPr>
            <a:r>
              <a:rPr lang="en-AU" baseline="0" dirty="0" smtClean="0"/>
              <a:t>People with intellectual disability are more likely than others to experience adverse reactions to psychotropic medications.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How do you deal with this possibility?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aseline="0" dirty="0" smtClean="0"/>
              <a:t>Speak with the prescribing psychiatrist, review any information they have sent about the reasons for prescription.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aseline="0" dirty="0" smtClean="0"/>
              <a:t>Ask the psychiatrist to advise on significantly reducing, or ceasing the medication.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How would you ensure this is done safely?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It must be considered case by case, with regard for the reason for prescribing and any diagnosis. </a:t>
            </a:r>
          </a:p>
          <a:p>
            <a:pPr marL="0" indent="0">
              <a:buFont typeface="Arial" panose="020B0604020202020204" pitchFamily="34" charset="0"/>
              <a:buNone/>
            </a:pPr>
            <a:r>
              <a:rPr lang="en-AU" baseline="0" dirty="0" smtClean="0"/>
              <a:t>- If it is primarily prescribed to address behaviours of concern then this is a restrictive practice. </a:t>
            </a:r>
          </a:p>
          <a:p>
            <a:endParaRPr lang="en-AU" baseline="0" dirty="0" smtClean="0"/>
          </a:p>
          <a:p>
            <a:r>
              <a:rPr lang="en-AU" u="sng" baseline="0" dirty="0" smtClean="0"/>
              <a:t>What else would </a:t>
            </a:r>
            <a:r>
              <a:rPr lang="en-AU" b="0" i="0" u="sng" baseline="0" dirty="0" smtClean="0"/>
              <a:t>you do for Amir in the longer term?</a:t>
            </a:r>
          </a:p>
          <a:p>
            <a:pPr marL="171450" indent="-171450">
              <a:buFontTx/>
              <a:buChar char="-"/>
            </a:pPr>
            <a:r>
              <a:rPr lang="en-AU" baseline="0" dirty="0" smtClean="0"/>
              <a:t>Refer to a dietitian – to build weight and ensure adequate nutrition</a:t>
            </a:r>
          </a:p>
          <a:p>
            <a:pPr marL="171450" indent="-171450">
              <a:buFontTx/>
              <a:buChar char="-"/>
            </a:pPr>
            <a:r>
              <a:rPr lang="en-AU" baseline="0" dirty="0" smtClean="0"/>
              <a:t>Refer to any other allied health professionals he has lost when leaving child services but could still benefit from</a:t>
            </a:r>
          </a:p>
          <a:p>
            <a:pPr marL="171450" indent="-171450">
              <a:buFontTx/>
              <a:buChar char="-"/>
            </a:pPr>
            <a:r>
              <a:rPr lang="en-AU" baseline="0" dirty="0" smtClean="0"/>
              <a:t>Ensure review occurs to see if this issue is resolved</a:t>
            </a:r>
          </a:p>
          <a:p>
            <a:pPr marL="171450" indent="-171450">
              <a:buFontTx/>
              <a:buChar char="-"/>
            </a:pPr>
            <a:r>
              <a:rPr lang="en-AU" baseline="0" dirty="0" smtClean="0"/>
              <a:t>Ensure annual health assessments are done. An annual health assessment may have revealed these concerns sooner. </a:t>
            </a:r>
          </a:p>
          <a:p>
            <a:pPr marL="171450" indent="-171450">
              <a:buFontTx/>
              <a:buChar char="-"/>
            </a:pPr>
            <a:r>
              <a:rPr lang="en-AU" baseline="0" dirty="0" smtClean="0"/>
              <a:t>If no physical cause were determined, refer to a specialist psychologist or behaviour support practitioner for further assessment of the behaviour.</a:t>
            </a:r>
          </a:p>
          <a:p>
            <a:endParaRPr lang="en-AU" b="1" baseline="0" dirty="0" smtClean="0"/>
          </a:p>
          <a:p>
            <a:endParaRPr lang="en-AU" u="non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u="sng" baseline="0" dirty="0" smtClean="0">
                <a:solidFill>
                  <a:schemeClr val="tx1"/>
                </a:solidFill>
              </a:rPr>
              <a:t>Share the outcome: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i="1" baseline="0" dirty="0" smtClean="0">
                <a:solidFill>
                  <a:schemeClr val="tx1"/>
                </a:solidFill>
              </a:rPr>
              <a:t>A swallowing assessment suggested oesophageal dysphagia. An urgent referral to a gastroenterologist was made for further assessment. The psychiatrist agreed to having Amir discontinue the risperidone under the GP’s supervision.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i="1" baseline="0" dirty="0" smtClean="0">
                <a:solidFill>
                  <a:schemeClr val="tx1"/>
                </a:solidFill>
              </a:rPr>
              <a:t>The speech therapist recommended a thickened liquid diet whilst awaiting gastroenterology assessment and thereafter pending gastroenterology results and advice.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i="1" baseline="0" dirty="0" smtClean="0">
                <a:solidFill>
                  <a:schemeClr val="tx1"/>
                </a:solidFill>
              </a:rPr>
              <a:t>The dietitian assisted with planning a very high nutrition liquid diet with review once Amir’s BMI reaches 18.5.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i="1" baseline="0" dirty="0" smtClean="0">
                <a:solidFill>
                  <a:schemeClr val="tx1"/>
                </a:solidFill>
              </a:rPr>
              <a:t>The group home agreed to weigh Amir every week and will report any weight loss immediately. </a:t>
            </a:r>
            <a:endParaRPr lang="en-AU" baseline="0" dirty="0" smtClean="0"/>
          </a:p>
          <a:p>
            <a:endParaRPr lang="en-AU" baseline="0" dirty="0" smtClean="0"/>
          </a:p>
          <a:p>
            <a:endParaRPr lang="en-AU" baseline="0" dirty="0" smtClean="0"/>
          </a:p>
          <a:p>
            <a:endParaRPr lang="en-AU" baseline="0" dirty="0"/>
          </a:p>
        </p:txBody>
      </p:sp>
      <p:sp>
        <p:nvSpPr>
          <p:cNvPr id="4" name="Slide Number Placeholder 3"/>
          <p:cNvSpPr>
            <a:spLocks noGrp="1"/>
          </p:cNvSpPr>
          <p:nvPr>
            <p:ph type="sldNum" sz="quarter" idx="10"/>
          </p:nvPr>
        </p:nvSpPr>
        <p:spPr/>
        <p:txBody>
          <a:bodyPr/>
          <a:lstStyle/>
          <a:p>
            <a:fld id="{BE9163C6-BBF9-487A-BA36-3DF7C33AA6E7}" type="slidenum">
              <a:rPr lang="en-AU" smtClean="0"/>
              <a:t>73</a:t>
            </a:fld>
            <a:endParaRPr lang="en-AU" dirty="0"/>
          </a:p>
        </p:txBody>
      </p:sp>
    </p:spTree>
    <p:extLst>
      <p:ext uri="{BB962C8B-B14F-4D97-AF65-F5344CB8AC3E}">
        <p14:creationId xmlns:p14="http://schemas.microsoft.com/office/powerpoint/2010/main" val="28715646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S74P </a:t>
            </a:r>
            <a:r>
              <a:rPr lang="en-AU" sz="1200" b="1" kern="1200" dirty="0">
                <a:solidFill>
                  <a:schemeClr val="tx1"/>
                </a:solidFill>
                <a:effectLst/>
                <a:latin typeface="+mn-lt"/>
                <a:ea typeface="+mn-ea"/>
                <a:cs typeface="+mn-cs"/>
              </a:rPr>
              <a:t> </a:t>
            </a:r>
            <a:r>
              <a:rPr lang="en-US" b="1" baseline="0" dirty="0"/>
              <a:t>Amir – </a:t>
            </a:r>
            <a:r>
              <a:rPr lang="en-AU" b="1" baseline="0" dirty="0"/>
              <a:t>Longer GP or GP Express workshop – Further reflections</a:t>
            </a:r>
          </a:p>
          <a:p>
            <a:endParaRPr lang="en-US" b="1" baseline="0" dirty="0"/>
          </a:p>
          <a:p>
            <a:r>
              <a:rPr lang="en-US" b="1" baseline="0" dirty="0"/>
              <a:t>Suggested time: 1- 2 minutes</a:t>
            </a:r>
          </a:p>
          <a:p>
            <a:endParaRPr lang="en-US" baseline="0" dirty="0"/>
          </a:p>
          <a:p>
            <a:pPr marL="0" indent="0">
              <a:buFont typeface="Courier New" panose="02070309020205020404" pitchFamily="49" charset="0"/>
              <a:buNone/>
            </a:pPr>
            <a:endParaRPr lang="en-AU" baseline="0" dirty="0"/>
          </a:p>
          <a:p>
            <a:r>
              <a:rPr lang="en-US" u="sng" baseline="0" dirty="0" smtClean="0"/>
              <a:t>Notes:</a:t>
            </a:r>
          </a:p>
          <a:p>
            <a:endParaRPr lang="en-US" baseline="0" dirty="0" smtClean="0"/>
          </a:p>
          <a:p>
            <a:pPr marL="171450" indent="-171450">
              <a:buFont typeface="Arial" panose="020B0604020202020204" pitchFamily="34" charset="0"/>
              <a:buChar char="•"/>
            </a:pPr>
            <a:r>
              <a:rPr lang="en-US" baseline="0" dirty="0" smtClean="0"/>
              <a:t>For a 1 hour workshop, keep this short - just </a:t>
            </a:r>
            <a:r>
              <a:rPr lang="en-US" baseline="0" dirty="0" err="1" smtClean="0"/>
              <a:t>summarise</a:t>
            </a:r>
            <a:r>
              <a:rPr lang="en-US" baseline="0" dirty="0" smtClean="0"/>
              <a:t> and move on. </a:t>
            </a:r>
          </a:p>
          <a:p>
            <a:pPr marL="171450" indent="-171450">
              <a:buFont typeface="Arial" panose="020B0604020202020204" pitchFamily="34" charset="0"/>
              <a:buChar char="•"/>
            </a:pPr>
            <a:r>
              <a:rPr lang="en-US" baseline="0" dirty="0" smtClean="0"/>
              <a:t>For a longer workshop, you can lead the group in a discussion.</a:t>
            </a:r>
          </a:p>
          <a:p>
            <a:pPr marL="171450" indent="-171450">
              <a:buFont typeface="Arial" panose="020B0604020202020204" pitchFamily="34" charset="0"/>
              <a:buChar char="•"/>
            </a:pPr>
            <a:r>
              <a:rPr lang="en-US" baseline="0" dirty="0" smtClean="0"/>
              <a:t>This slide has animations to make the bullet points appear in turn. </a:t>
            </a:r>
          </a:p>
          <a:p>
            <a:pPr marL="171450" indent="-171450">
              <a:buFont typeface="Arial" panose="020B0604020202020204" pitchFamily="34" charset="0"/>
              <a:buChar char="•"/>
            </a:pPr>
            <a:r>
              <a:rPr lang="en-US" baseline="0" dirty="0" smtClean="0"/>
              <a:t>Some of these points may have already arisen during the group discussion – </a:t>
            </a:r>
            <a:r>
              <a:rPr lang="en-US" baseline="0" dirty="0" err="1" smtClean="0"/>
              <a:t>summarise</a:t>
            </a:r>
            <a:r>
              <a:rPr lang="en-US" baseline="0" dirty="0" smtClean="0"/>
              <a:t> briefly if so.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1" baseline="0" dirty="0" smtClean="0"/>
              <a:t>Key points:</a:t>
            </a:r>
          </a:p>
          <a:p>
            <a:pPr marL="171450" indent="-171450">
              <a:buFont typeface="Arial" panose="020B0604020202020204" pitchFamily="34" charset="0"/>
              <a:buChar char="•"/>
            </a:pPr>
            <a:r>
              <a:rPr lang="en-US" baseline="0" dirty="0" smtClean="0"/>
              <a:t>Communication is key – need the worker who knows him best present</a:t>
            </a:r>
          </a:p>
          <a:p>
            <a:pPr marL="628650" lvl="1" indent="-171450">
              <a:buFont typeface="Courier New" panose="02070309020205020404" pitchFamily="49" charset="0"/>
              <a:buChar char="o"/>
            </a:pPr>
            <a:r>
              <a:rPr lang="en-US" baseline="0" dirty="0" smtClean="0"/>
              <a:t>A GP should not be responsible for getting the group home to schedule supports better. </a:t>
            </a:r>
          </a:p>
          <a:p>
            <a:pPr marL="628650" lvl="1" indent="-171450">
              <a:buFont typeface="Courier New" panose="02070309020205020404" pitchFamily="49" charset="0"/>
              <a:buChar char="o"/>
            </a:pPr>
            <a:r>
              <a:rPr lang="en-US" baseline="0" dirty="0" smtClean="0"/>
              <a:t>BUT a pragmatic approach will benefit Amir, make everyone’s day less stressful</a:t>
            </a:r>
          </a:p>
          <a:p>
            <a:pPr marL="628650" lvl="1" indent="-171450">
              <a:buFont typeface="Courier New" panose="02070309020205020404" pitchFamily="49" charset="0"/>
              <a:buChar char="o"/>
            </a:pPr>
            <a:r>
              <a:rPr lang="en-US" baseline="0" dirty="0" smtClean="0"/>
              <a:t>Reception staff can speak to group home manager for future scheduling</a:t>
            </a:r>
          </a:p>
          <a:p>
            <a:pPr marL="171450" indent="-171450">
              <a:buFont typeface="Arial" panose="020B0604020202020204" pitchFamily="34" charset="0"/>
              <a:buChar char="•"/>
            </a:pPr>
            <a:r>
              <a:rPr lang="en-US" baseline="0" dirty="0" smtClean="0"/>
              <a:t>Consider waiting:</a:t>
            </a:r>
          </a:p>
          <a:p>
            <a:pPr marL="628650" lvl="1" indent="-171450">
              <a:buFont typeface="Courier New" panose="02070309020205020404" pitchFamily="49" charset="0"/>
              <a:buChar char="o"/>
            </a:pPr>
            <a:r>
              <a:rPr lang="en-US" baseline="0" dirty="0" smtClean="0"/>
              <a:t>Timing</a:t>
            </a:r>
          </a:p>
          <a:p>
            <a:pPr marL="628650" lvl="1" indent="-171450">
              <a:buFont typeface="Courier New" panose="02070309020205020404" pitchFamily="49" charset="0"/>
              <a:buChar char="o"/>
            </a:pPr>
            <a:r>
              <a:rPr lang="en-US" baseline="0" dirty="0" smtClean="0"/>
              <a:t>Place</a:t>
            </a:r>
          </a:p>
          <a:p>
            <a:pPr marL="628650" lvl="1" indent="-171450">
              <a:buFont typeface="Courier New" panose="02070309020205020404" pitchFamily="49" charset="0"/>
              <a:buChar char="o"/>
            </a:pPr>
            <a:r>
              <a:rPr lang="en-US" baseline="0" dirty="0" smtClean="0"/>
              <a:t>Distraction</a:t>
            </a:r>
          </a:p>
          <a:p>
            <a:pPr marL="457200" lvl="1" indent="0">
              <a:buFontTx/>
              <a:buNone/>
            </a:pPr>
            <a:endParaRPr lang="en-US" baseline="0" dirty="0" smtClean="0"/>
          </a:p>
          <a:p>
            <a:r>
              <a:rPr lang="en-US" b="1" baseline="0" dirty="0" smtClean="0"/>
              <a:t>Optional script:</a:t>
            </a:r>
          </a:p>
          <a:p>
            <a:endParaRPr lang="en-US" baseline="0" dirty="0" smtClean="0"/>
          </a:p>
          <a:p>
            <a:pPr marL="171450" indent="-171450">
              <a:buFont typeface="Arial" panose="020B0604020202020204" pitchFamily="34" charset="0"/>
              <a:buChar char="•"/>
            </a:pPr>
            <a:r>
              <a:rPr lang="en-US" baseline="0" dirty="0" smtClean="0"/>
              <a:t>Let’s step back and consider some of the practical challenges of Amir’s case a bit more. </a:t>
            </a:r>
          </a:p>
          <a:p>
            <a:pPr marL="171450" indent="-171450">
              <a:buFont typeface="Arial" panose="020B0604020202020204" pitchFamily="34" charset="0"/>
              <a:buChar char="•"/>
            </a:pPr>
            <a:r>
              <a:rPr lang="en-US" baseline="0" dirty="0" smtClean="0"/>
              <a:t>Communication is key and takes time. You can’t know all communication systems. In this case, Amir’s support person also does not know all his signs. </a:t>
            </a:r>
          </a:p>
          <a:p>
            <a:pPr marL="171450" indent="-171450">
              <a:buFont typeface="Arial" panose="020B0604020202020204" pitchFamily="34" charset="0"/>
              <a:buChar char="•"/>
            </a:pPr>
            <a:r>
              <a:rPr lang="en-US" baseline="0" dirty="0" smtClean="0"/>
              <a:t>Some things are beyond a GP or nurse’s control, however, you can try to influence them. It is reasonable to expect the group home should schedule the best staff member to accompany Amir. In cases of repeated failure to do this, you can complain to the CEO of the service provider. However, even though this is the group home’s responsibility, it is also pragmatic to ask your reception staff to phone the house manager and let them know if an appointment has been scheduled by someone other than the house manager, and to request that a person’s key worker be present. </a:t>
            </a:r>
          </a:p>
          <a:p>
            <a:pPr marL="171450" indent="-171450">
              <a:buFont typeface="Arial" panose="020B0604020202020204" pitchFamily="34" charset="0"/>
              <a:buChar char="•"/>
            </a:pPr>
            <a:r>
              <a:rPr lang="en-US" baseline="0" dirty="0" smtClean="0"/>
              <a:t>Similarly, the fact that he waited 40 minutes may be beyond a GP’s control on the day – things happen. Other urgencies also arise. </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However, if we stop and reflect, and think “What do I wish could have happened differently today?” we might find there are some things that might be influenced next time. Particularly by reception staff. For example, if Amir was offered an early morning appointment it is less likely he will have to wait so long. </a:t>
            </a:r>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Other ways to make an appointment more likely to be smooth are: </a:t>
            </a:r>
          </a:p>
          <a:p>
            <a:pPr marL="171450" indent="-171450">
              <a:buFont typeface="Arial" panose="020B0604020202020204" pitchFamily="34" charset="0"/>
              <a:buChar char="•"/>
            </a:pPr>
            <a:r>
              <a:rPr lang="en-AU" b="0" baseline="0" dirty="0" smtClean="0"/>
              <a:t>Allow him to wait outside and call them when it’s his turn; or have him wait in a separate room if available</a:t>
            </a:r>
          </a:p>
          <a:p>
            <a:pPr marL="171450" indent="-171450">
              <a:buFont typeface="Arial" panose="020B0604020202020204" pitchFamily="34" charset="0"/>
              <a:buChar char="•"/>
            </a:pPr>
            <a:r>
              <a:rPr lang="en-AU" b="0" baseline="0" dirty="0" smtClean="0"/>
              <a:t>Ask reception staff to always schedule a long appointment for Amir – given his communication needs this is reasonable</a:t>
            </a:r>
          </a:p>
          <a:p>
            <a:pPr marL="171450" indent="-171450">
              <a:buFont typeface="Arial" panose="020B0604020202020204" pitchFamily="34" charset="0"/>
              <a:buChar char="•"/>
            </a:pPr>
            <a:r>
              <a:rPr lang="en-AU" b="0" baseline="0" dirty="0" smtClean="0"/>
              <a:t>Amir could bring headphones and an iPad. You could suggest it. </a:t>
            </a:r>
          </a:p>
          <a:p>
            <a:pPr marL="0" lvl="0" indent="0">
              <a:buFont typeface="Arial" panose="020B0604020202020204" pitchFamily="34" charset="0"/>
              <a:buNone/>
            </a:pPr>
            <a:endParaRPr lang="en-US" baseline="0" dirty="0" smtClean="0"/>
          </a:p>
          <a:p>
            <a:pPr marL="0" lvl="0" indent="0">
              <a:buFont typeface="Arial" panose="020B0604020202020204" pitchFamily="34" charset="0"/>
              <a:buNone/>
            </a:pPr>
            <a:endParaRPr lang="en-US" baseline="0" dirty="0" smtClean="0"/>
          </a:p>
          <a:p>
            <a:pPr marL="0" lvl="0" indent="0">
              <a:buFont typeface="Arial" panose="020B0604020202020204" pitchFamily="34" charset="0"/>
              <a:buNone/>
            </a:pPr>
            <a:r>
              <a:rPr lang="en-US" baseline="0" dirty="0" smtClean="0"/>
              <a:t>Another thing we might try to influence is to know Amir better. </a:t>
            </a:r>
          </a:p>
          <a:p>
            <a:pPr marL="0" lvl="0" indent="0">
              <a:buFont typeface="Arial" panose="020B0604020202020204" pitchFamily="34" charset="0"/>
              <a:buNone/>
            </a:pPr>
            <a:endParaRPr lang="en-US" baseline="0" dirty="0" smtClean="0"/>
          </a:p>
          <a:p>
            <a:pPr marL="0" lvl="0" indent="0">
              <a:buFont typeface="Arial" panose="020B0604020202020204" pitchFamily="34" charset="0"/>
              <a:buNone/>
            </a:pPr>
            <a:r>
              <a:rPr lang="en-AU" u="sng" baseline="0" dirty="0" smtClean="0"/>
              <a:t>Has anyone had young patients with complex conditions or disability that see their paediatrician more than their GP?</a:t>
            </a:r>
          </a:p>
          <a:p>
            <a:pPr marL="171450" lvl="0" indent="-171450">
              <a:buFont typeface="Courier New" panose="02070309020205020404" pitchFamily="49" charset="0"/>
              <a:buChar char="o"/>
            </a:pPr>
            <a:r>
              <a:rPr lang="en-AU" baseline="0" dirty="0" smtClean="0"/>
              <a:t>It is common for kids with developmental disability be do so, but it can mean additional efforts are needed when changing to adult services</a:t>
            </a:r>
          </a:p>
          <a:p>
            <a:pPr marL="171450" lvl="0" indent="-171450">
              <a:buFont typeface="Courier New" panose="02070309020205020404" pitchFamily="49" charset="0"/>
              <a:buChar char="o"/>
            </a:pPr>
            <a:r>
              <a:rPr lang="en-AU" baseline="0" dirty="0" smtClean="0"/>
              <a:t>Multidisciplinary clinics in the children’s hospitals tend to be good at promoting transitions. But those who access private services may not be eligible for them.</a:t>
            </a:r>
          </a:p>
          <a:p>
            <a:pPr marL="171450" lvl="0" indent="-171450">
              <a:buFont typeface="Courier New" panose="02070309020205020404" pitchFamily="49" charset="0"/>
              <a:buChar char="o"/>
            </a:pPr>
            <a:r>
              <a:rPr lang="en-AU" baseline="0" dirty="0" smtClean="0"/>
              <a:t>For a smoother transition, from around the age of 11 onwards, make sure a paediatrician is copying the GP into every communication – and asking any others health to do so too. Ask everyone to also copy to the family </a:t>
            </a:r>
            <a:r>
              <a:rPr lang="en-AU" i="1" baseline="0" dirty="0" smtClean="0"/>
              <a:t>and</a:t>
            </a:r>
            <a:r>
              <a:rPr lang="en-AU" baseline="0" dirty="0" smtClean="0"/>
              <a:t> upload to My Health Record if the person has one. </a:t>
            </a:r>
          </a:p>
          <a:p>
            <a:pPr marL="171450" indent="-171450">
              <a:buFont typeface="Courier New" panose="02070309020205020404" pitchFamily="49" charset="0"/>
              <a:buChar char="o"/>
            </a:pPr>
            <a:endParaRPr lang="en-AU" baseline="0" dirty="0" smtClean="0"/>
          </a:p>
          <a:p>
            <a:pPr marL="171450" indent="-171450">
              <a:buFont typeface="Courier New" panose="02070309020205020404" pitchFamily="49" charset="0"/>
              <a:buChar char="o"/>
            </a:pPr>
            <a:endParaRPr lang="en-AU" baseline="0" dirty="0" smtClean="0"/>
          </a:p>
          <a:p>
            <a:pPr marL="0" indent="0">
              <a:buFont typeface="Arial" panose="020B0604020202020204" pitchFamily="34" charset="0"/>
              <a:buNone/>
            </a:pPr>
            <a:r>
              <a:rPr lang="en-AU" baseline="0" dirty="0" smtClean="0"/>
              <a:t>At this point, we might encourage Amir’s supporters to bring him in more often for regular check ups. Amir would be a really good candidate for a health assessment and following that, a Team Care arrangement with regular </a:t>
            </a:r>
            <a:r>
              <a:rPr lang="en-AU" baseline="0" dirty="0" err="1" smtClean="0"/>
              <a:t>followup</a:t>
            </a:r>
            <a:r>
              <a:rPr lang="en-AU" baseline="0" dirty="0" smtClean="0"/>
              <a:t>. We have sent/will send a list of Medicare item numbers relevant to coordinating care for people with intellectual disability who have complex health needs. </a:t>
            </a:r>
          </a:p>
          <a:p>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74</a:t>
            </a:fld>
            <a:endParaRPr lang="en-AU" dirty="0"/>
          </a:p>
        </p:txBody>
      </p:sp>
    </p:spTree>
    <p:extLst>
      <p:ext uri="{BB962C8B-B14F-4D97-AF65-F5344CB8AC3E}">
        <p14:creationId xmlns:p14="http://schemas.microsoft.com/office/powerpoint/2010/main" val="18932932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S75P  </a:t>
            </a:r>
            <a:r>
              <a:rPr lang="en-US" b="1" baseline="0" dirty="0"/>
              <a:t>Amir – </a:t>
            </a:r>
            <a:r>
              <a:rPr lang="en-AU" b="1" baseline="0" dirty="0"/>
              <a:t>Longer GP or GP Express workshop; also for pharmacists and mental health workers – Polypharmacy</a:t>
            </a:r>
            <a:endParaRPr lang="en-US" b="1" baseline="0" dirty="0"/>
          </a:p>
          <a:p>
            <a:endParaRPr lang="en-US" b="1" baseline="0" dirty="0"/>
          </a:p>
          <a:p>
            <a:r>
              <a:rPr lang="en-US" b="1" baseline="0" dirty="0"/>
              <a:t>Suggested time: 2 minutes</a:t>
            </a:r>
          </a:p>
          <a:p>
            <a:endParaRPr lang="en-US" baseline="0" dirty="0"/>
          </a:p>
          <a:p>
            <a:r>
              <a:rPr lang="en-US" u="sng" baseline="0" dirty="0" smtClean="0"/>
              <a:t>Notes:</a:t>
            </a:r>
          </a:p>
          <a:p>
            <a:endParaRPr lang="en-US" baseline="0" dirty="0" smtClean="0"/>
          </a:p>
          <a:p>
            <a:pPr marL="171450" indent="-171450">
              <a:buFont typeface="Arial" panose="020B0604020202020204" pitchFamily="34" charset="0"/>
              <a:buChar char="•"/>
            </a:pPr>
            <a:r>
              <a:rPr lang="en-US" baseline="0" dirty="0" smtClean="0"/>
              <a:t>Click the mouse again to reveal the text “What do you do?” and then give people a chance to answer</a:t>
            </a:r>
          </a:p>
          <a:p>
            <a:pPr marL="171450" indent="-171450">
              <a:buFont typeface="Arial" panose="020B0604020202020204" pitchFamily="34" charset="0"/>
              <a:buChar char="•"/>
            </a:pPr>
            <a:r>
              <a:rPr lang="en-US" baseline="0" dirty="0" smtClean="0"/>
              <a:t>This slide has animations.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Please check if the POMPIDA website is live before running the workshop. It was planned at the time of writing. If possible, insert the link and their logo into the slide. </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 </a:t>
            </a:r>
          </a:p>
          <a:p>
            <a:r>
              <a:rPr lang="en-AU" sz="1200" b="1" kern="1200" dirty="0" smtClean="0">
                <a:solidFill>
                  <a:schemeClr val="tx1"/>
                </a:solidFill>
                <a:effectLst/>
                <a:latin typeface="+mn-lt"/>
                <a:ea typeface="+mn-ea"/>
                <a:cs typeface="+mn-cs"/>
              </a:rPr>
              <a:t>Key points: </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p>
          <a:p>
            <a:pPr marL="171450" indent="-171450" rtl="0" fontAlgn="ctr">
              <a:buFont typeface="Arial" panose="020B0604020202020204" pitchFamily="34" charset="0"/>
              <a:buChar char="•"/>
            </a:pPr>
            <a:r>
              <a:rPr lang="en-AU" sz="1200" kern="1200" dirty="0" smtClean="0">
                <a:solidFill>
                  <a:schemeClr val="tx1"/>
                </a:solidFill>
                <a:effectLst/>
                <a:latin typeface="+mn-lt"/>
                <a:ea typeface="+mn-ea"/>
                <a:cs typeface="+mn-cs"/>
              </a:rPr>
              <a:t>Polypharmacy is common in people with intellectual disability and is of major concern due to:</a:t>
            </a:r>
          </a:p>
          <a:p>
            <a:pPr marL="171450" indent="-171450" rtl="0" fontAlgn="ctr">
              <a:buFont typeface="Arial" panose="020B0604020202020204" pitchFamily="34" charset="0"/>
              <a:buChar char="•"/>
            </a:pPr>
            <a:r>
              <a:rPr lang="en-AU" sz="1200" kern="1200" dirty="0" smtClean="0">
                <a:solidFill>
                  <a:schemeClr val="tx1"/>
                </a:solidFill>
                <a:effectLst/>
                <a:latin typeface="+mn-lt"/>
                <a:ea typeface="+mn-ea"/>
                <a:cs typeface="+mn-cs"/>
              </a:rPr>
              <a:t>Cumulative and compounding side effects and long term health risks </a:t>
            </a:r>
          </a:p>
          <a:p>
            <a:pPr marL="171450" indent="-171450" rtl="0" fontAlgn="ctr">
              <a:buFont typeface="Arial" panose="020B0604020202020204" pitchFamily="34" charset="0"/>
              <a:buChar char="•"/>
            </a:pPr>
            <a:r>
              <a:rPr lang="en-AU" sz="1200" kern="1200" dirty="0" smtClean="0">
                <a:solidFill>
                  <a:schemeClr val="tx1"/>
                </a:solidFill>
                <a:effectLst/>
                <a:latin typeface="+mn-lt"/>
                <a:ea typeface="+mn-ea"/>
                <a:cs typeface="+mn-cs"/>
              </a:rPr>
              <a:t>Many drugs have anticholinergic effects – they may be of particular concern</a:t>
            </a:r>
          </a:p>
          <a:p>
            <a:pPr marL="171450" indent="-171450" rtl="0" fontAlgn="ctr">
              <a:buFont typeface="Arial" panose="020B0604020202020204" pitchFamily="34" charset="0"/>
              <a:buChar char="•"/>
            </a:pPr>
            <a:r>
              <a:rPr lang="en-AU" sz="1200" kern="1200" dirty="0" smtClean="0">
                <a:solidFill>
                  <a:schemeClr val="tx1"/>
                </a:solidFill>
                <a:effectLst/>
                <a:latin typeface="+mn-lt"/>
                <a:ea typeface="+mn-ea"/>
                <a:cs typeface="+mn-cs"/>
              </a:rPr>
              <a:t>Polypharmacy may require special approval if it involves multiple </a:t>
            </a:r>
            <a:r>
              <a:rPr lang="en-AU" sz="1200" kern="1200" dirty="0" err="1" smtClean="0">
                <a:solidFill>
                  <a:schemeClr val="tx1"/>
                </a:solidFill>
                <a:effectLst/>
                <a:latin typeface="+mn-lt"/>
                <a:ea typeface="+mn-ea"/>
                <a:cs typeface="+mn-cs"/>
              </a:rPr>
              <a:t>psychotropics</a:t>
            </a:r>
            <a:r>
              <a:rPr lang="en-AU" sz="1200" kern="1200" dirty="0" smtClean="0">
                <a:solidFill>
                  <a:schemeClr val="tx1"/>
                </a:solidFill>
                <a:effectLst/>
                <a:latin typeface="+mn-lt"/>
                <a:ea typeface="+mn-ea"/>
                <a:cs typeface="+mn-cs"/>
              </a:rPr>
              <a:t> with cumulative doses outside the accepted mode of treatment for such a person. </a:t>
            </a:r>
          </a:p>
          <a:p>
            <a:pPr marL="171450" indent="-171450" rtl="0" fontAlgn="ctr">
              <a:buFont typeface="Arial" panose="020B0604020202020204" pitchFamily="34" charset="0"/>
              <a:buChar char="•"/>
            </a:pPr>
            <a:r>
              <a:rPr lang="en-AU" sz="1200" kern="1200" dirty="0" smtClean="0">
                <a:solidFill>
                  <a:schemeClr val="tx1"/>
                </a:solidFill>
                <a:effectLst/>
                <a:latin typeface="+mn-lt"/>
                <a:ea typeface="+mn-ea"/>
                <a:cs typeface="+mn-cs"/>
              </a:rPr>
              <a:t>STOMP protocol is a resource from UK about de-prescribing. </a:t>
            </a:r>
          </a:p>
          <a:p>
            <a:pPr marL="171450" indent="-171450" rtl="0" fontAlgn="ctr">
              <a:buFont typeface="Arial" panose="020B0604020202020204" pitchFamily="34" charset="0"/>
              <a:buChar char="•"/>
            </a:pPr>
            <a:r>
              <a:rPr lang="en-AU" sz="1200" kern="1200" dirty="0" smtClean="0">
                <a:solidFill>
                  <a:schemeClr val="tx1"/>
                </a:solidFill>
                <a:effectLst/>
                <a:latin typeface="+mn-lt"/>
                <a:ea typeface="+mn-ea"/>
                <a:cs typeface="+mn-cs"/>
              </a:rPr>
              <a:t>For complex cases, seek a pharmacist’s advice first</a:t>
            </a:r>
          </a:p>
          <a:p>
            <a:pPr marL="171450" indent="-171450" rtl="0" fontAlgn="ctr">
              <a:buFont typeface="Arial" panose="020B0604020202020204" pitchFamily="34" charset="0"/>
              <a:buChar char="•"/>
            </a:pPr>
            <a:r>
              <a:rPr lang="en-AU" sz="1200" kern="1200" dirty="0" smtClean="0">
                <a:solidFill>
                  <a:schemeClr val="tx1"/>
                </a:solidFill>
                <a:effectLst/>
                <a:latin typeface="+mn-lt"/>
                <a:ea typeface="+mn-ea"/>
                <a:cs typeface="+mn-cs"/>
              </a:rPr>
              <a:t>GPs can refer for home medicine review through Medicare,  </a:t>
            </a:r>
          </a:p>
          <a:p>
            <a:pPr marL="171450"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Check POMPIDA resources – Pharmacists </a:t>
            </a:r>
            <a:r>
              <a:rPr lang="en-US" sz="1200" kern="1200" dirty="0" err="1" smtClean="0">
                <a:solidFill>
                  <a:schemeClr val="tx1"/>
                </a:solidFill>
                <a:effectLst/>
                <a:latin typeface="+mn-lt"/>
                <a:ea typeface="+mn-ea"/>
                <a:cs typeface="+mn-cs"/>
              </a:rPr>
              <a:t>Optimising</a:t>
            </a:r>
            <a:r>
              <a:rPr lang="en-US" sz="1200" kern="1200" dirty="0" smtClean="0">
                <a:solidFill>
                  <a:schemeClr val="tx1"/>
                </a:solidFill>
                <a:effectLst/>
                <a:latin typeface="+mn-lt"/>
                <a:ea typeface="+mn-ea"/>
                <a:cs typeface="+mn-cs"/>
              </a:rPr>
              <a:t> Medication in People with Intellectual Disability and </a:t>
            </a:r>
            <a:r>
              <a:rPr lang="en-US" sz="1200" kern="1200" dirty="0" err="1" smtClean="0">
                <a:solidFill>
                  <a:schemeClr val="tx1"/>
                </a:solidFill>
                <a:effectLst/>
                <a:latin typeface="+mn-lt"/>
                <a:ea typeface="+mn-ea"/>
                <a:cs typeface="+mn-cs"/>
              </a:rPr>
              <a:t>Austim</a:t>
            </a:r>
            <a:r>
              <a:rPr lang="en-US" sz="1200" kern="1200" dirty="0" smtClean="0">
                <a:solidFill>
                  <a:schemeClr val="tx1"/>
                </a:solidFill>
                <a:effectLst/>
                <a:latin typeface="+mn-lt"/>
                <a:ea typeface="+mn-ea"/>
                <a:cs typeface="+mn-cs"/>
              </a:rPr>
              <a:t>. </a:t>
            </a:r>
          </a:p>
          <a:p>
            <a:pPr marL="628650" lvl="1"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Positive </a:t>
            </a:r>
            <a:r>
              <a:rPr lang="en-US" sz="1200" kern="1200" dirty="0" err="1" smtClean="0">
                <a:solidFill>
                  <a:schemeClr val="tx1"/>
                </a:solidFill>
                <a:effectLst/>
                <a:latin typeface="+mn-lt"/>
                <a:ea typeface="+mn-ea"/>
                <a:cs typeface="+mn-cs"/>
              </a:rPr>
              <a:t>Behaviour</a:t>
            </a:r>
            <a:r>
              <a:rPr lang="en-US" sz="1200" kern="1200" dirty="0" smtClean="0">
                <a:solidFill>
                  <a:schemeClr val="tx1"/>
                </a:solidFill>
                <a:effectLst/>
                <a:latin typeface="+mn-lt"/>
                <a:ea typeface="+mn-ea"/>
                <a:cs typeface="+mn-cs"/>
              </a:rPr>
              <a:t> Support specialists can request a review from a pharmacist. </a:t>
            </a:r>
          </a:p>
          <a:p>
            <a:pPr marL="171450" indent="-171450">
              <a:buFont typeface="Arial" panose="020B0604020202020204" pitchFamily="34" charset="0"/>
              <a:buChar char="•"/>
            </a:pPr>
            <a:endParaRPr lang="en-US" b="1" baseline="0" dirty="0" smtClean="0"/>
          </a:p>
          <a:p>
            <a:r>
              <a:rPr lang="en-US" b="1" baseline="0" dirty="0" smtClean="0"/>
              <a:t>Optional script:</a:t>
            </a:r>
          </a:p>
          <a:p>
            <a:pPr marL="171450" indent="-171450">
              <a:buFont typeface="Arial" panose="020B0604020202020204" pitchFamily="34" charset="0"/>
              <a:buChar char="•"/>
            </a:pPr>
            <a:r>
              <a:rPr lang="en-US" baseline="0" dirty="0" smtClean="0"/>
              <a:t>Amir’s case highlights the risks associated with polypharmacy:</a:t>
            </a:r>
          </a:p>
          <a:p>
            <a:pPr marL="628650" lvl="1" indent="-171450">
              <a:buFont typeface="Courier New" panose="02070309020205020404" pitchFamily="49" charset="0"/>
              <a:buChar char="o"/>
            </a:pPr>
            <a:r>
              <a:rPr lang="en-US" baseline="0" dirty="0" smtClean="0"/>
              <a:t>Carbamazepine (</a:t>
            </a:r>
            <a:r>
              <a:rPr lang="en-US" baseline="0" dirty="0" err="1" smtClean="0"/>
              <a:t>Tegretol</a:t>
            </a:r>
            <a:r>
              <a:rPr lang="en-US" baseline="0" dirty="0" smtClean="0"/>
              <a:t>) has a high anticholinergic burden compared with other anti-epileptic drugs</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b="0" baseline="0" dirty="0" smtClean="0"/>
              <a:t>Furthermore, </a:t>
            </a:r>
            <a:r>
              <a:rPr lang="en-US" b="0" baseline="0" dirty="0" err="1" smtClean="0"/>
              <a:t>Tegretol</a:t>
            </a:r>
            <a:r>
              <a:rPr lang="en-US" b="0" baseline="0" dirty="0" smtClean="0"/>
              <a:t> may be associated with behavior disturbance, which in Amir’s case is then being treated with risperidone. </a:t>
            </a:r>
            <a:r>
              <a:rPr lang="en-US" b="0" baseline="0" dirty="0" err="1" smtClean="0"/>
              <a:t>Tegretol</a:t>
            </a:r>
            <a:r>
              <a:rPr lang="en-US" b="0" baseline="0" dirty="0" smtClean="0"/>
              <a:t> also interacts with many drugs, including </a:t>
            </a:r>
            <a:r>
              <a:rPr lang="en-US" b="0" baseline="0" dirty="0" err="1" smtClean="0"/>
              <a:t>Risepridone</a:t>
            </a:r>
            <a:r>
              <a:rPr lang="en-US" b="0" baseline="0" dirty="0" smtClean="0"/>
              <a:t> – such that a higher dose is needed before effects of the Risperidone are seen. </a:t>
            </a:r>
          </a:p>
          <a:p>
            <a:pPr marL="628650" lvl="1" indent="-171450">
              <a:buFont typeface="Courier New" panose="02070309020205020404" pitchFamily="49" charset="0"/>
              <a:buChar char="o"/>
            </a:pPr>
            <a:r>
              <a:rPr lang="en-US" baseline="0" dirty="0" smtClean="0"/>
              <a:t>Risperidone does not have a high anticholinergic burden, but both these meds can have nervous system side effects and both can cause gastrointestinal upsets. </a:t>
            </a:r>
          </a:p>
          <a:p>
            <a:pPr marL="628650" lvl="1" indent="-171450">
              <a:buFont typeface="Arial" panose="020B0604020202020204" pitchFamily="34" charset="0"/>
              <a:buChar char="•"/>
            </a:pPr>
            <a:endParaRPr lang="en-US" baseline="0" dirty="0" smtClean="0"/>
          </a:p>
          <a:p>
            <a:pPr marL="171450" lvl="0" indent="-171450">
              <a:buFont typeface="Arial" panose="020B0604020202020204" pitchFamily="34" charset="0"/>
              <a:buChar char="•"/>
            </a:pPr>
            <a:r>
              <a:rPr lang="en-US" baseline="0" dirty="0" smtClean="0"/>
              <a:t>Drugs with anticholinergic effects can severely impact the health outcomes of people with intellectual disability:</a:t>
            </a:r>
          </a:p>
          <a:p>
            <a:pPr marL="628650" lvl="1" indent="-171450">
              <a:buFont typeface="Courier New" panose="02070309020205020404" pitchFamily="49" charset="0"/>
              <a:buChar char="o"/>
            </a:pPr>
            <a:r>
              <a:rPr lang="en-US" baseline="0" dirty="0" smtClean="0"/>
              <a:t>Cardiovascular effects compound lifestyle factors, and diet and exercise in people with intellectual disability is often really poor</a:t>
            </a:r>
          </a:p>
          <a:p>
            <a:pPr marL="628650" lvl="1" indent="-171450">
              <a:buFont typeface="Courier New" panose="02070309020205020404" pitchFamily="49" charset="0"/>
              <a:buChar char="o"/>
            </a:pPr>
            <a:r>
              <a:rPr lang="en-US" baseline="0" dirty="0" smtClean="0"/>
              <a:t>There is also an increased dementia risk arising from overuse of these drugs. Which is why we have a note here about the importance of considering anticholinergic burden for people with Down syndrome because they are at really high risk of early onset Alzheimer’s disease</a:t>
            </a:r>
          </a:p>
          <a:p>
            <a:pPr marL="457200" lvl="1" indent="0">
              <a:buFont typeface="Arial" panose="020B0604020202020204" pitchFamily="34" charset="0"/>
              <a:buNone/>
            </a:pPr>
            <a:endParaRPr lang="en-US" baseline="0" dirty="0" smtClean="0"/>
          </a:p>
          <a:p>
            <a:r>
              <a:rPr lang="en-US" sz="1200" kern="1200" dirty="0" smtClean="0">
                <a:solidFill>
                  <a:schemeClr val="tx1"/>
                </a:solidFill>
                <a:effectLst/>
                <a:latin typeface="+mn-lt"/>
                <a:ea typeface="+mn-ea"/>
                <a:cs typeface="+mn-cs"/>
              </a:rPr>
              <a:t>Use of an antipsychotic drug to address challenging </a:t>
            </a:r>
            <a:r>
              <a:rPr lang="en-US" sz="1200" kern="1200" dirty="0" err="1" smtClean="0">
                <a:solidFill>
                  <a:schemeClr val="tx1"/>
                </a:solidFill>
                <a:effectLst/>
                <a:latin typeface="+mn-lt"/>
                <a:ea typeface="+mn-ea"/>
                <a:cs typeface="+mn-cs"/>
              </a:rPr>
              <a:t>behaviour</a:t>
            </a:r>
            <a:r>
              <a:rPr lang="en-US" sz="1200" kern="1200" dirty="0" smtClean="0">
                <a:solidFill>
                  <a:schemeClr val="tx1"/>
                </a:solidFill>
                <a:effectLst/>
                <a:latin typeface="+mn-lt"/>
                <a:ea typeface="+mn-ea"/>
                <a:cs typeface="+mn-cs"/>
              </a:rPr>
              <a:t> in the absence of a mental health diagnosis is a restrictive practice. It is only appropriate in the case of </a:t>
            </a:r>
            <a:r>
              <a:rPr lang="en-US" sz="1200" kern="1200" dirty="0" err="1" smtClean="0">
                <a:solidFill>
                  <a:schemeClr val="tx1"/>
                </a:solidFill>
                <a:effectLst/>
                <a:latin typeface="+mn-lt"/>
                <a:ea typeface="+mn-ea"/>
                <a:cs typeface="+mn-cs"/>
              </a:rPr>
              <a:t>behaviours</a:t>
            </a:r>
            <a:r>
              <a:rPr lang="en-US" sz="1200" kern="1200" dirty="0" smtClean="0">
                <a:solidFill>
                  <a:schemeClr val="tx1"/>
                </a:solidFill>
                <a:effectLst/>
                <a:latin typeface="+mn-lt"/>
                <a:ea typeface="+mn-ea"/>
                <a:cs typeface="+mn-cs"/>
              </a:rPr>
              <a:t> of concern which are so severe they pose a risk to the safety of the person or those around them, and where non-pharmacological treatments have failed.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Using drugs for challenging </a:t>
            </a:r>
            <a:r>
              <a:rPr lang="en-US" sz="1200" kern="1200" dirty="0" err="1" smtClean="0">
                <a:solidFill>
                  <a:schemeClr val="tx1"/>
                </a:solidFill>
                <a:effectLst/>
                <a:latin typeface="+mn-lt"/>
                <a:ea typeface="+mn-ea"/>
                <a:cs typeface="+mn-cs"/>
              </a:rPr>
              <a:t>behaviours</a:t>
            </a:r>
            <a:r>
              <a:rPr lang="en-US" sz="1200" kern="1200" dirty="0" smtClean="0">
                <a:solidFill>
                  <a:schemeClr val="tx1"/>
                </a:solidFill>
                <a:effectLst/>
                <a:latin typeface="+mn-lt"/>
                <a:ea typeface="+mn-ea"/>
                <a:cs typeface="+mn-cs"/>
              </a:rPr>
              <a:t> requires a person to have in place a Positive </a:t>
            </a:r>
            <a:r>
              <a:rPr lang="en-US" sz="1200" kern="1200" dirty="0" err="1" smtClean="0">
                <a:solidFill>
                  <a:schemeClr val="tx1"/>
                </a:solidFill>
                <a:effectLst/>
                <a:latin typeface="+mn-lt"/>
                <a:ea typeface="+mn-ea"/>
                <a:cs typeface="+mn-cs"/>
              </a:rPr>
              <a:t>Behaviour</a:t>
            </a:r>
            <a:r>
              <a:rPr lang="en-US" sz="1200" kern="1200" dirty="0" smtClean="0">
                <a:solidFill>
                  <a:schemeClr val="tx1"/>
                </a:solidFill>
                <a:effectLst/>
                <a:latin typeface="+mn-lt"/>
                <a:ea typeface="+mn-ea"/>
                <a:cs typeface="+mn-cs"/>
              </a:rPr>
              <a:t> Support plan, which is regularly reviewed. But the dose should also be regularly reviewed.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 in some states (e.g. NSW), </a:t>
            </a:r>
            <a:r>
              <a:rPr lang="en-AU" sz="1200" kern="1200" dirty="0" smtClean="0">
                <a:solidFill>
                  <a:schemeClr val="tx1"/>
                </a:solidFill>
                <a:effectLst/>
                <a:latin typeface="+mn-lt"/>
                <a:ea typeface="+mn-ea"/>
                <a:cs typeface="+mn-cs"/>
              </a:rPr>
              <a:t>if a person’s treatment for a diagnosed mental health disorder involves the administration of 1 or more </a:t>
            </a:r>
            <a:r>
              <a:rPr lang="en-AU" sz="1200" kern="1200" dirty="0" err="1" smtClean="0">
                <a:solidFill>
                  <a:schemeClr val="tx1"/>
                </a:solidFill>
                <a:effectLst/>
                <a:latin typeface="+mn-lt"/>
                <a:ea typeface="+mn-ea"/>
                <a:cs typeface="+mn-cs"/>
              </a:rPr>
              <a:t>psychotropics</a:t>
            </a:r>
            <a:r>
              <a:rPr lang="en-AU" sz="1200" kern="1200" dirty="0" smtClean="0">
                <a:solidFill>
                  <a:schemeClr val="tx1"/>
                </a:solidFill>
                <a:effectLst/>
                <a:latin typeface="+mn-lt"/>
                <a:ea typeface="+mn-ea"/>
                <a:cs typeface="+mn-cs"/>
              </a:rPr>
              <a:t> and the dosage levels, combinations or numbers of restricted substances used, or the duration of the treatment, are outside the accepted mode of treatment for such a patient, this requires consent from a tribunal rather than a person responsible. Depending on the specific drugs used and their reason, polypharmacy may fall into this category of treatment.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if your patient, like</a:t>
            </a:r>
            <a:r>
              <a:rPr lang="en-US" sz="1200" kern="1200" baseline="0" dirty="0" smtClean="0">
                <a:solidFill>
                  <a:schemeClr val="tx1"/>
                </a:solidFill>
                <a:effectLst/>
                <a:latin typeface="+mn-lt"/>
                <a:ea typeface="+mn-ea"/>
                <a:cs typeface="+mn-cs"/>
              </a:rPr>
              <a:t> Amir,</a:t>
            </a:r>
            <a:r>
              <a:rPr lang="en-US" sz="1200" kern="1200" dirty="0" smtClean="0">
                <a:solidFill>
                  <a:schemeClr val="tx1"/>
                </a:solidFill>
                <a:effectLst/>
                <a:latin typeface="+mn-lt"/>
                <a:ea typeface="+mn-ea"/>
                <a:cs typeface="+mn-cs"/>
              </a:rPr>
              <a:t> is currently on a less-than-ideal drug or a mix of drugs, what do you do? </a:t>
            </a:r>
          </a:p>
          <a:p>
            <a:endParaRPr lang="en-US" baseline="0" dirty="0" smtClean="0"/>
          </a:p>
          <a:p>
            <a:r>
              <a:rPr lang="en-US" baseline="0" dirty="0" smtClean="0"/>
              <a:t>Answers to encourage: </a:t>
            </a:r>
          </a:p>
          <a:p>
            <a:pPr marL="171450" indent="-171450">
              <a:buFont typeface="Arial" panose="020B0604020202020204" pitchFamily="34" charset="0"/>
              <a:buChar char="•"/>
            </a:pPr>
            <a:r>
              <a:rPr lang="en-US" baseline="0" dirty="0" smtClean="0"/>
              <a:t>Home based medicines review</a:t>
            </a:r>
          </a:p>
          <a:p>
            <a:pPr marL="628650" lvl="1" indent="-171450">
              <a:buFont typeface="Courier New" panose="02070309020205020404" pitchFamily="49" charset="0"/>
              <a:buChar char="o"/>
            </a:pPr>
            <a:r>
              <a:rPr lang="en-US" baseline="0" dirty="0" smtClean="0"/>
              <a:t>Not only can the pharmacist highlight concerns, they can also advise the best order in which to de-prescribe</a:t>
            </a:r>
          </a:p>
          <a:p>
            <a:pPr marL="628650" lvl="1" indent="-171450">
              <a:buFont typeface="Courier New" panose="02070309020205020404" pitchFamily="49" charset="0"/>
              <a:buChar char="o"/>
            </a:pPr>
            <a:r>
              <a:rPr lang="en-US" baseline="0" dirty="0" smtClean="0"/>
              <a:t>Check out the POMPIDA resources on how a Positive </a:t>
            </a:r>
            <a:r>
              <a:rPr lang="en-US" baseline="0" dirty="0" err="1" smtClean="0"/>
              <a:t>Behaviour</a:t>
            </a:r>
            <a:r>
              <a:rPr lang="en-US" baseline="0" dirty="0" smtClean="0"/>
              <a:t> Support specialist can request a mini review, through supervision of themselves, from a pharmacist. A GP may then be asked for a referral to do the fuller, Medicare-based review. </a:t>
            </a:r>
          </a:p>
          <a:p>
            <a:pPr marL="171450" indent="-171450">
              <a:buFont typeface="Arial" panose="020B0604020202020204" pitchFamily="34" charset="0"/>
              <a:buChar char="•"/>
            </a:pPr>
            <a:r>
              <a:rPr lang="en-US" baseline="0" dirty="0" smtClean="0"/>
              <a:t>Same principles as for safe prescribing apply:</a:t>
            </a:r>
          </a:p>
          <a:p>
            <a:pPr marL="628650" lvl="1" indent="-171450">
              <a:buFont typeface="Courier New" panose="02070309020205020404" pitchFamily="49" charset="0"/>
              <a:buChar char="o"/>
            </a:pPr>
            <a:r>
              <a:rPr lang="en-US" baseline="0" dirty="0" smtClean="0"/>
              <a:t>Review reasons for prescribing</a:t>
            </a:r>
          </a:p>
          <a:p>
            <a:pPr marL="628650" lvl="1" indent="-171450">
              <a:buFont typeface="Courier New" panose="02070309020205020404" pitchFamily="49" charset="0"/>
              <a:buChar char="o"/>
            </a:pPr>
            <a:r>
              <a:rPr lang="en-US" baseline="0" dirty="0" smtClean="0"/>
              <a:t>Ensure close supervision throughout</a:t>
            </a:r>
          </a:p>
          <a:p>
            <a:pPr marL="628650" lvl="1" indent="-171450">
              <a:buFont typeface="Courier New" panose="02070309020205020404" pitchFamily="49" charset="0"/>
              <a:buChar char="o"/>
            </a:pPr>
            <a:r>
              <a:rPr lang="en-US" baseline="0" dirty="0" smtClean="0"/>
              <a:t>Ensure the person and their supporters knows what to do, and what side effects to watch for</a:t>
            </a:r>
          </a:p>
          <a:p>
            <a:pPr marL="628650" lvl="1" indent="-171450">
              <a:buFont typeface="Courier New" panose="02070309020205020404" pitchFamily="49" charset="0"/>
              <a:buChar char="o"/>
            </a:pPr>
            <a:r>
              <a:rPr lang="en-US" baseline="0" dirty="0" smtClean="0"/>
              <a:t>Go slow</a:t>
            </a:r>
          </a:p>
          <a:p>
            <a:pPr marL="171450" lvl="0" indent="-171450">
              <a:buFont typeface="Arial" panose="020B0604020202020204" pitchFamily="34" charset="0"/>
              <a:buChar char="•"/>
            </a:pPr>
            <a:r>
              <a:rPr lang="en-US" baseline="0" dirty="0" smtClean="0"/>
              <a:t>Check out the STOMP website which we have shared in your handouts, focused on de-prescribing. </a:t>
            </a:r>
            <a:endParaRPr lang="en-US"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75</a:t>
            </a:fld>
            <a:endParaRPr lang="en-AU" dirty="0"/>
          </a:p>
        </p:txBody>
      </p:sp>
    </p:spTree>
    <p:extLst>
      <p:ext uri="{BB962C8B-B14F-4D97-AF65-F5344CB8AC3E}">
        <p14:creationId xmlns:p14="http://schemas.microsoft.com/office/powerpoint/2010/main" val="25662030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S76P </a:t>
            </a:r>
            <a:r>
              <a:rPr lang="en-AU" sz="1200" b="1" kern="1200" dirty="0">
                <a:solidFill>
                  <a:schemeClr val="tx1"/>
                </a:solidFill>
                <a:effectLst/>
                <a:latin typeface="+mn-lt"/>
                <a:ea typeface="+mn-ea"/>
                <a:cs typeface="+mn-cs"/>
              </a:rPr>
              <a:t> Divider Slide - Case examples – Allied health (MH)</a:t>
            </a:r>
          </a:p>
          <a:p>
            <a:endParaRPr lang="en-AU" sz="1200" kern="1200" dirty="0">
              <a:solidFill>
                <a:schemeClr val="tx1"/>
              </a:solidFill>
              <a:effectLst/>
              <a:latin typeface="+mn-lt"/>
              <a:ea typeface="+mn-ea"/>
              <a:cs typeface="+mn-cs"/>
            </a:endParaRPr>
          </a:p>
          <a:p>
            <a:r>
              <a:rPr lang="en-AU" b="1" baseline="0" dirty="0"/>
              <a:t>Suggested Time: 1 minute</a:t>
            </a:r>
          </a:p>
          <a:p>
            <a:endParaRPr lang="en-AU" b="1" baseline="0" dirty="0"/>
          </a:p>
          <a:p>
            <a:r>
              <a:rPr lang="en-AU" b="0" u="sng" baseline="0" dirty="0" smtClean="0"/>
              <a:t>Notes: </a:t>
            </a:r>
          </a:p>
          <a:p>
            <a:endParaRPr lang="en-AU" b="1" baseline="0" dirty="0" smtClean="0"/>
          </a:p>
          <a:p>
            <a:pPr marL="171450" indent="-171450">
              <a:buFont typeface="Arial" panose="020B0604020202020204" pitchFamily="34" charset="0"/>
              <a:buChar char="•"/>
            </a:pPr>
            <a:r>
              <a:rPr lang="en-AU" baseline="0" dirty="0" smtClean="0"/>
              <a:t>Notes for introducing and describing the case examples are given in full for these slides. It is best to read them as they are written. </a:t>
            </a:r>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endParaRPr lang="en-AU" b="0"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76</a:t>
            </a:fld>
            <a:endParaRPr lang="en-AU" dirty="0"/>
          </a:p>
        </p:txBody>
      </p:sp>
    </p:spTree>
    <p:extLst>
      <p:ext uri="{BB962C8B-B14F-4D97-AF65-F5344CB8AC3E}">
        <p14:creationId xmlns:p14="http://schemas.microsoft.com/office/powerpoint/2010/main" val="8769679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S77P </a:t>
            </a:r>
            <a:r>
              <a:rPr lang="en-AU" sz="1200" b="1" kern="1200" dirty="0">
                <a:solidFill>
                  <a:schemeClr val="tx1"/>
                </a:solidFill>
                <a:effectLst/>
                <a:latin typeface="+mn-lt"/>
                <a:ea typeface="+mn-ea"/>
                <a:cs typeface="+mn-cs"/>
              </a:rPr>
              <a:t> Kit cover slide (can be removed)</a:t>
            </a:r>
            <a:endParaRPr lang="en-AU" sz="1200" kern="1200" dirty="0">
              <a:solidFill>
                <a:schemeClr val="tx1"/>
              </a:solidFill>
              <a:effectLst/>
              <a:latin typeface="+mn-lt"/>
              <a:ea typeface="+mn-ea"/>
              <a:cs typeface="+mn-cs"/>
            </a:endParaRP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following slides contain case studies more appropriate</a:t>
            </a:r>
            <a:r>
              <a:rPr lang="en-AU" baseline="0" dirty="0"/>
              <a:t> for allied health audiences.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77</a:t>
            </a:fld>
            <a:endParaRPr lang="en-AU" dirty="0"/>
          </a:p>
        </p:txBody>
      </p:sp>
    </p:spTree>
    <p:extLst>
      <p:ext uri="{BB962C8B-B14F-4D97-AF65-F5344CB8AC3E}">
        <p14:creationId xmlns:p14="http://schemas.microsoft.com/office/powerpoint/2010/main" val="18425255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S78P </a:t>
            </a:r>
            <a:r>
              <a:rPr lang="en-AU" sz="1200" b="1" kern="1200" dirty="0">
                <a:solidFill>
                  <a:schemeClr val="tx1"/>
                </a:solidFill>
                <a:effectLst/>
                <a:latin typeface="+mn-lt"/>
                <a:ea typeface="+mn-ea"/>
                <a:cs typeface="+mn-cs"/>
              </a:rPr>
              <a:t> Kit - Allied health professionals</a:t>
            </a:r>
          </a:p>
          <a:p>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Suggested</a:t>
            </a:r>
            <a:r>
              <a:rPr lang="en-AU" b="1" baseline="0" dirty="0"/>
              <a:t> Time: 1.5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Read </a:t>
            </a:r>
            <a:r>
              <a:rPr lang="en-AU" baseline="0" dirty="0"/>
              <a:t>the case study </a:t>
            </a:r>
            <a:r>
              <a:rPr lang="en-AU" baseline="0" dirty="0" smtClean="0"/>
              <a:t>as it is written.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smtClean="0">
                <a:solidFill>
                  <a:schemeClr val="tx1"/>
                </a:solidFill>
                <a:effectLst/>
                <a:latin typeface="+mn-lt"/>
                <a:ea typeface="+mn-ea"/>
                <a:cs typeface="+mn-cs"/>
              </a:rPr>
              <a:t>See the appendix to the Training guide for detailed information about this case and the clinical and practical points it highlights, including appropriate reasonable adjustments. </a:t>
            </a:r>
            <a:endParaRPr lang="en-AU"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smtClean="0"/>
              <a:t>SSRI stands</a:t>
            </a:r>
            <a:r>
              <a:rPr lang="en-AU" baseline="0" dirty="0" smtClean="0"/>
              <a:t> for Selective Serotonin Reuptake Inhibitor, a commonly prescribed type of antidepressant.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AU" sz="1200" i="1" kern="1200" dirty="0">
                <a:solidFill>
                  <a:schemeClr val="tx1"/>
                </a:solidFill>
                <a:effectLst/>
                <a:latin typeface="+mn-lt"/>
                <a:ea typeface="+mn-ea"/>
                <a:cs typeface="+mn-cs"/>
              </a:rPr>
              <a:t>Kit is a 51 year old man who enjoys gardening and Star Wars. </a:t>
            </a:r>
          </a:p>
          <a:p>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He lives with his mother Sherrie.  His father David passed away last year. Kit also has a sister who lives interstate. </a:t>
            </a:r>
          </a:p>
          <a:p>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Kit’s father used to drive him to work where he restocked shelves at a small grocery store. Since his father’s passing, Kit left his job as it was too difficult to get there. His only NDIS supports cover his psychology services. </a:t>
            </a:r>
          </a:p>
          <a:p>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Kit has a history of anxiety, for which he takes an antidepressant (an SSRI). This was first prescribed by a psychiatrist over 10 years ago and the dose has remained stable for the past 8 years. </a:t>
            </a:r>
          </a:p>
          <a:p>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In the past year, Kit has become increasingly irritable, and on two occasions he has become aggressive towards Sherrie. Sherrie, who is 76 and has a history of osteoporosis, is concerned for her own safety, and for Kit’s wellbeing. </a:t>
            </a:r>
          </a:p>
          <a:p>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Kit has seen his psychologist 6 times so far this year to try to reduce his levels of agitation to discuss behaviour management. However, it is not working. </a:t>
            </a:r>
          </a:p>
          <a:p>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They have come to you for further assistance.</a:t>
            </a:r>
            <a:endParaRPr lang="en-AU" sz="1200" kern="1200" dirty="0">
              <a:solidFill>
                <a:schemeClr val="tx1"/>
              </a:solidFill>
              <a:effectLst/>
              <a:latin typeface="+mn-lt"/>
              <a:ea typeface="+mn-ea"/>
              <a:cs typeface="+mn-cs"/>
            </a:endParaRPr>
          </a:p>
          <a:p>
            <a:endParaRPr lang="en-AU" baseline="0" dirty="0"/>
          </a:p>
          <a:p>
            <a:endParaRPr lang="en-AU" baseline="0" dirty="0"/>
          </a:p>
          <a:p>
            <a:endParaRPr lang="en-AU" baseline="0" dirty="0"/>
          </a:p>
          <a:p>
            <a:endParaRPr lang="en-AU" baseline="0" dirty="0"/>
          </a:p>
          <a:p>
            <a:endParaRPr lang="en-AU"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78</a:t>
            </a:fld>
            <a:endParaRPr lang="en-AU" dirty="0"/>
          </a:p>
        </p:txBody>
      </p:sp>
    </p:spTree>
    <p:extLst>
      <p:ext uri="{BB962C8B-B14F-4D97-AF65-F5344CB8AC3E}">
        <p14:creationId xmlns:p14="http://schemas.microsoft.com/office/powerpoint/2010/main" val="37636684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S79P </a:t>
            </a:r>
            <a:r>
              <a:rPr lang="en-AU" sz="1200" b="1" kern="1200" dirty="0">
                <a:solidFill>
                  <a:schemeClr val="tx1"/>
                </a:solidFill>
                <a:effectLst/>
                <a:latin typeface="+mn-lt"/>
                <a:ea typeface="+mn-ea"/>
                <a:cs typeface="+mn-cs"/>
              </a:rPr>
              <a:t> Kit – Small group discussion – Allied health care</a:t>
            </a:r>
          </a:p>
          <a:p>
            <a:endParaRPr lang="en-AU" sz="1200" kern="1200" dirty="0">
              <a:solidFill>
                <a:schemeClr val="tx1"/>
              </a:solidFill>
              <a:effectLst/>
              <a:latin typeface="+mn-lt"/>
              <a:ea typeface="+mn-ea"/>
              <a:cs typeface="+mn-cs"/>
            </a:endParaRPr>
          </a:p>
          <a:p>
            <a:r>
              <a:rPr lang="en-AU" b="1" baseline="0" dirty="0"/>
              <a:t>Time: 8 minutes</a:t>
            </a:r>
          </a:p>
          <a:p>
            <a:endParaRPr lang="en-AU" baseline="0" dirty="0"/>
          </a:p>
          <a:p>
            <a:r>
              <a:rPr lang="en-AU" u="sng" baseline="0" dirty="0"/>
              <a:t>Notes:</a:t>
            </a:r>
          </a:p>
          <a:p>
            <a:pPr marL="171450" indent="-171450">
              <a:buFont typeface="Arial" panose="020B0604020202020204" pitchFamily="34" charset="0"/>
              <a:buChar char="•"/>
            </a:pPr>
            <a:r>
              <a:rPr lang="en-AU" baseline="0" dirty="0"/>
              <a:t>Read the italicised “extra info” </a:t>
            </a:r>
            <a:r>
              <a:rPr lang="en-AU" baseline="0" dirty="0" smtClean="0"/>
              <a:t>as it is written.</a:t>
            </a:r>
            <a:endParaRPr lang="en-AU" baseline="0" dirty="0"/>
          </a:p>
          <a:p>
            <a:pPr marL="171450" indent="-171450">
              <a:buFont typeface="Arial" panose="020B0604020202020204" pitchFamily="34" charset="0"/>
              <a:buChar char="•"/>
            </a:pPr>
            <a:r>
              <a:rPr lang="en-AU" baseline="0" dirty="0"/>
              <a:t>The prompt at the bottom can be used or not, depending on the experience of the participants and their profession. </a:t>
            </a:r>
          </a:p>
          <a:p>
            <a:pPr marL="0" indent="0">
              <a:buFont typeface="Arial" panose="020B0604020202020204" pitchFamily="34" charset="0"/>
              <a:buNone/>
            </a:pPr>
            <a:endParaRPr lang="en-AU" baseline="0" dirty="0"/>
          </a:p>
          <a:p>
            <a:r>
              <a:rPr lang="en-AU" sz="1200" b="1" kern="1200" dirty="0" smtClean="0">
                <a:solidFill>
                  <a:schemeClr val="tx1"/>
                </a:solidFill>
                <a:effectLst/>
                <a:latin typeface="+mn-lt"/>
                <a:ea typeface="+mn-ea"/>
                <a:cs typeface="+mn-cs"/>
              </a:rPr>
              <a:t>Key points:</a:t>
            </a:r>
            <a:endParaRPr lang="en-AU" sz="1200" kern="1200" dirty="0" smtClean="0">
              <a:solidFill>
                <a:schemeClr val="tx1"/>
              </a:solidFill>
              <a:effectLst/>
              <a:latin typeface="+mn-lt"/>
              <a:ea typeface="+mn-ea"/>
              <a:cs typeface="+mn-cs"/>
            </a:endParaRPr>
          </a:p>
          <a:p>
            <a:pPr marL="171450" lvl="0" indent="-171450">
              <a:lnSpc>
                <a:spcPct val="150000"/>
              </a:lnSpc>
              <a:buFont typeface="Arial" panose="020B0604020202020204" pitchFamily="34" charset="0"/>
              <a:buChar char="•"/>
            </a:pPr>
            <a:r>
              <a:rPr lang="en-AU" sz="1200" kern="1200" dirty="0" smtClean="0">
                <a:solidFill>
                  <a:schemeClr val="tx1"/>
                </a:solidFill>
                <a:effectLst/>
                <a:latin typeface="+mn-lt"/>
                <a:ea typeface="+mn-ea"/>
                <a:cs typeface="+mn-cs"/>
              </a:rPr>
              <a:t>Huge number of potential</a:t>
            </a:r>
            <a:r>
              <a:rPr lang="en-AU" sz="1200" kern="1200" baseline="0" dirty="0" smtClean="0">
                <a:solidFill>
                  <a:schemeClr val="tx1"/>
                </a:solidFill>
                <a:effectLst/>
                <a:latin typeface="+mn-lt"/>
                <a:ea typeface="+mn-ea"/>
                <a:cs typeface="+mn-cs"/>
              </a:rPr>
              <a:t> contributors</a:t>
            </a:r>
          </a:p>
          <a:p>
            <a:pPr marL="171450" lvl="0" indent="-171450">
              <a:lnSpc>
                <a:spcPct val="150000"/>
              </a:lnSpc>
              <a:buFont typeface="Arial" panose="020B0604020202020204" pitchFamily="34" charset="0"/>
              <a:buChar char="•"/>
            </a:pPr>
            <a:r>
              <a:rPr lang="en-AU" sz="1200" kern="1200" dirty="0" smtClean="0">
                <a:solidFill>
                  <a:schemeClr val="tx1"/>
                </a:solidFill>
                <a:effectLst/>
                <a:latin typeface="+mn-lt"/>
                <a:ea typeface="+mn-ea"/>
                <a:cs typeface="+mn-cs"/>
              </a:rPr>
              <a:t>Missed health conditions common</a:t>
            </a:r>
          </a:p>
          <a:p>
            <a:pPr marL="171450" lvl="0" indent="-171450">
              <a:lnSpc>
                <a:spcPct val="150000"/>
              </a:lnSpc>
              <a:buFont typeface="Arial" panose="020B0604020202020204" pitchFamily="34" charset="0"/>
              <a:buChar char="•"/>
            </a:pPr>
            <a:r>
              <a:rPr lang="en-AU" sz="1200" kern="1200" dirty="0" smtClean="0">
                <a:solidFill>
                  <a:schemeClr val="tx1"/>
                </a:solidFill>
                <a:effectLst/>
                <a:latin typeface="+mn-lt"/>
                <a:ea typeface="+mn-ea"/>
                <a:cs typeface="+mn-cs"/>
              </a:rPr>
              <a:t>Ask</a:t>
            </a:r>
            <a:r>
              <a:rPr lang="en-AU" sz="1200" kern="1200" baseline="0" dirty="0" smtClean="0">
                <a:solidFill>
                  <a:schemeClr val="tx1"/>
                </a:solidFill>
                <a:effectLst/>
                <a:latin typeface="+mn-lt"/>
                <a:ea typeface="+mn-ea"/>
                <a:cs typeface="+mn-cs"/>
              </a:rPr>
              <a:t> permission to include a supporter – don’t assume</a:t>
            </a:r>
            <a:endParaRPr lang="en-AU" sz="1200" kern="1200" dirty="0" smtClean="0">
              <a:solidFill>
                <a:schemeClr val="tx1"/>
              </a:solidFill>
              <a:effectLst/>
              <a:latin typeface="+mn-lt"/>
              <a:ea typeface="+mn-ea"/>
              <a:cs typeface="+mn-cs"/>
            </a:endParaRPr>
          </a:p>
          <a:p>
            <a:pPr marL="171450" lvl="0" indent="-171450">
              <a:lnSpc>
                <a:spcPct val="150000"/>
              </a:lnSpc>
              <a:buFont typeface="Arial" panose="020B0604020202020204" pitchFamily="34" charset="0"/>
              <a:buChar char="•"/>
            </a:pPr>
            <a:r>
              <a:rPr lang="en-AU" sz="1200" kern="1200" dirty="0" smtClean="0">
                <a:solidFill>
                  <a:schemeClr val="tx1"/>
                </a:solidFill>
                <a:effectLst/>
                <a:latin typeface="+mn-lt"/>
                <a:ea typeface="+mn-ea"/>
                <a:cs typeface="+mn-cs"/>
              </a:rPr>
              <a:t>Consider</a:t>
            </a:r>
            <a:r>
              <a:rPr lang="en-AU" sz="1200" kern="1200" baseline="0" dirty="0" smtClean="0">
                <a:solidFill>
                  <a:schemeClr val="tx1"/>
                </a:solidFill>
                <a:effectLst/>
                <a:latin typeface="+mn-lt"/>
                <a:ea typeface="+mn-ea"/>
                <a:cs typeface="+mn-cs"/>
              </a:rPr>
              <a:t> family members’ needs and ask about these separately</a:t>
            </a:r>
            <a:endParaRPr lang="en-AU" dirty="0" smtClean="0">
              <a:effectLst/>
            </a:endParaRPr>
          </a:p>
          <a:p>
            <a:endParaRPr lang="en-AU" b="1" baseline="0" dirty="0" smtClean="0"/>
          </a:p>
          <a:p>
            <a:endParaRPr lang="en-AU" b="1" baseline="0" dirty="0" smtClean="0"/>
          </a:p>
          <a:p>
            <a:r>
              <a:rPr lang="en-US" b="1" baseline="0" dirty="0" smtClean="0"/>
              <a:t>Optional script: (what to say when depends on what answers arise, but potential answers to </a:t>
            </a:r>
            <a:r>
              <a:rPr lang="en-US" b="1" baseline="0" dirty="0" err="1" smtClean="0"/>
              <a:t>emphasise</a:t>
            </a:r>
            <a:r>
              <a:rPr lang="en-US" b="1" baseline="0" dirty="0" smtClean="0"/>
              <a:t> are below)</a:t>
            </a:r>
          </a:p>
          <a:p>
            <a:endParaRPr lang="en-AU" baseline="0" dirty="0"/>
          </a:p>
          <a:p>
            <a:r>
              <a:rPr lang="en-AU" baseline="0" dirty="0"/>
              <a:t>With the person or people closest to you, answer about the following questions:</a:t>
            </a:r>
          </a:p>
          <a:p>
            <a:pPr marL="171450" indent="-171450">
              <a:buFont typeface="Arial" panose="020B0604020202020204" pitchFamily="34" charset="0"/>
              <a:buChar char="•"/>
            </a:pPr>
            <a:r>
              <a:rPr lang="en-AU" baseline="0" dirty="0"/>
              <a:t>What could be going on for Kit?</a:t>
            </a:r>
          </a:p>
          <a:p>
            <a:pPr marL="171450" indent="-171450">
              <a:buFont typeface="Arial" panose="020B0604020202020204" pitchFamily="34" charset="0"/>
              <a:buChar char="•"/>
            </a:pPr>
            <a:r>
              <a:rPr lang="en-AU" baseline="0" dirty="0"/>
              <a:t>What is the first thing to do?</a:t>
            </a:r>
          </a:p>
          <a:p>
            <a:pPr marL="171450" indent="-171450">
              <a:buFont typeface="Arial" panose="020B0604020202020204" pitchFamily="34" charset="0"/>
              <a:buChar char="•"/>
            </a:pPr>
            <a:r>
              <a:rPr lang="en-AU" baseline="0" dirty="0"/>
              <a:t>What should you do for Kit going forth?</a:t>
            </a:r>
          </a:p>
          <a:p>
            <a:endParaRPr lang="en-AU" baseline="0" dirty="0"/>
          </a:p>
          <a:p>
            <a:endParaRPr lang="en-AU" b="0" baseline="0" dirty="0"/>
          </a:p>
          <a:p>
            <a:r>
              <a:rPr lang="en-AU" b="0" baseline="0" dirty="0"/>
              <a:t>Give people 3 -4 minutes to discuss in small groups then ask the groups to share their insights. The answers to emphasise are:</a:t>
            </a:r>
          </a:p>
          <a:p>
            <a:endParaRPr lang="en-AU" baseline="0" dirty="0"/>
          </a:p>
          <a:p>
            <a:r>
              <a:rPr lang="en-AU" u="sng" baseline="0" dirty="0"/>
              <a:t>What could be going on?</a:t>
            </a:r>
          </a:p>
          <a:p>
            <a:pPr marL="171450" indent="-171450">
              <a:buFont typeface="Arial" panose="020B0604020202020204" pitchFamily="34" charset="0"/>
              <a:buChar char="•"/>
            </a:pPr>
            <a:r>
              <a:rPr lang="en-AU" baseline="0" dirty="0"/>
              <a:t>Medical problem </a:t>
            </a:r>
          </a:p>
          <a:p>
            <a:pPr marL="171450" indent="-171450">
              <a:buFont typeface="Arial" panose="020B0604020202020204" pitchFamily="34" charset="0"/>
              <a:buChar char="•"/>
            </a:pPr>
            <a:r>
              <a:rPr lang="en-AU" baseline="0" dirty="0"/>
              <a:t>Depression</a:t>
            </a:r>
          </a:p>
          <a:p>
            <a:pPr marL="171450" indent="-171450">
              <a:buFont typeface="Arial" panose="020B0604020202020204" pitchFamily="34" charset="0"/>
              <a:buChar char="•"/>
            </a:pPr>
            <a:r>
              <a:rPr lang="en-AU" baseline="0" dirty="0"/>
              <a:t>Anxiety</a:t>
            </a:r>
          </a:p>
          <a:p>
            <a:pPr marL="171450" indent="-171450">
              <a:buFont typeface="Arial" panose="020B0604020202020204" pitchFamily="34" charset="0"/>
              <a:buChar char="•"/>
            </a:pPr>
            <a:r>
              <a:rPr lang="en-AU" baseline="0" dirty="0"/>
              <a:t>Reaction to grief</a:t>
            </a:r>
          </a:p>
          <a:p>
            <a:pPr marL="171450" indent="-171450">
              <a:buFont typeface="Arial" panose="020B0604020202020204" pitchFamily="34" charset="0"/>
              <a:buChar char="•"/>
            </a:pPr>
            <a:r>
              <a:rPr lang="en-AU" baseline="0" dirty="0"/>
              <a:t>Prodromal dementia</a:t>
            </a:r>
          </a:p>
          <a:p>
            <a:pPr marL="171450" indent="-171450">
              <a:buFont typeface="Arial" panose="020B0604020202020204" pitchFamily="34" charset="0"/>
              <a:buChar char="•"/>
            </a:pPr>
            <a:r>
              <a:rPr lang="en-AU" baseline="0" dirty="0"/>
              <a:t>Behaviours</a:t>
            </a:r>
          </a:p>
          <a:p>
            <a:pPr marL="171450" indent="-171450">
              <a:buFont typeface="Arial" panose="020B0604020202020204" pitchFamily="34" charset="0"/>
              <a:buChar char="•"/>
            </a:pPr>
            <a:r>
              <a:rPr lang="en-AU" baseline="0" dirty="0"/>
              <a:t>Medication reaction – even though he has been on the SSRI for some years, he could now experience new side effects with 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t>Other unrecognised physical or mental health problem. </a:t>
            </a:r>
          </a:p>
          <a:p>
            <a:endParaRPr lang="en-AU" baseline="0" dirty="0"/>
          </a:p>
          <a:p>
            <a:r>
              <a:rPr lang="en-AU" baseline="0" dirty="0"/>
              <a:t>First steps:</a:t>
            </a:r>
          </a:p>
          <a:p>
            <a:pPr marL="171450" indent="-171450">
              <a:buFont typeface="Arial" panose="020B0604020202020204" pitchFamily="34" charset="0"/>
              <a:buChar char="•"/>
            </a:pPr>
            <a:r>
              <a:rPr lang="en-AU" baseline="0" dirty="0"/>
              <a:t>Talk to Kit. Ask him if he wants Sherrie to stay or leave the room while you talk.</a:t>
            </a:r>
          </a:p>
          <a:p>
            <a:pPr marL="228600" indent="-228600">
              <a:buFont typeface="Arial" panose="020B0604020202020204" pitchFamily="34" charset="0"/>
              <a:buChar char="•"/>
            </a:pPr>
            <a:r>
              <a:rPr lang="en-AU" baseline="0" dirty="0"/>
              <a:t>Ask if they have seen Kit’s GP. If not, urge them to see the GP first.</a:t>
            </a:r>
          </a:p>
          <a:p>
            <a:pPr marL="0" indent="0">
              <a:buFont typeface="Arial" panose="020B0604020202020204" pitchFamily="34" charset="0"/>
              <a:buNone/>
            </a:pPr>
            <a:endParaRPr lang="en-AU" baseline="0" dirty="0"/>
          </a:p>
          <a:p>
            <a:pPr marL="0" indent="0">
              <a:buFont typeface="Arial" panose="020B0604020202020204" pitchFamily="34" charset="0"/>
              <a:buNone/>
            </a:pPr>
            <a:r>
              <a:rPr lang="en-AU" baseline="0" dirty="0"/>
              <a:t>Other short-term steps: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t>Find out what the psychologist has attempted so far.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t>Ensuring Sherrie's safety is important. Gather more detail about the aggression. Will she consider respite care until the behaviour is settled? A conversation about Sherrie's needs should to occur without Kit in the room. Phone Sherrie if needed. </a:t>
            </a:r>
          </a:p>
          <a:p>
            <a:endParaRPr lang="en-AU" baseline="0" dirty="0"/>
          </a:p>
          <a:p>
            <a:r>
              <a:rPr lang="en-AU" i="0" baseline="0" dirty="0"/>
              <a:t>What else needs to happen in the long term?</a:t>
            </a:r>
          </a:p>
          <a:p>
            <a:pPr marL="171450" indent="-171450">
              <a:buFont typeface="Arial" panose="020B0604020202020204" pitchFamily="34" charset="0"/>
              <a:buChar char="•"/>
            </a:pPr>
            <a:r>
              <a:rPr lang="en-AU" baseline="0" dirty="0"/>
              <a:t>Talking with Sherrie about planning supports to ensure both Kit and her wellbeing</a:t>
            </a:r>
          </a:p>
          <a:p>
            <a:pPr marL="171450" indent="-171450">
              <a:buFont typeface="Arial" panose="020B0604020202020204" pitchFamily="34" charset="0"/>
              <a:buChar char="•"/>
            </a:pPr>
            <a:r>
              <a:rPr lang="en-AU" baseline="0" dirty="0"/>
              <a:t>Do they have adequate supports?</a:t>
            </a:r>
          </a:p>
          <a:p>
            <a:pPr marL="171450" indent="-171450">
              <a:buFont typeface="Arial" panose="020B0604020202020204" pitchFamily="34" charset="0"/>
              <a:buChar char="•"/>
            </a:pPr>
            <a:r>
              <a:rPr lang="en-AU" baseline="0" dirty="0"/>
              <a:t>Discussing an eventual planned transition of care arrangements is an important topic given Sherrie's age. Kit is capable of being involved in decisions about his future care. Getting his views now (rather than in a crisis or when his own health or capacity declines) would be better. The original psychologist could also help with this.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baseline="0" dirty="0"/>
              <a:t>discuss whether he can access a day program or respite services; or whether he wants to find work again</a:t>
            </a:r>
            <a:endParaRPr lang="en-AU" baseline="0" dirty="0"/>
          </a:p>
          <a:p>
            <a:endParaRPr lang="en-AU" i="0" baseline="0" dirty="0"/>
          </a:p>
          <a:p>
            <a:r>
              <a:rPr lang="en-AU" b="1" i="0" baseline="0" dirty="0"/>
              <a:t>At the end of the group discussion, add: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i="1" baseline="0" dirty="0"/>
              <a:t>As it turns out – the GP did investigate and Kit was extremely constipated. Laxatives and exercise were prescribed.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i="0" u="sng" baseline="0" dirty="0"/>
              <a:t>How does this change your management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baseline="0" dirty="0"/>
              <a:t>Reasonable to still review – assess for any ongoing agitation, aggression, (or suggest they go back to original psychologist for this)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baseline="0" dirty="0"/>
              <a:t>Reasonable to still undertake the other things discussed.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i="0" baseline="0" dirty="0"/>
              <a:t>[Optional Prompt]: How would you ensure you got the best communication with Kit?</a:t>
            </a:r>
          </a:p>
          <a:p>
            <a:pPr marL="0" indent="0">
              <a:buFontTx/>
              <a:buNone/>
            </a:pPr>
            <a:endParaRPr lang="en-US" baseline="0" dirty="0"/>
          </a:p>
          <a:p>
            <a:pPr marL="0" indent="0">
              <a:buFont typeface="Arial" panose="020B0604020202020204" pitchFamily="34" charset="0"/>
              <a:buNone/>
            </a:pPr>
            <a:r>
              <a:rPr lang="en-US" u="sng" baseline="0" dirty="0"/>
              <a:t>Potential Answers:</a:t>
            </a:r>
          </a:p>
          <a:p>
            <a:pPr marL="628650" lvl="1" indent="-171450">
              <a:buFont typeface="Arial" panose="020B0604020202020204" pitchFamily="34" charset="0"/>
              <a:buChar char="•"/>
            </a:pPr>
            <a:r>
              <a:rPr lang="en-US" baseline="0" dirty="0"/>
              <a:t>Have visuals ready. </a:t>
            </a:r>
          </a:p>
          <a:p>
            <a:pPr marL="628650" lvl="1" indent="-171450">
              <a:buFont typeface="Arial" panose="020B0604020202020204" pitchFamily="34" charset="0"/>
              <a:buChar char="•"/>
            </a:pPr>
            <a:r>
              <a:rPr lang="en-US" baseline="0" dirty="0"/>
              <a:t>Ask single questions at a time</a:t>
            </a:r>
          </a:p>
          <a:p>
            <a:pPr marL="628650" lvl="1" indent="-171450">
              <a:buFont typeface="Arial" panose="020B0604020202020204" pitchFamily="34" charset="0"/>
              <a:buChar char="•"/>
            </a:pPr>
            <a:r>
              <a:rPr lang="en-US" baseline="0" dirty="0"/>
              <a:t>If an open question gets no response, try a closed question</a:t>
            </a:r>
          </a:p>
          <a:p>
            <a:pPr marL="628650" lvl="1" indent="-171450">
              <a:buFont typeface="Arial" panose="020B0604020202020204" pitchFamily="34" charset="0"/>
              <a:buChar char="•"/>
            </a:pPr>
            <a:r>
              <a:rPr lang="en-US" baseline="0" dirty="0"/>
              <a:t>Check he has understood you and you are understanding him.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i="1" baseline="0" dirty="0"/>
          </a:p>
          <a:p>
            <a:endParaRPr lang="en-AU" baseline="0" dirty="0"/>
          </a:p>
          <a:p>
            <a:endParaRPr lang="en-AU"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79</a:t>
            </a:fld>
            <a:endParaRPr lang="en-AU" dirty="0"/>
          </a:p>
        </p:txBody>
      </p:sp>
    </p:spTree>
    <p:extLst>
      <p:ext uri="{BB962C8B-B14F-4D97-AF65-F5344CB8AC3E}">
        <p14:creationId xmlns:p14="http://schemas.microsoft.com/office/powerpoint/2010/main" val="2608593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S8C</a:t>
            </a:r>
            <a:r>
              <a:rPr lang="en-US" b="1" baseline="0" dirty="0"/>
              <a:t>  </a:t>
            </a:r>
            <a:r>
              <a:rPr lang="en-US" b="1" dirty="0"/>
              <a:t>What do you hope to learn?</a:t>
            </a:r>
          </a:p>
          <a:p>
            <a:endParaRPr lang="en-US" b="1" dirty="0"/>
          </a:p>
          <a:p>
            <a:r>
              <a:rPr lang="en-US" b="1" dirty="0"/>
              <a:t>Suggested</a:t>
            </a:r>
            <a:r>
              <a:rPr lang="en-US" b="1" baseline="0" dirty="0"/>
              <a:t> time: 2 minutes</a:t>
            </a:r>
          </a:p>
          <a:p>
            <a:endParaRPr lang="en-US" b="1" baseline="0" dirty="0"/>
          </a:p>
          <a:p>
            <a:r>
              <a:rPr lang="en-US" b="0" u="sng" baseline="0" dirty="0"/>
              <a:t>Notes:</a:t>
            </a:r>
          </a:p>
          <a:p>
            <a:endParaRPr lang="en-US" b="0" u="none" baseline="0" dirty="0"/>
          </a:p>
          <a:p>
            <a:pPr marL="171450" indent="-171450">
              <a:buFont typeface="Arial" panose="020B0604020202020204" pitchFamily="34" charset="0"/>
              <a:buChar char="•"/>
            </a:pPr>
            <a:r>
              <a:rPr lang="en-US" b="0" u="none" baseline="0" dirty="0"/>
              <a:t>This is a hidden slide. Whether it is helpful to use it depends on the number of people in the workshop / webinar, and whether you have time and capacity to modify what you deliver based on the input you receive from people. </a:t>
            </a:r>
            <a:endParaRPr lang="en-US" b="0" u="none" baseline="0" dirty="0" smtClean="0"/>
          </a:p>
          <a:p>
            <a:pPr marL="171450" indent="-171450">
              <a:buFont typeface="Arial" panose="020B0604020202020204" pitchFamily="34" charset="0"/>
              <a:buChar char="•"/>
            </a:pPr>
            <a:endParaRPr lang="en-US" b="0" u="none" baseline="0" dirty="0"/>
          </a:p>
          <a:p>
            <a:pPr marL="171450" indent="-171450">
              <a:buFont typeface="Arial" panose="020B0604020202020204" pitchFamily="34" charset="0"/>
              <a:buChar char="•"/>
            </a:pPr>
            <a:r>
              <a:rPr lang="en-US" b="0" u="none" baseline="0" dirty="0"/>
              <a:t>If using it, it’s suggested that you tie the responses received to the outline in the next slide where possible, and again when reaching specific content that relates to what people have said here. </a:t>
            </a:r>
            <a:endParaRPr lang="en-US" b="0" u="none" baseline="0" dirty="0" smtClean="0"/>
          </a:p>
          <a:p>
            <a:pPr marL="171450" indent="-171450">
              <a:buFont typeface="Arial" panose="020B0604020202020204" pitchFamily="34" charset="0"/>
              <a:buChar char="•"/>
            </a:pPr>
            <a:endParaRPr lang="en-US" b="0" u="none" baseline="0" dirty="0" smtClean="0"/>
          </a:p>
          <a:p>
            <a:pPr marL="171450" indent="-171450">
              <a:buFont typeface="Arial" panose="020B0604020202020204" pitchFamily="34" charset="0"/>
              <a:buChar char="•"/>
            </a:pPr>
            <a:r>
              <a:rPr lang="en-US" b="0" u="none" baseline="0" dirty="0" smtClean="0"/>
              <a:t>Although the picture of the co-facilitator with intellectual disability is in the corner, this is just to remind participants to consider their language. We suggest the PHN co-facilitator present this slide, if using, </a:t>
            </a:r>
            <a:endParaRPr lang="en-US" b="0" u="none" baseline="0" dirty="0"/>
          </a:p>
          <a:p>
            <a:pPr marL="0" indent="0">
              <a:buFont typeface="Arial" panose="020B0604020202020204" pitchFamily="34" charset="0"/>
              <a:buNone/>
            </a:pPr>
            <a:endParaRPr lang="en-US" b="1" baseline="0" dirty="0"/>
          </a:p>
          <a:p>
            <a:r>
              <a:rPr lang="en-US" b="1" baseline="0" dirty="0" smtClean="0"/>
              <a:t>Key </a:t>
            </a:r>
            <a:r>
              <a:rPr lang="en-US" b="1" baseline="0" dirty="0"/>
              <a:t>points:</a:t>
            </a:r>
          </a:p>
          <a:p>
            <a:endParaRPr lang="en-US" dirty="0"/>
          </a:p>
          <a:p>
            <a:pPr marL="171450" indent="-171450">
              <a:buFont typeface="Arial" panose="020B0604020202020204" pitchFamily="34" charset="0"/>
              <a:buChar char="•"/>
            </a:pPr>
            <a:r>
              <a:rPr lang="en-US" baseline="0" dirty="0"/>
              <a:t>As this is early in the workshop, let people discuss with someone next to them first as an ice breaker.</a:t>
            </a:r>
          </a:p>
          <a:p>
            <a:pPr marL="171450" indent="-171450">
              <a:buFont typeface="Arial" panose="020B0604020202020204" pitchFamily="34" charset="0"/>
              <a:buChar char="•"/>
            </a:pPr>
            <a:r>
              <a:rPr lang="en-US" baseline="0" dirty="0"/>
              <a:t>Then ask them to share amongst the broader group.</a:t>
            </a:r>
          </a:p>
          <a:p>
            <a:pPr marL="171450" indent="-171450">
              <a:buFont typeface="Arial" panose="020B0604020202020204" pitchFamily="34" charset="0"/>
              <a:buChar char="•"/>
            </a:pPr>
            <a:r>
              <a:rPr lang="en-US" baseline="0" dirty="0"/>
              <a:t>You could also suggest people consider what they wrote in their pre-workshop reflection and activity and whether that gives clues as to what they hope to learn. </a:t>
            </a:r>
          </a:p>
          <a:p>
            <a:pPr marL="0" indent="0">
              <a:buFont typeface="Arial" panose="020B0604020202020204" pitchFamily="34" charset="0"/>
              <a:buNone/>
            </a:pPr>
            <a:endParaRPr lang="en-US" baseline="0" dirty="0"/>
          </a:p>
          <a:p>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8</a:t>
            </a:fld>
            <a:endParaRPr lang="en-AU" dirty="0"/>
          </a:p>
        </p:txBody>
      </p:sp>
    </p:spTree>
    <p:extLst>
      <p:ext uri="{BB962C8B-B14F-4D97-AF65-F5344CB8AC3E}">
        <p14:creationId xmlns:p14="http://schemas.microsoft.com/office/powerpoint/2010/main" val="8440891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S80P </a:t>
            </a:r>
            <a:r>
              <a:rPr lang="en-AU" sz="1200" b="1" kern="1200" dirty="0">
                <a:solidFill>
                  <a:schemeClr val="tx1"/>
                </a:solidFill>
                <a:effectLst/>
                <a:latin typeface="+mn-lt"/>
                <a:ea typeface="+mn-ea"/>
                <a:cs typeface="+mn-cs"/>
              </a:rPr>
              <a:t> Kit – Further reflections? – Allied health workers</a:t>
            </a:r>
            <a:endParaRPr lang="en-AU" sz="1200" kern="1200" dirty="0">
              <a:solidFill>
                <a:schemeClr val="tx1"/>
              </a:solidFill>
              <a:effectLst/>
              <a:latin typeface="+mn-lt"/>
              <a:ea typeface="+mn-ea"/>
              <a:cs typeface="+mn-cs"/>
            </a:endParaRPr>
          </a:p>
          <a:p>
            <a:endParaRPr lang="en-US" b="1" baseline="0" dirty="0"/>
          </a:p>
          <a:p>
            <a:r>
              <a:rPr lang="en-US" b="1" baseline="0" dirty="0"/>
              <a:t>Time: 2 minutes</a:t>
            </a:r>
          </a:p>
          <a:p>
            <a:endParaRPr lang="en-US" baseline="0" dirty="0"/>
          </a:p>
          <a:p>
            <a:r>
              <a:rPr lang="en-US" u="sng" dirty="0"/>
              <a:t>Notes:</a:t>
            </a:r>
          </a:p>
          <a:p>
            <a:pPr marL="171450" indent="-171450">
              <a:buFont typeface="Arial" panose="020B0604020202020204" pitchFamily="34" charset="0"/>
              <a:buChar char="•"/>
            </a:pPr>
            <a:r>
              <a:rPr lang="en-US" baseline="0" dirty="0"/>
              <a:t>If you are not also using the case study of Amelia, then use the next slide in place of this one for Kit.</a:t>
            </a:r>
          </a:p>
          <a:p>
            <a:pPr marL="0" indent="0">
              <a:buFont typeface="Arial" panose="020B0604020202020204" pitchFamily="34" charset="0"/>
              <a:buNone/>
            </a:pPr>
            <a:endParaRPr lang="en-US" dirty="0"/>
          </a:p>
          <a:p>
            <a:r>
              <a:rPr lang="en-AU" sz="1200" b="1" kern="1200" dirty="0">
                <a:solidFill>
                  <a:schemeClr val="tx1"/>
                </a:solidFill>
                <a:effectLst/>
                <a:latin typeface="+mn-lt"/>
                <a:ea typeface="+mn-ea"/>
                <a:cs typeface="+mn-cs"/>
              </a:rPr>
              <a:t>Key points:</a:t>
            </a:r>
            <a:endParaRPr lang="en-AU" sz="1200" kern="1200" dirty="0">
              <a:solidFill>
                <a:schemeClr val="tx1"/>
              </a:solidFill>
              <a:effectLst/>
              <a:latin typeface="+mn-lt"/>
              <a:ea typeface="+mn-ea"/>
              <a:cs typeface="+mn-cs"/>
            </a:endParaRPr>
          </a:p>
          <a:p>
            <a:pPr marL="171450" lvl="0" indent="-171450">
              <a:lnSpc>
                <a:spcPct val="150000"/>
              </a:lnSpc>
              <a:buFont typeface="Arial" panose="020B0604020202020204" pitchFamily="34" charset="0"/>
              <a:buChar char="•"/>
            </a:pPr>
            <a:r>
              <a:rPr lang="en-AU" sz="1200" kern="1200" dirty="0">
                <a:solidFill>
                  <a:schemeClr val="tx1"/>
                </a:solidFill>
                <a:effectLst/>
                <a:latin typeface="+mn-lt"/>
                <a:ea typeface="+mn-ea"/>
                <a:cs typeface="+mn-cs"/>
              </a:rPr>
              <a:t>Reliance on supporters for health care</a:t>
            </a:r>
            <a:endParaRPr lang="en-AU" dirty="0">
              <a:effectLst/>
            </a:endParaRPr>
          </a:p>
          <a:p>
            <a:pPr marL="171450" lvl="0" indent="-171450">
              <a:lnSpc>
                <a:spcPct val="150000"/>
              </a:lnSpc>
              <a:buFont typeface="Arial" panose="020B0604020202020204" pitchFamily="34" charset="0"/>
              <a:buChar char="•"/>
            </a:pPr>
            <a:r>
              <a:rPr lang="en-AU" sz="1200" kern="1200" dirty="0">
                <a:solidFill>
                  <a:schemeClr val="tx1"/>
                </a:solidFill>
                <a:effectLst/>
                <a:latin typeface="+mn-lt"/>
                <a:ea typeface="+mn-ea"/>
                <a:cs typeface="+mn-cs"/>
              </a:rPr>
              <a:t>Role of allied health workers to encourage families to plan future care needs</a:t>
            </a:r>
            <a:endParaRPr lang="en-AU" dirty="0">
              <a:effectLst/>
            </a:endParaRPr>
          </a:p>
          <a:p>
            <a:pPr marL="171450" lvl="0" indent="-171450">
              <a:lnSpc>
                <a:spcPct val="150000"/>
              </a:lnSpc>
              <a:buFont typeface="Arial" panose="020B0604020202020204" pitchFamily="34" charset="0"/>
              <a:buChar char="•"/>
            </a:pPr>
            <a:r>
              <a:rPr lang="en-AU" sz="1200" kern="1200" dirty="0">
                <a:solidFill>
                  <a:schemeClr val="tx1"/>
                </a:solidFill>
                <a:effectLst/>
                <a:latin typeface="+mn-lt"/>
                <a:ea typeface="+mn-ea"/>
                <a:cs typeface="+mn-cs"/>
              </a:rPr>
              <a:t>Value of annual health checks</a:t>
            </a:r>
            <a:endParaRPr lang="en-AU" dirty="0">
              <a:effectLst/>
            </a:endParaRPr>
          </a:p>
          <a:p>
            <a:pPr marL="171450" lvl="0" indent="-171450">
              <a:lnSpc>
                <a:spcPct val="150000"/>
              </a:lnSpc>
              <a:buFont typeface="Arial" panose="020B0604020202020204" pitchFamily="34" charset="0"/>
              <a:buChar char="•"/>
            </a:pPr>
            <a:r>
              <a:rPr lang="en-AU" sz="1200" kern="1200" dirty="0" smtClean="0">
                <a:solidFill>
                  <a:schemeClr val="tx1"/>
                </a:solidFill>
                <a:effectLst/>
                <a:latin typeface="+mn-lt"/>
                <a:ea typeface="+mn-ea"/>
                <a:cs typeface="+mn-cs"/>
              </a:rPr>
              <a:t>Missed health conditions common</a:t>
            </a:r>
            <a:endParaRPr lang="en-AU" dirty="0" smtClean="0">
              <a:effectLst/>
            </a:endParaRPr>
          </a:p>
          <a:p>
            <a:endParaRPr lang="en-US" b="1" dirty="0"/>
          </a:p>
          <a:p>
            <a:endParaRPr lang="en-US" b="1" dirty="0"/>
          </a:p>
          <a:p>
            <a:r>
              <a:rPr lang="en-US" b="1" baseline="0" dirty="0" smtClean="0"/>
              <a:t>Optional script:</a:t>
            </a:r>
            <a:endParaRPr lang="en-US" b="1" baseline="0" dirty="0"/>
          </a:p>
          <a:p>
            <a:endParaRPr lang="en-US" dirty="0"/>
          </a:p>
          <a:p>
            <a:r>
              <a:rPr lang="en-US" dirty="0"/>
              <a:t>Kit’s case</a:t>
            </a:r>
            <a:r>
              <a:rPr lang="en-US" baseline="0" dirty="0"/>
              <a:t> highlights one of the most commonly missed health problems in people with intellectual disability – constipation. </a:t>
            </a:r>
          </a:p>
          <a:p>
            <a:endParaRPr lang="en-US" baseline="0" dirty="0"/>
          </a:p>
          <a:p>
            <a:r>
              <a:rPr lang="en-US" baseline="0" dirty="0"/>
              <a:t>One of the handouts we will send you after this training is a 1-pager on conditions which are often missed or mismanaged for people with intellectual disability. </a:t>
            </a:r>
          </a:p>
          <a:p>
            <a:endParaRPr lang="en-US" baseline="0" dirty="0"/>
          </a:p>
          <a:p>
            <a:endParaRPr lang="en-US" baseline="0" dirty="0"/>
          </a:p>
          <a:p>
            <a:r>
              <a:rPr lang="en-US" baseline="0" dirty="0"/>
              <a:t>It also highlights:</a:t>
            </a:r>
          </a:p>
          <a:p>
            <a:pPr marL="171450" indent="-171450">
              <a:buFont typeface="Arial" panose="020B0604020202020204" pitchFamily="34" charset="0"/>
              <a:buChar char="•"/>
            </a:pPr>
            <a:r>
              <a:rPr lang="en-US" baseline="0" dirty="0"/>
              <a:t>The vulnerability of someone who relies on another person to proactively maintain their health. </a:t>
            </a:r>
          </a:p>
          <a:p>
            <a:pPr marL="171450" indent="-171450">
              <a:buFont typeface="Arial" panose="020B0604020202020204" pitchFamily="34" charset="0"/>
              <a:buChar char="•"/>
            </a:pPr>
            <a:r>
              <a:rPr lang="en-US" baseline="0" dirty="0"/>
              <a:t>The role of an allied health professional in encouraging families to engage in meaningful conversations with a person with intellectual disability about their own choices for their future care. Kit is very capable of understanding care options and with support he could choose between them, but so far he has not been afforded that opportunity and without planning he may need to move in a crisis (his own or his mum’s). </a:t>
            </a:r>
          </a:p>
          <a:p>
            <a:pPr marL="171450" indent="-171450">
              <a:buFont typeface="Arial" panose="020B0604020202020204" pitchFamily="34" charset="0"/>
              <a:buChar char="•"/>
            </a:pPr>
            <a:r>
              <a:rPr lang="en-US" baseline="0" dirty="0"/>
              <a:t>The potential for side effects from medications someone has been on for some time -  frailty (impacting meds) at an earlier age</a:t>
            </a:r>
          </a:p>
          <a:p>
            <a:pPr marL="171450" indent="-171450">
              <a:buFont typeface="Arial" panose="020B0604020202020204" pitchFamily="34" charset="0"/>
              <a:buChar char="•"/>
            </a:pPr>
            <a:r>
              <a:rPr lang="en-US" baseline="0" dirty="0"/>
              <a:t>The sequel of impacts that can occur following a change in someone’s circumstances: Kit’s father’s passing meant he no longer went to work, which may have contributed to his constipation through sedentary lifestyle. Work was likely a positive thing for Kit and it’s been replaced by nothing. There is a need here for identifying suitable supports to ensure he can either continue to work or be engaged in a suitable alternate activity. </a:t>
            </a:r>
          </a:p>
          <a:p>
            <a:pPr marL="457200" lvl="1"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80</a:t>
            </a:fld>
            <a:endParaRPr lang="en-AU" dirty="0"/>
          </a:p>
        </p:txBody>
      </p:sp>
    </p:spTree>
    <p:extLst>
      <p:ext uri="{BB962C8B-B14F-4D97-AF65-F5344CB8AC3E}">
        <p14:creationId xmlns:p14="http://schemas.microsoft.com/office/powerpoint/2010/main" val="23074511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S81P </a:t>
            </a:r>
            <a:r>
              <a:rPr lang="en-AU" sz="1200" b="1" kern="1200" dirty="0">
                <a:solidFill>
                  <a:schemeClr val="tx1"/>
                </a:solidFill>
                <a:effectLst/>
                <a:latin typeface="+mn-lt"/>
                <a:ea typeface="+mn-ea"/>
                <a:cs typeface="+mn-cs"/>
              </a:rPr>
              <a:t> Kit – Some key points – Allied health </a:t>
            </a:r>
            <a:r>
              <a:rPr lang="en-AU" sz="1200" b="1" kern="1200" dirty="0" smtClean="0">
                <a:solidFill>
                  <a:schemeClr val="tx1"/>
                </a:solidFill>
                <a:effectLst/>
                <a:latin typeface="+mn-lt"/>
                <a:ea typeface="+mn-ea"/>
                <a:cs typeface="+mn-cs"/>
              </a:rPr>
              <a:t>workers</a:t>
            </a:r>
          </a:p>
          <a:p>
            <a:endParaRPr lang="en-AU"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Time: 5 minutes</a:t>
            </a:r>
          </a:p>
          <a:p>
            <a:endParaRPr lang="en-AU" sz="1200" kern="1200" dirty="0">
              <a:solidFill>
                <a:schemeClr val="tx1"/>
              </a:solidFill>
              <a:effectLst/>
              <a:latin typeface="+mn-lt"/>
              <a:ea typeface="+mn-ea"/>
              <a:cs typeface="+mn-cs"/>
            </a:endParaRPr>
          </a:p>
          <a:p>
            <a:endParaRPr lang="en-US" baseline="0" dirty="0"/>
          </a:p>
          <a:p>
            <a:r>
              <a:rPr lang="en-US" u="sng" dirty="0"/>
              <a:t>Notes:</a:t>
            </a:r>
          </a:p>
          <a:p>
            <a:pPr marL="171450" indent="-171450">
              <a:buFont typeface="Arial" panose="020B0604020202020204" pitchFamily="34" charset="0"/>
              <a:buChar char="•"/>
            </a:pPr>
            <a:r>
              <a:rPr lang="en-US" dirty="0"/>
              <a:t>Emphasise that a post-workshop handout will be</a:t>
            </a:r>
            <a:r>
              <a:rPr lang="en-US" baseline="0" dirty="0"/>
              <a:t> a list of commonly missed and mismanaged conditions.</a:t>
            </a:r>
          </a:p>
          <a:p>
            <a:pPr marL="171450" indent="-171450">
              <a:buFont typeface="Arial" panose="020B0604020202020204" pitchFamily="34" charset="0"/>
              <a:buChar char="•"/>
            </a:pPr>
            <a:r>
              <a:rPr lang="en-US" baseline="0" dirty="0"/>
              <a:t>If you are also using the case study of Amelia, then use the previous slide in place of this one for Kit.</a:t>
            </a:r>
          </a:p>
          <a:p>
            <a:pPr marL="171450" indent="-171450">
              <a:buFont typeface="Arial" panose="020B0604020202020204" pitchFamily="34" charset="0"/>
              <a:buChar char="•"/>
            </a:pPr>
            <a:r>
              <a:rPr lang="en-US" baseline="0" dirty="0"/>
              <a:t>This slide has animations. </a:t>
            </a:r>
            <a:endParaRPr lang="en-US" dirty="0"/>
          </a:p>
          <a:p>
            <a:endParaRPr lang="en-US" b="1" dirty="0"/>
          </a:p>
          <a:p>
            <a:r>
              <a:rPr lang="en-AU" sz="1200" b="1" kern="1200" dirty="0">
                <a:solidFill>
                  <a:schemeClr val="tx1"/>
                </a:solidFill>
                <a:effectLst/>
                <a:latin typeface="+mn-lt"/>
                <a:ea typeface="+mn-ea"/>
                <a:cs typeface="+mn-cs"/>
              </a:rPr>
              <a:t>Key points:</a:t>
            </a:r>
            <a:endParaRPr lang="en-AU"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Reliance on supporters for health care</a:t>
            </a:r>
            <a:endParaRPr lang="en-AU" dirty="0">
              <a:effectLst/>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Role of allied health workers to encourage families to plan future care needs</a:t>
            </a:r>
            <a:endParaRPr lang="en-AU" dirty="0">
              <a:effectLst/>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Value of annual health checks</a:t>
            </a:r>
            <a:endParaRPr lang="en-AU" dirty="0">
              <a:effectLst/>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Missed health conditions common.</a:t>
            </a:r>
            <a:endParaRPr lang="en-AU" dirty="0">
              <a:effectLst/>
            </a:endParaRPr>
          </a:p>
          <a:p>
            <a:pPr marL="628650" lvl="1" indent="-171450">
              <a:buFont typeface="Courier New" panose="02070309020205020404" pitchFamily="49" charset="0"/>
              <a:buChar char="o"/>
            </a:pPr>
            <a:r>
              <a:rPr lang="en-AU" sz="1200" kern="1200" dirty="0">
                <a:solidFill>
                  <a:schemeClr val="tx1"/>
                </a:solidFill>
                <a:effectLst/>
                <a:latin typeface="+mn-lt"/>
                <a:ea typeface="+mn-ea"/>
                <a:cs typeface="+mn-cs"/>
              </a:rPr>
              <a:t>Any change in behaviour should be assessed in order of: physical, mental health, social/environment and behaviour</a:t>
            </a:r>
            <a:endParaRPr lang="en-AU" dirty="0">
              <a:effectLst/>
            </a:endParaRPr>
          </a:p>
          <a:p>
            <a:endParaRPr lang="en-US" b="1" dirty="0" smtClean="0"/>
          </a:p>
          <a:p>
            <a:endParaRPr lang="en-US" b="1" dirty="0" smtClean="0"/>
          </a:p>
          <a:p>
            <a:r>
              <a:rPr lang="en-US" b="1" baseline="0" dirty="0" smtClean="0"/>
              <a:t>Optional script:</a:t>
            </a:r>
          </a:p>
          <a:p>
            <a:endParaRPr lang="en-US" b="1" dirty="0"/>
          </a:p>
          <a:p>
            <a:endParaRPr lang="en-US" dirty="0"/>
          </a:p>
          <a:p>
            <a:r>
              <a:rPr lang="en-US" dirty="0"/>
              <a:t>Kit’s case</a:t>
            </a:r>
            <a:r>
              <a:rPr lang="en-US" baseline="0" dirty="0"/>
              <a:t> highlights one of the most commonly missed health problems in people with intellectual disability – constipation. </a:t>
            </a:r>
          </a:p>
          <a:p>
            <a:endParaRPr lang="en-US" baseline="0" dirty="0"/>
          </a:p>
          <a:p>
            <a:r>
              <a:rPr lang="en-US" baseline="0" dirty="0"/>
              <a:t>One of the handouts we will send you after this training is a 1-pager on conditions which are often missed or mismanaged for people with intellectual disability. </a:t>
            </a:r>
          </a:p>
          <a:p>
            <a:pPr marL="171450" indent="-171450">
              <a:buFontTx/>
              <a:buChar char="-"/>
            </a:pPr>
            <a:endParaRPr lang="en-US" baseline="0" dirty="0"/>
          </a:p>
          <a:p>
            <a:pPr marL="171450" indent="-171450">
              <a:buFontTx/>
              <a:buChar char="-"/>
            </a:pPr>
            <a:endParaRPr lang="en-US" baseline="0" dirty="0"/>
          </a:p>
          <a:p>
            <a:r>
              <a:rPr lang="en-AU" i="0" dirty="0"/>
              <a:t>Changed</a:t>
            </a:r>
            <a:r>
              <a:rPr lang="en-AU" i="0" baseline="0" dirty="0"/>
              <a:t> behaviour must ALWAYS be assessed firstly through physical health, THEN mental health, THEN social elements including trauma or environmental elements, and only once all of those things have been excluded is it appropriate to consider it may be behavioural in origin.</a:t>
            </a:r>
          </a:p>
          <a:p>
            <a:endParaRPr lang="en-AU" i="0" baseline="0" dirty="0"/>
          </a:p>
          <a:p>
            <a:r>
              <a:rPr lang="en-AU" i="0" baseline="0" dirty="0"/>
              <a:t>It is difficult because as allied health workers, it is </a:t>
            </a:r>
            <a:r>
              <a:rPr lang="en-AU" i="1" baseline="0" dirty="0"/>
              <a:t>not</a:t>
            </a:r>
            <a:r>
              <a:rPr lang="en-AU" i="0" baseline="0" dirty="0"/>
              <a:t> your role to do the earliest checks. </a:t>
            </a:r>
          </a:p>
          <a:p>
            <a:endParaRPr lang="en-AU" i="0" baseline="0" dirty="0"/>
          </a:p>
          <a:p>
            <a:r>
              <a:rPr lang="en-AU" i="0" baseline="0" dirty="0"/>
              <a:t>However, you have an important role to play in asking if it has been done – because it is so often missed, and because a lot of time and energy can be wasted on an inappropriate intervention – and in some cases that can lead to a worsening of a medical condition, which can even prove dangerous.  </a:t>
            </a:r>
          </a:p>
          <a:p>
            <a:endParaRPr lang="en-AU" i="0" baseline="0" dirty="0"/>
          </a:p>
          <a:p>
            <a:r>
              <a:rPr lang="en-AU" i="0" baseline="0" dirty="0"/>
              <a:t>When someone has not yet seen their GP, it is easy to say “Go see your GP”. But what would you do if a client came to you with what seemed to be a behavioural/communication problem, which has emerged or changed recently, and they have seen their GP but the only thing the GP did was send them to you? What do you do? Has anyone had that happen? </a:t>
            </a:r>
          </a:p>
          <a:p>
            <a:endParaRPr lang="en-AU" i="0" baseline="0" dirty="0"/>
          </a:p>
          <a:p>
            <a:r>
              <a:rPr lang="en-AU" i="0" u="sng" baseline="0" dirty="0"/>
              <a:t>Answers to emphasise</a:t>
            </a:r>
            <a:r>
              <a:rPr lang="en-AU" i="0" baseline="0" dirty="0"/>
              <a:t> – speak to the client and their supporters, gather relevant evidence and history in the initial consultation, but also write back to their GP to ask them to clarify if a thorough health check to investigate possible physical causes has been undertaken or is planned, and refer to the therapeutic guidelines about this. A link to these will be included in the post-workshop handouts - https://www.tg.org.au/ - it is a subscription service but many health professionals do already subscribe. </a:t>
            </a:r>
          </a:p>
          <a:p>
            <a:endParaRPr lang="en-AU" i="0" baseline="0" dirty="0"/>
          </a:p>
          <a:p>
            <a:endParaRPr lang="en-AU" i="0" baseline="0" dirty="0"/>
          </a:p>
          <a:p>
            <a:r>
              <a:rPr lang="en-AU" i="0" u="sng" baseline="0" dirty="0"/>
              <a:t>Kit’s case also </a:t>
            </a:r>
            <a:r>
              <a:rPr lang="en-US" u="sng" baseline="0" dirty="0"/>
              <a:t>highlights a number of other things which can commonly apply for people with intellectual disability:</a:t>
            </a:r>
          </a:p>
          <a:p>
            <a:pPr marL="171450" indent="-171450">
              <a:buFont typeface="Arial" panose="020B0604020202020204" pitchFamily="34" charset="0"/>
              <a:buChar char="•"/>
            </a:pPr>
            <a:r>
              <a:rPr lang="en-US" baseline="0" dirty="0"/>
              <a:t>The vulnerability of someone who relies on another person to proactively maintain their health. </a:t>
            </a:r>
          </a:p>
          <a:p>
            <a:pPr marL="171450" indent="-171450">
              <a:buFont typeface="Arial" panose="020B0604020202020204" pitchFamily="34" charset="0"/>
              <a:buChar char="•"/>
            </a:pPr>
            <a:r>
              <a:rPr lang="en-US" baseline="0" dirty="0"/>
              <a:t>The role of an allied health professional in encouraging families to engage in meaningful conversations with a person with intellectual disability about their own choices for their future care. Kit is very capable of understanding care options and with support he could choose between them, but so far he has not been afforded that opportunity and without planning he may need to move in a crisis (his own or his mum’s). </a:t>
            </a:r>
          </a:p>
          <a:p>
            <a:pPr marL="171450" indent="-171450">
              <a:buFont typeface="Arial" panose="020B0604020202020204" pitchFamily="34" charset="0"/>
              <a:buChar char="•"/>
            </a:pPr>
            <a:r>
              <a:rPr lang="en-US" baseline="0" dirty="0"/>
              <a:t>The potential for side effects from medications someone has been on for some time -  frailty (impacting meds) at an earlier age</a:t>
            </a:r>
          </a:p>
          <a:p>
            <a:pPr marL="171450" indent="-171450">
              <a:buFont typeface="Arial" panose="020B0604020202020204" pitchFamily="34" charset="0"/>
              <a:buChar char="•"/>
            </a:pPr>
            <a:r>
              <a:rPr lang="en-US" baseline="0" dirty="0"/>
              <a:t>The sequel of impacts that can occur following a change in someone’s circumstances: Kit’s father’s passing meant he no longer went to work, which may have contributed to his constipation through sedentary lifestyle. Work was likely a positive thing for Kit and it’s been replaced by nothing. There is a need here for identifying suitable supports to ensure he can either continue to work or be engaged in a suitable alternate activity. </a:t>
            </a:r>
          </a:p>
          <a:p>
            <a:endParaRPr lang="en-US"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81</a:t>
            </a:fld>
            <a:endParaRPr lang="en-AU" dirty="0"/>
          </a:p>
        </p:txBody>
      </p:sp>
    </p:spTree>
    <p:extLst>
      <p:ext uri="{BB962C8B-B14F-4D97-AF65-F5344CB8AC3E}">
        <p14:creationId xmlns:p14="http://schemas.microsoft.com/office/powerpoint/2010/main" val="30096888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S82P </a:t>
            </a:r>
            <a:r>
              <a:rPr lang="en-AU" sz="1200" b="1" kern="1200" dirty="0">
                <a:solidFill>
                  <a:schemeClr val="tx1"/>
                </a:solidFill>
                <a:effectLst/>
                <a:latin typeface="+mn-lt"/>
                <a:ea typeface="+mn-ea"/>
                <a:cs typeface="+mn-cs"/>
              </a:rPr>
              <a:t> Amelia cover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following slides contain case studies more appropriate</a:t>
            </a:r>
            <a:r>
              <a:rPr lang="en-AU" baseline="0" dirty="0"/>
              <a:t> for allied health audiences.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82</a:t>
            </a:fld>
            <a:endParaRPr lang="en-AU" dirty="0"/>
          </a:p>
        </p:txBody>
      </p:sp>
    </p:spTree>
    <p:extLst>
      <p:ext uri="{BB962C8B-B14F-4D97-AF65-F5344CB8AC3E}">
        <p14:creationId xmlns:p14="http://schemas.microsoft.com/office/powerpoint/2010/main" val="31616691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S83P </a:t>
            </a:r>
            <a:r>
              <a:rPr lang="en-AU" sz="1200" b="1" kern="1200" dirty="0">
                <a:solidFill>
                  <a:schemeClr val="tx1"/>
                </a:solidFill>
                <a:effectLst/>
                <a:latin typeface="+mn-lt"/>
                <a:ea typeface="+mn-ea"/>
                <a:cs typeface="+mn-cs"/>
              </a:rPr>
              <a:t> Amelia – Allied Health Professionals</a:t>
            </a:r>
          </a:p>
          <a:p>
            <a:endParaRPr lang="en-AU" sz="1200" kern="1200" dirty="0">
              <a:solidFill>
                <a:schemeClr val="tx1"/>
              </a:solidFill>
              <a:effectLst/>
              <a:latin typeface="+mn-lt"/>
              <a:ea typeface="+mn-ea"/>
              <a:cs typeface="+mn-cs"/>
            </a:endParaRPr>
          </a:p>
          <a:p>
            <a:r>
              <a:rPr lang="en-AU" b="1" dirty="0"/>
              <a:t>Suggested</a:t>
            </a:r>
            <a:r>
              <a:rPr lang="en-AU" b="1" baseline="0" dirty="0"/>
              <a:t> time: 1.5 minutes:</a:t>
            </a:r>
          </a:p>
          <a:p>
            <a:endParaRPr lang="en-AU" baseline="0" dirty="0"/>
          </a:p>
          <a:p>
            <a:r>
              <a:rPr lang="en-AU" i="0" u="sng" baseline="0" dirty="0"/>
              <a:t>Notes</a:t>
            </a:r>
            <a:r>
              <a:rPr lang="en-AU" i="0" baseline="0" dirty="0"/>
              <a:t>:</a:t>
            </a:r>
          </a:p>
          <a:p>
            <a:pPr marL="171450" indent="-171450">
              <a:buFont typeface="Arial" panose="020B0604020202020204" pitchFamily="34" charset="0"/>
              <a:buChar char="•"/>
            </a:pPr>
            <a:endParaRPr lang="en-AU" i="0" baseline="0" dirty="0"/>
          </a:p>
          <a:p>
            <a:pPr marL="171450" indent="-171450">
              <a:buFont typeface="Arial" panose="020B0604020202020204" pitchFamily="34" charset="0"/>
              <a:buChar char="•"/>
            </a:pPr>
            <a:r>
              <a:rPr lang="en-AU" i="0" baseline="0" dirty="0"/>
              <a:t>Read the case study </a:t>
            </a:r>
            <a:r>
              <a:rPr lang="en-AU" i="0" baseline="0" dirty="0" smtClean="0"/>
              <a:t>as it is written.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smtClean="0">
                <a:solidFill>
                  <a:schemeClr val="tx1"/>
                </a:solidFill>
                <a:effectLst/>
                <a:latin typeface="+mn-lt"/>
                <a:ea typeface="+mn-ea"/>
                <a:cs typeface="+mn-cs"/>
              </a:rPr>
              <a:t>See the appendix to the Training guide for detailed information about this case and the clinical and practical points it highlights, including appropriate reasonable adjustments.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smtClean="0">
                <a:solidFill>
                  <a:schemeClr val="tx1"/>
                </a:solidFill>
                <a:effectLst/>
                <a:latin typeface="+mn-lt"/>
                <a:ea typeface="+mn-ea"/>
                <a:cs typeface="+mn-cs"/>
              </a:rPr>
              <a:t>Answers appropriate</a:t>
            </a:r>
            <a:r>
              <a:rPr lang="en-AU" sz="1200" kern="1200" baseline="0" dirty="0" smtClean="0">
                <a:solidFill>
                  <a:schemeClr val="tx1"/>
                </a:solidFill>
                <a:effectLst/>
                <a:latin typeface="+mn-lt"/>
                <a:ea typeface="+mn-ea"/>
                <a:cs typeface="+mn-cs"/>
              </a:rPr>
              <a:t> for allied health workers</a:t>
            </a:r>
            <a:r>
              <a:rPr lang="en-AU" sz="1200" kern="1200" dirty="0" smtClean="0">
                <a:solidFill>
                  <a:schemeClr val="tx1"/>
                </a:solidFill>
                <a:effectLst/>
                <a:latin typeface="+mn-lt"/>
                <a:ea typeface="+mn-ea"/>
                <a:cs typeface="+mn-cs"/>
              </a:rPr>
              <a:t> will vary based on their profession.  Some</a:t>
            </a:r>
            <a:r>
              <a:rPr lang="en-AU" sz="1200" kern="1200" baseline="0" dirty="0" smtClean="0">
                <a:solidFill>
                  <a:schemeClr val="tx1"/>
                </a:solidFill>
                <a:effectLst/>
                <a:latin typeface="+mn-lt"/>
                <a:ea typeface="+mn-ea"/>
                <a:cs typeface="+mn-cs"/>
              </a:rPr>
              <a:t> general ideas are presented here. </a:t>
            </a:r>
            <a:r>
              <a:rPr lang="en-AU" sz="1200" kern="1200" dirty="0" smtClean="0">
                <a:solidFill>
                  <a:schemeClr val="tx1"/>
                </a:solidFill>
                <a:effectLst/>
                <a:latin typeface="+mn-lt"/>
                <a:ea typeface="+mn-ea"/>
                <a:cs typeface="+mn-cs"/>
              </a:rPr>
              <a:t>Work with the health professional involved in your training to understand what they think is important to highlight for their specific profession. They can make minor adjustments to the slide and notes.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aseline="0" dirty="0" smtClean="0"/>
          </a:p>
          <a:p>
            <a:pPr marL="0" indent="0">
              <a:buFont typeface="Arial" panose="020B0604020202020204" pitchFamily="34" charset="0"/>
              <a:buNone/>
            </a:pPr>
            <a:endParaRPr lang="en-AU" i="0" baseline="0" dirty="0"/>
          </a:p>
          <a:p>
            <a:endParaRPr lang="en-AU" i="1" baseline="0" dirty="0"/>
          </a:p>
          <a:p>
            <a:r>
              <a:rPr lang="en-AU" b="1" i="0" baseline="0" dirty="0"/>
              <a:t>Suggested script:</a:t>
            </a:r>
          </a:p>
          <a:p>
            <a:endParaRPr lang="en-AU" i="1" baseline="0" dirty="0"/>
          </a:p>
          <a:p>
            <a:pPr marL="0" indent="0">
              <a:buFont typeface="Arial" panose="020B0604020202020204" pitchFamily="34" charset="0"/>
              <a:buNone/>
            </a:pPr>
            <a:r>
              <a:rPr lang="en-AU" i="1" dirty="0"/>
              <a:t>Amelia</a:t>
            </a:r>
            <a:r>
              <a:rPr lang="en-AU" i="1" baseline="0" dirty="0"/>
              <a:t> is a woman in her early 20’s who loves cats and enjoys watching cooking shows on TV. </a:t>
            </a:r>
          </a:p>
          <a:p>
            <a:pPr marL="0" indent="0">
              <a:buFont typeface="Arial" panose="020B0604020202020204" pitchFamily="34" charset="0"/>
              <a:buNone/>
            </a:pPr>
            <a:endParaRPr lang="en-AU" sz="1200" i="1" kern="1200" dirty="0">
              <a:solidFill>
                <a:schemeClr val="tx1"/>
              </a:solidFill>
              <a:effectLst/>
              <a:latin typeface="+mn-lt"/>
              <a:ea typeface="+mn-ea"/>
              <a:cs typeface="+mn-cs"/>
            </a:endParaRPr>
          </a:p>
          <a:p>
            <a:pPr marL="0" indent="0">
              <a:buFont typeface="Arial" panose="020B0604020202020204" pitchFamily="34" charset="0"/>
              <a:buNone/>
            </a:pPr>
            <a:r>
              <a:rPr lang="en-AU" sz="1200" i="1" kern="1200" dirty="0">
                <a:solidFill>
                  <a:schemeClr val="tx1"/>
                </a:solidFill>
                <a:effectLst/>
                <a:latin typeface="+mn-lt"/>
                <a:ea typeface="+mn-ea"/>
                <a:cs typeface="+mn-cs"/>
              </a:rPr>
              <a:t>She has an</a:t>
            </a:r>
            <a:r>
              <a:rPr lang="en-AU" sz="1200" i="1" kern="1200" baseline="0" dirty="0">
                <a:solidFill>
                  <a:schemeClr val="tx1"/>
                </a:solidFill>
                <a:effectLst/>
                <a:latin typeface="+mn-lt"/>
                <a:ea typeface="+mn-ea"/>
                <a:cs typeface="+mn-cs"/>
              </a:rPr>
              <a:t> intellectual disability and </a:t>
            </a:r>
            <a:r>
              <a:rPr lang="en-AU" sz="1200" i="1" kern="1200" dirty="0">
                <a:solidFill>
                  <a:schemeClr val="tx1"/>
                </a:solidFill>
                <a:effectLst/>
                <a:latin typeface="+mn-lt"/>
                <a:ea typeface="+mn-ea"/>
                <a:cs typeface="+mn-cs"/>
              </a:rPr>
              <a:t>cerebral palsy.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i="1" kern="1200" dirty="0">
                <a:solidFill>
                  <a:schemeClr val="tx1"/>
                </a:solidFill>
                <a:effectLst/>
                <a:latin typeface="+mn-lt"/>
                <a:ea typeface="+mn-ea"/>
                <a:cs typeface="+mn-cs"/>
              </a:rPr>
              <a:t>She is able to vocalise and use</a:t>
            </a:r>
            <a:r>
              <a:rPr lang="en-AU" sz="1200" i="1" kern="1200" baseline="0" dirty="0">
                <a:solidFill>
                  <a:schemeClr val="tx1"/>
                </a:solidFill>
                <a:effectLst/>
                <a:latin typeface="+mn-lt"/>
                <a:ea typeface="+mn-ea"/>
                <a:cs typeface="+mn-cs"/>
              </a:rPr>
              <a:t> some </a:t>
            </a:r>
            <a:r>
              <a:rPr lang="en-AU" sz="1200" i="1" kern="1200" dirty="0">
                <a:solidFill>
                  <a:schemeClr val="tx1"/>
                </a:solidFill>
                <a:effectLst/>
                <a:latin typeface="+mn-lt"/>
                <a:ea typeface="+mn-ea"/>
                <a:cs typeface="+mn-cs"/>
              </a:rPr>
              <a:t>sign language. However, it is very</a:t>
            </a:r>
            <a:r>
              <a:rPr lang="en-AU" sz="1200" i="1" kern="1200" baseline="0" dirty="0">
                <a:solidFill>
                  <a:schemeClr val="tx1"/>
                </a:solidFill>
                <a:effectLst/>
                <a:latin typeface="+mn-lt"/>
                <a:ea typeface="+mn-ea"/>
                <a:cs typeface="+mn-cs"/>
              </a:rPr>
              <a:t> difficult </a:t>
            </a:r>
            <a:r>
              <a:rPr lang="en-AU" sz="1200" i="1" kern="1200" dirty="0">
                <a:solidFill>
                  <a:schemeClr val="tx1"/>
                </a:solidFill>
                <a:effectLst/>
                <a:latin typeface="+mn-lt"/>
                <a:ea typeface="+mn-ea"/>
                <a:cs typeface="+mn-cs"/>
              </a:rPr>
              <a:t>for people to understand her communication.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1" kern="1200" dirty="0">
              <a:solidFill>
                <a:schemeClr val="tx1"/>
              </a:solidFill>
              <a:effectLst/>
              <a:latin typeface="+mn-lt"/>
              <a:ea typeface="+mn-ea"/>
              <a:cs typeface="+mn-cs"/>
            </a:endParaRPr>
          </a:p>
          <a:p>
            <a:r>
              <a:rPr lang="en-AU" sz="1200" i="1" kern="1200" dirty="0" smtClean="0">
                <a:solidFill>
                  <a:schemeClr val="tx1"/>
                </a:solidFill>
                <a:effectLst/>
                <a:latin typeface="+mn-lt"/>
                <a:ea typeface="+mn-ea"/>
                <a:cs typeface="+mn-cs"/>
              </a:rPr>
              <a:t>This is Amelia’s first visit with you. Support staff inform you that Amelia has lived in their residential service for the past 3 years. She sees her Mum every weekend. They tell you she has epilepsy for which she takes medication. </a:t>
            </a:r>
          </a:p>
          <a:p>
            <a:r>
              <a:rPr lang="en-AU" sz="1200" i="1" kern="1200" dirty="0" smtClean="0">
                <a:solidFill>
                  <a:schemeClr val="tx1"/>
                </a:solidFill>
                <a:effectLst/>
                <a:latin typeface="+mn-lt"/>
                <a:ea typeface="+mn-ea"/>
                <a:cs typeface="+mn-cs"/>
              </a:rPr>
              <a:t> </a:t>
            </a:r>
          </a:p>
          <a:p>
            <a:r>
              <a:rPr lang="en-AU" sz="1200" i="1" kern="1200" dirty="0" smtClean="0">
                <a:solidFill>
                  <a:schemeClr val="tx1"/>
                </a:solidFill>
                <a:effectLst/>
                <a:latin typeface="+mn-lt"/>
                <a:ea typeface="+mn-ea"/>
                <a:cs typeface="+mn-cs"/>
              </a:rPr>
              <a:t>They also tell you that Amelia has a history of trauma – as a teenager she was sexually and physically abused by someone who was not a family member. </a:t>
            </a:r>
          </a:p>
          <a:p>
            <a:pPr marL="0" indent="0">
              <a:buFontTx/>
              <a:buNone/>
            </a:pPr>
            <a:r>
              <a:rPr lang="en-AU" sz="1200" i="1" kern="1200" baseline="0" dirty="0" smtClean="0">
                <a:solidFill>
                  <a:schemeClr val="tx1"/>
                </a:solidFill>
                <a:effectLst/>
                <a:latin typeface="+mn-lt"/>
                <a:ea typeface="+mn-ea"/>
                <a:cs typeface="+mn-cs"/>
              </a:rPr>
              <a:t>In </a:t>
            </a:r>
            <a:r>
              <a:rPr lang="en-AU" sz="1200" i="1" kern="1200" baseline="0" dirty="0">
                <a:solidFill>
                  <a:schemeClr val="tx1"/>
                </a:solidFill>
                <a:effectLst/>
                <a:latin typeface="+mn-lt"/>
                <a:ea typeface="+mn-ea"/>
                <a:cs typeface="+mn-cs"/>
              </a:rPr>
              <a:t>recent years, she has had </a:t>
            </a:r>
            <a:r>
              <a:rPr lang="en-AU" sz="1200" i="1" kern="1200" dirty="0">
                <a:solidFill>
                  <a:schemeClr val="tx1"/>
                </a:solidFill>
                <a:effectLst/>
                <a:latin typeface="+mn-lt"/>
                <a:ea typeface="+mn-ea"/>
                <a:cs typeface="+mn-cs"/>
              </a:rPr>
              <a:t>mental health problems, including a suspected</a:t>
            </a:r>
            <a:r>
              <a:rPr lang="en-AU" sz="1200" i="1" kern="1200" baseline="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suicide attempt.</a:t>
            </a:r>
            <a:r>
              <a:rPr lang="en-AU" sz="1200" i="1" kern="1200" baseline="0" dirty="0">
                <a:solidFill>
                  <a:schemeClr val="tx1"/>
                </a:solidFill>
                <a:effectLst/>
                <a:latin typeface="+mn-lt"/>
                <a:ea typeface="+mn-ea"/>
                <a:cs typeface="+mn-cs"/>
              </a:rPr>
              <a:t> She has also exhibited </a:t>
            </a:r>
            <a:r>
              <a:rPr lang="en-AU" sz="1200" i="1" kern="1200" dirty="0">
                <a:solidFill>
                  <a:schemeClr val="tx1"/>
                </a:solidFill>
                <a:effectLst/>
                <a:latin typeface="+mn-lt"/>
                <a:ea typeface="+mn-ea"/>
                <a:cs typeface="+mn-cs"/>
              </a:rPr>
              <a:t>behaviours of </a:t>
            </a:r>
            <a:r>
              <a:rPr lang="en-AU" sz="1200" i="1" kern="1200" dirty="0" smtClean="0">
                <a:solidFill>
                  <a:schemeClr val="tx1"/>
                </a:solidFill>
                <a:effectLst/>
                <a:latin typeface="+mn-lt"/>
                <a:ea typeface="+mn-ea"/>
                <a:cs typeface="+mn-cs"/>
              </a:rPr>
              <a:t>concern,</a:t>
            </a:r>
            <a:r>
              <a:rPr lang="en-AU" sz="1200" i="1" kern="1200" baseline="0" dirty="0" smtClean="0">
                <a:solidFill>
                  <a:schemeClr val="tx1"/>
                </a:solidFill>
                <a:effectLst/>
                <a:latin typeface="+mn-lt"/>
                <a:ea typeface="+mn-ea"/>
                <a:cs typeface="+mn-cs"/>
              </a:rPr>
              <a:t> </a:t>
            </a:r>
            <a:r>
              <a:rPr lang="en-AU" sz="1200" i="1" kern="1200" dirty="0" smtClean="0">
                <a:solidFill>
                  <a:schemeClr val="tx1"/>
                </a:solidFill>
                <a:effectLst/>
                <a:latin typeface="+mn-lt"/>
                <a:ea typeface="+mn-ea"/>
                <a:cs typeface="+mn-cs"/>
              </a:rPr>
              <a:t>including</a:t>
            </a:r>
            <a:r>
              <a:rPr lang="en-AU" sz="1200" i="1" kern="1200" baseline="0" dirty="0" smtClean="0">
                <a:solidFill>
                  <a:schemeClr val="tx1"/>
                </a:solidFill>
                <a:effectLst/>
                <a:latin typeface="+mn-lt"/>
                <a:ea typeface="+mn-ea"/>
                <a:cs typeface="+mn-cs"/>
              </a:rPr>
              <a:t> </a:t>
            </a:r>
            <a:r>
              <a:rPr lang="en-AU" sz="1200" i="1" kern="1200" dirty="0">
                <a:solidFill>
                  <a:schemeClr val="tx1"/>
                </a:solidFill>
                <a:effectLst/>
                <a:latin typeface="+mn-lt"/>
                <a:ea typeface="+mn-ea"/>
                <a:cs typeface="+mn-cs"/>
              </a:rPr>
              <a:t>non-suicidal</a:t>
            </a:r>
            <a:r>
              <a:rPr lang="en-AU" sz="1200" i="1" kern="1200" baseline="0" dirty="0">
                <a:solidFill>
                  <a:schemeClr val="tx1"/>
                </a:solidFill>
                <a:effectLst/>
                <a:latin typeface="+mn-lt"/>
                <a:ea typeface="+mn-ea"/>
                <a:cs typeface="+mn-cs"/>
              </a:rPr>
              <a:t> </a:t>
            </a:r>
            <a:r>
              <a:rPr lang="en-AU" sz="1200" i="1" kern="1200" dirty="0" smtClean="0">
                <a:solidFill>
                  <a:schemeClr val="tx1"/>
                </a:solidFill>
                <a:effectLst/>
                <a:latin typeface="+mn-lt"/>
                <a:ea typeface="+mn-ea"/>
                <a:cs typeface="+mn-cs"/>
              </a:rPr>
              <a:t>self-harm.</a:t>
            </a:r>
            <a:endParaRPr lang="en-AU" sz="1200" i="1" kern="1200" dirty="0">
              <a:solidFill>
                <a:schemeClr val="tx1"/>
              </a:solidFill>
              <a:effectLst/>
              <a:latin typeface="+mn-lt"/>
              <a:ea typeface="+mn-ea"/>
              <a:cs typeface="+mn-cs"/>
            </a:endParaRPr>
          </a:p>
          <a:p>
            <a:pPr marL="0" indent="0">
              <a:buFontTx/>
              <a:buNone/>
            </a:pPr>
            <a:endParaRPr lang="en-AU" sz="1200" i="1" kern="1200" baseline="0" dirty="0">
              <a:solidFill>
                <a:schemeClr val="tx1"/>
              </a:solidFill>
              <a:effectLst/>
              <a:latin typeface="+mn-lt"/>
              <a:ea typeface="+mn-ea"/>
              <a:cs typeface="+mn-cs"/>
            </a:endParaRPr>
          </a:p>
          <a:p>
            <a:pPr marL="0" indent="0">
              <a:buFontTx/>
              <a:buNone/>
            </a:pPr>
            <a:r>
              <a:rPr lang="en-AU" sz="1200" i="1" kern="1200" baseline="0" dirty="0" smtClean="0">
                <a:solidFill>
                  <a:schemeClr val="tx1"/>
                </a:solidFill>
                <a:effectLst/>
                <a:latin typeface="+mn-lt"/>
                <a:ea typeface="+mn-ea"/>
                <a:cs typeface="+mn-cs"/>
              </a:rPr>
              <a:t>Support </a:t>
            </a:r>
            <a:r>
              <a:rPr lang="en-AU" sz="1200" i="1" kern="1200" baseline="0" dirty="0">
                <a:solidFill>
                  <a:schemeClr val="tx1"/>
                </a:solidFill>
                <a:effectLst/>
                <a:latin typeface="+mn-lt"/>
                <a:ea typeface="+mn-ea"/>
                <a:cs typeface="+mn-cs"/>
              </a:rPr>
              <a:t>staff report that for the past month Amelia has exhibited</a:t>
            </a:r>
            <a:r>
              <a:rPr lang="en-AU" sz="1200" i="1" kern="1200" dirty="0">
                <a:solidFill>
                  <a:schemeClr val="tx1"/>
                </a:solidFill>
                <a:effectLst/>
                <a:latin typeface="+mn-lt"/>
                <a:ea typeface="+mn-ea"/>
                <a:cs typeface="+mn-cs"/>
              </a:rPr>
              <a:t> 'sexualised' behaviours – this includes</a:t>
            </a:r>
            <a:r>
              <a:rPr lang="en-AU" sz="1200" i="1" kern="1200" baseline="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taking off her clothes, exposing her genitals to staff (male</a:t>
            </a:r>
            <a:r>
              <a:rPr lang="en-AU" sz="1200" i="1" kern="1200" baseline="0" dirty="0">
                <a:solidFill>
                  <a:schemeClr val="tx1"/>
                </a:solidFill>
                <a:effectLst/>
                <a:latin typeface="+mn-lt"/>
                <a:ea typeface="+mn-ea"/>
                <a:cs typeface="+mn-cs"/>
              </a:rPr>
              <a:t> and female)</a:t>
            </a:r>
            <a:r>
              <a:rPr lang="en-AU" sz="1200" i="1" kern="1200" dirty="0">
                <a:solidFill>
                  <a:schemeClr val="tx1"/>
                </a:solidFill>
                <a:effectLst/>
                <a:latin typeface="+mn-lt"/>
                <a:ea typeface="+mn-ea"/>
                <a:cs typeface="+mn-cs"/>
              </a:rPr>
              <a:t>, and touching her genitals in public. </a:t>
            </a:r>
          </a:p>
          <a:p>
            <a:pPr marL="0" indent="0">
              <a:buFontTx/>
              <a:buNone/>
            </a:pPr>
            <a:endParaRPr lang="en-AU" sz="1200" i="1" kern="1200" dirty="0">
              <a:solidFill>
                <a:schemeClr val="tx1"/>
              </a:solidFill>
              <a:effectLst/>
              <a:latin typeface="+mn-lt"/>
              <a:ea typeface="+mn-ea"/>
              <a:cs typeface="+mn-cs"/>
            </a:endParaRPr>
          </a:p>
          <a:p>
            <a:pPr marL="0" indent="0">
              <a:buFontTx/>
              <a:buNone/>
            </a:pPr>
            <a:r>
              <a:rPr lang="en-AU" sz="1200" i="1" kern="1200" dirty="0">
                <a:solidFill>
                  <a:schemeClr val="tx1"/>
                </a:solidFill>
                <a:effectLst/>
                <a:latin typeface="+mn-lt"/>
                <a:ea typeface="+mn-ea"/>
                <a:cs typeface="+mn-cs"/>
              </a:rPr>
              <a:t>Staff</a:t>
            </a:r>
            <a:r>
              <a:rPr lang="en-AU" sz="1200" i="1" kern="1200" baseline="0" dirty="0">
                <a:solidFill>
                  <a:schemeClr val="tx1"/>
                </a:solidFill>
                <a:effectLst/>
                <a:latin typeface="+mn-lt"/>
                <a:ea typeface="+mn-ea"/>
                <a:cs typeface="+mn-cs"/>
              </a:rPr>
              <a:t> report that these behaviours are becoming more frequent. </a:t>
            </a:r>
          </a:p>
          <a:p>
            <a:pPr marL="0" indent="0">
              <a:buFontTx/>
              <a:buNone/>
            </a:pPr>
            <a:endParaRPr lang="en-AU" sz="1200" i="1" kern="1200" baseline="0" dirty="0">
              <a:solidFill>
                <a:schemeClr val="tx1"/>
              </a:solidFill>
              <a:effectLst/>
              <a:latin typeface="+mn-lt"/>
              <a:ea typeface="+mn-ea"/>
              <a:cs typeface="+mn-cs"/>
            </a:endParaRPr>
          </a:p>
          <a:p>
            <a:pPr marL="0" indent="0">
              <a:buFontTx/>
              <a:buNone/>
            </a:pPr>
            <a:r>
              <a:rPr lang="en-AU" sz="1200" i="1" kern="1200" baseline="0" dirty="0">
                <a:solidFill>
                  <a:schemeClr val="tx1"/>
                </a:solidFill>
                <a:effectLst/>
                <a:latin typeface="+mn-lt"/>
                <a:ea typeface="+mn-ea"/>
                <a:cs typeface="+mn-cs"/>
              </a:rPr>
              <a:t>They report that there were no changes in Amelia’s group home or day program close to that time also no other signs of any mental health crises around then. </a:t>
            </a:r>
          </a:p>
          <a:p>
            <a:pPr marL="171450" indent="-171450">
              <a:buFontTx/>
              <a:buChar char="-"/>
            </a:pPr>
            <a:endParaRPr lang="en-AU" sz="1200" i="1" kern="1200" baseline="0" dirty="0">
              <a:solidFill>
                <a:schemeClr val="tx1"/>
              </a:solidFill>
              <a:effectLst/>
              <a:latin typeface="+mn-lt"/>
              <a:ea typeface="+mn-ea"/>
              <a:cs typeface="+mn-cs"/>
            </a:endParaRPr>
          </a:p>
          <a:p>
            <a:pPr marL="0" indent="0">
              <a:buFontTx/>
              <a:buNone/>
            </a:pPr>
            <a:endParaRPr lang="en-AU" sz="1200" i="1" kern="1200" baseline="0" dirty="0">
              <a:solidFill>
                <a:schemeClr val="tx1"/>
              </a:solidFill>
              <a:effectLst/>
              <a:latin typeface="+mn-lt"/>
              <a:ea typeface="+mn-ea"/>
              <a:cs typeface="+mn-cs"/>
            </a:endParaRPr>
          </a:p>
          <a:p>
            <a:endParaRPr lang="en-AU" i="1" dirty="0"/>
          </a:p>
        </p:txBody>
      </p:sp>
      <p:sp>
        <p:nvSpPr>
          <p:cNvPr id="4" name="Slide Number Placeholder 3"/>
          <p:cNvSpPr>
            <a:spLocks noGrp="1"/>
          </p:cNvSpPr>
          <p:nvPr>
            <p:ph type="sldNum" sz="quarter" idx="10"/>
          </p:nvPr>
        </p:nvSpPr>
        <p:spPr/>
        <p:txBody>
          <a:bodyPr/>
          <a:lstStyle/>
          <a:p>
            <a:fld id="{BE9163C6-BBF9-487A-BA36-3DF7C33AA6E7}" type="slidenum">
              <a:rPr lang="en-AU" smtClean="0"/>
              <a:t>83</a:t>
            </a:fld>
            <a:endParaRPr lang="en-AU" dirty="0"/>
          </a:p>
        </p:txBody>
      </p:sp>
    </p:spTree>
    <p:extLst>
      <p:ext uri="{BB962C8B-B14F-4D97-AF65-F5344CB8AC3E}">
        <p14:creationId xmlns:p14="http://schemas.microsoft.com/office/powerpoint/2010/main" val="22843374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S84P </a:t>
            </a:r>
            <a:r>
              <a:rPr lang="en-AU" sz="1200" b="1" kern="1200" dirty="0">
                <a:solidFill>
                  <a:schemeClr val="tx1"/>
                </a:solidFill>
                <a:effectLst/>
                <a:latin typeface="+mn-lt"/>
                <a:ea typeface="+mn-ea"/>
                <a:cs typeface="+mn-cs"/>
              </a:rPr>
              <a:t> Amelia – Allied Health Professionals – your turn</a:t>
            </a:r>
          </a:p>
          <a:p>
            <a:endParaRPr lang="en-AU" sz="1200" kern="1200" dirty="0">
              <a:solidFill>
                <a:schemeClr val="tx1"/>
              </a:solidFill>
              <a:effectLst/>
              <a:latin typeface="+mn-lt"/>
              <a:ea typeface="+mn-ea"/>
              <a:cs typeface="+mn-cs"/>
            </a:endParaRPr>
          </a:p>
          <a:p>
            <a:r>
              <a:rPr lang="en-US" b="1" dirty="0"/>
              <a:t>Suggested</a:t>
            </a:r>
            <a:r>
              <a:rPr lang="en-US" b="1" baseline="0" dirty="0"/>
              <a:t> time: 8 minutes</a:t>
            </a:r>
          </a:p>
          <a:p>
            <a:endParaRPr lang="en-US" i="0" baseline="0" dirty="0"/>
          </a:p>
          <a:p>
            <a:r>
              <a:rPr lang="en-AU" i="0" u="sng" baseline="0" dirty="0"/>
              <a:t>Notes</a:t>
            </a:r>
            <a:r>
              <a:rPr lang="en-AU" i="0" baseline="0" dirty="0"/>
              <a:t>:</a:t>
            </a:r>
          </a:p>
          <a:p>
            <a:endParaRPr lang="en-AU" i="0" baseline="0" dirty="0"/>
          </a:p>
          <a:p>
            <a:pPr marL="171450" indent="-171450">
              <a:buFont typeface="Arial" panose="020B0604020202020204" pitchFamily="34" charset="0"/>
              <a:buChar char="•"/>
            </a:pPr>
            <a:r>
              <a:rPr lang="en-AU" i="0" baseline="0" dirty="0"/>
              <a:t>Depending on how dynamic and cooperative your group is, you may no longer need small group discussions – if sufficient participants are volunteering answers just go straight to the whole group discussion.</a:t>
            </a:r>
          </a:p>
          <a:p>
            <a:pPr marL="171450" indent="-171450">
              <a:buFont typeface="Arial" panose="020B0604020202020204" pitchFamily="34" charset="0"/>
              <a:buChar char="•"/>
            </a:pPr>
            <a:r>
              <a:rPr lang="en-AU" i="0" baseline="0" dirty="0"/>
              <a:t>If your group is reticent, have them share in small groups and then you summarise the points and ask if anyone had more to add. </a:t>
            </a:r>
          </a:p>
          <a:p>
            <a:pPr marL="171450" indent="-171450">
              <a:buFont typeface="Arial" panose="020B0604020202020204" pitchFamily="34" charset="0"/>
              <a:buChar char="•"/>
            </a:pPr>
            <a:endParaRPr lang="en-AU" i="1" baseline="0" dirty="0"/>
          </a:p>
          <a:p>
            <a:pPr marL="0" indent="0">
              <a:buFont typeface="Arial" panose="020B0604020202020204" pitchFamily="34" charset="0"/>
              <a:buNone/>
            </a:pPr>
            <a:endParaRPr lang="en-AU" b="1" i="0" baseline="0" dirty="0"/>
          </a:p>
          <a:p>
            <a:r>
              <a:rPr lang="en-US" b="1" baseline="0" dirty="0" smtClean="0"/>
              <a:t>Optional script: (what to say when depends on what answers arise, but potential answers to </a:t>
            </a:r>
            <a:r>
              <a:rPr lang="en-US" b="1" baseline="0" dirty="0" err="1" smtClean="0"/>
              <a:t>emphasise</a:t>
            </a:r>
            <a:r>
              <a:rPr lang="en-US" b="1" baseline="0" dirty="0" smtClean="0"/>
              <a:t> are below)</a:t>
            </a:r>
          </a:p>
          <a:p>
            <a:endParaRPr lang="en-US" dirty="0"/>
          </a:p>
          <a:p>
            <a:r>
              <a:rPr lang="en-US" dirty="0"/>
              <a:t>In small groups</a:t>
            </a:r>
            <a:r>
              <a:rPr lang="en-US" baseline="0" dirty="0"/>
              <a:t> / as a group, discuss: </a:t>
            </a:r>
            <a:r>
              <a:rPr lang="en-AU" baseline="0" dirty="0"/>
              <a:t>What would you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[If a further prompt is needed – what is the first thing you would do? Or - What is your main priority?]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[After 3-4 minutes (or when there is a general quietening in the room), b</a:t>
            </a:r>
            <a:r>
              <a:rPr lang="en-US" baseline="0" dirty="0"/>
              <a:t>ring them back to share in with the broader group; or alternately, you go through the options and invite input]</a:t>
            </a:r>
          </a:p>
          <a:p>
            <a:endParaRPr lang="en-US" baseline="0" dirty="0"/>
          </a:p>
          <a:p>
            <a:r>
              <a:rPr lang="en-AU" dirty="0"/>
              <a:t>Answers</a:t>
            </a:r>
            <a:r>
              <a:rPr lang="en-AU" baseline="0" dirty="0"/>
              <a:t> to encourage include:</a:t>
            </a:r>
          </a:p>
          <a:p>
            <a:pPr marL="171450" indent="-171450">
              <a:buFont typeface="Arial" panose="020B0604020202020204" pitchFamily="34" charset="0"/>
              <a:buChar char="•"/>
            </a:pPr>
            <a:r>
              <a:rPr lang="en-AU" baseline="0" dirty="0"/>
              <a:t>Engage with Amelia, introduce yourself if not already</a:t>
            </a:r>
          </a:p>
          <a:p>
            <a:pPr marL="171450" indent="-171450">
              <a:buFont typeface="Arial" panose="020B0604020202020204" pitchFamily="34" charset="0"/>
              <a:buChar char="•"/>
            </a:pPr>
            <a:r>
              <a:rPr lang="en-AU" baseline="0" dirty="0"/>
              <a:t>Ask if Amelia typically consents for services or if someone support her for decision-making? </a:t>
            </a:r>
            <a:endParaRPr lang="en-A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t>Check if the support staff present knows her well and is able to interpret her communication. If not (and someone else can) – explain the need to reschedule when someone is available to interpret</a:t>
            </a:r>
          </a:p>
          <a:p>
            <a:pPr marL="171450" lvl="0" indent="-171450">
              <a:buFont typeface="Arial" panose="020B0604020202020204" pitchFamily="34" charset="0"/>
              <a:buChar char="•"/>
            </a:pPr>
            <a:r>
              <a:rPr lang="en-AU" baseline="0" dirty="0"/>
              <a:t>Ensure Amelia is safe:</a:t>
            </a:r>
          </a:p>
          <a:p>
            <a:pPr marL="628650" lvl="1" indent="-171450">
              <a:buFont typeface="Courier New" panose="02070309020205020404" pitchFamily="49" charset="0"/>
              <a:buChar char="o"/>
            </a:pPr>
            <a:r>
              <a:rPr lang="en-AU" baseline="0" dirty="0"/>
              <a:t>Phone the group home manager to discuss staffing for Amelia’s personal care and supervision:</a:t>
            </a:r>
          </a:p>
          <a:p>
            <a:pPr marL="1085850" lvl="2" indent="-171450">
              <a:buFontTx/>
              <a:buChar char="-"/>
            </a:pPr>
            <a:r>
              <a:rPr lang="en-AU" baseline="0" dirty="0"/>
              <a:t>Until the underlying cause is identified she needs 2 staff members with her for all personal care and she needs to never be alone. </a:t>
            </a:r>
          </a:p>
          <a:p>
            <a:pPr marL="1085850" lvl="2" indent="-171450">
              <a:buFontTx/>
              <a:buChar char="-"/>
            </a:pPr>
            <a:r>
              <a:rPr lang="en-AU" baseline="0" dirty="0"/>
              <a:t>Ensure adequate support is in place for any excursions </a:t>
            </a:r>
          </a:p>
          <a:p>
            <a:pPr marL="1085850" lvl="2" indent="-171450">
              <a:buFontTx/>
              <a:buChar char="-"/>
            </a:pPr>
            <a:r>
              <a:rPr lang="en-AU" baseline="0" dirty="0"/>
              <a:t>These steps are important not only out of suspicion of abuse but also to protect her from abuse as the behaviours make her more vulnerable to it. </a:t>
            </a:r>
            <a:r>
              <a:rPr lang="en-AU" baseline="0" dirty="0" smtClean="0"/>
              <a:t>These steps also protect the staff and ensure that difficult situations can be managed through the least restrictive </a:t>
            </a:r>
            <a:r>
              <a:rPr lang="en-AU" baseline="0" smtClean="0"/>
              <a:t>option.</a:t>
            </a:r>
          </a:p>
          <a:p>
            <a:pPr marL="1085850" lvl="2" indent="-171450">
              <a:buFontTx/>
              <a:buChar char="-"/>
            </a:pPr>
            <a:r>
              <a:rPr lang="en-AU" baseline="0" smtClean="0"/>
              <a:t>However </a:t>
            </a:r>
            <a:r>
              <a:rPr lang="en-AU" baseline="0" dirty="0"/>
              <a:t>they also come at a cost. It’s not guaranteed that increased supports will be covered by NDIS and they certainly can’t increase them without approval of NDIA.</a:t>
            </a:r>
          </a:p>
          <a:p>
            <a:pPr marL="1543050" lvl="3" indent="-171450">
              <a:buFontTx/>
              <a:buChar char="-"/>
            </a:pPr>
            <a:r>
              <a:rPr lang="en-AU" baseline="0" dirty="0"/>
              <a:t>The group home manager could ask her planner to request an urgent change of circumstances review</a:t>
            </a:r>
          </a:p>
          <a:p>
            <a:pPr marL="1543050" lvl="3" indent="-171450">
              <a:buFontTx/>
              <a:buChar char="-"/>
            </a:pPr>
            <a:r>
              <a:rPr lang="en-AU" baseline="0" dirty="0"/>
              <a:t>They may ask an allied health professional for a letter of support – if so, be aware that NDIS will only fund needs that pertain to her disability not medical problems. It can, however, mention her increased risk arising from the behavioural changes</a:t>
            </a:r>
          </a:p>
          <a:p>
            <a:pPr marL="1543050" lvl="3" indent="-171450">
              <a:buFontTx/>
              <a:buChar char="-"/>
            </a:pPr>
            <a:r>
              <a:rPr lang="en-AU" baseline="0" dirty="0"/>
              <a:t>Once a cause is identified, if that cause relates to Amelia’s disability then evidence of increased support needs is needed to fund them under the NDIS. This may require a Positive Behaviour support plan. </a:t>
            </a:r>
          </a:p>
          <a:p>
            <a:pPr marL="1543050" lvl="3" indent="-171450">
              <a:buFontTx/>
              <a:buChar char="-"/>
            </a:pPr>
            <a:r>
              <a:rPr lang="en-AU" baseline="0" dirty="0"/>
              <a:t>See the links in the handouts regarding supporting NDIS eligibility and plan reviews. </a:t>
            </a:r>
            <a:endParaRPr lang="en-AU" b="0" baseline="0" dirty="0"/>
          </a:p>
          <a:p>
            <a:pPr marL="171450" lvl="0" indent="-171450">
              <a:buFont typeface="Arial" panose="020B0604020202020204" pitchFamily="34" charset="0"/>
              <a:buChar char="•"/>
            </a:pPr>
            <a:r>
              <a:rPr lang="en-AU" baseline="0" dirty="0"/>
              <a:t>Gather further history:</a:t>
            </a:r>
          </a:p>
          <a:p>
            <a:pPr marL="628650" lvl="1" indent="-171450">
              <a:buFont typeface="Courier New" panose="02070309020205020404" pitchFamily="49" charset="0"/>
              <a:buChar char="o"/>
            </a:pPr>
            <a:r>
              <a:rPr lang="en-AU" baseline="0" dirty="0"/>
              <a:t>Prior mental health episodes – what were they like? How long did they last? Did similar behaviour occur?</a:t>
            </a:r>
          </a:p>
          <a:p>
            <a:pPr marL="171450" lvl="0" indent="-171450">
              <a:buFontTx/>
              <a:buChar char="-"/>
            </a:pPr>
            <a:endParaRPr lang="en-AU" baseline="0" dirty="0"/>
          </a:p>
        </p:txBody>
      </p:sp>
      <p:sp>
        <p:nvSpPr>
          <p:cNvPr id="4" name="Slide Number Placeholder 3"/>
          <p:cNvSpPr>
            <a:spLocks noGrp="1"/>
          </p:cNvSpPr>
          <p:nvPr>
            <p:ph type="sldNum" sz="quarter" idx="10"/>
          </p:nvPr>
        </p:nvSpPr>
        <p:spPr/>
        <p:txBody>
          <a:bodyPr/>
          <a:lstStyle/>
          <a:p>
            <a:fld id="{BE9163C6-BBF9-487A-BA36-3DF7C33AA6E7}" type="slidenum">
              <a:rPr lang="en-AU" smtClean="0"/>
              <a:t>84</a:t>
            </a:fld>
            <a:endParaRPr lang="en-AU" dirty="0"/>
          </a:p>
        </p:txBody>
      </p:sp>
    </p:spTree>
    <p:extLst>
      <p:ext uri="{BB962C8B-B14F-4D97-AF65-F5344CB8AC3E}">
        <p14:creationId xmlns:p14="http://schemas.microsoft.com/office/powerpoint/2010/main" val="37428484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S85P </a:t>
            </a:r>
            <a:r>
              <a:rPr lang="en-AU" sz="1200" b="1" kern="1200" dirty="0">
                <a:solidFill>
                  <a:schemeClr val="tx1"/>
                </a:solidFill>
                <a:effectLst/>
                <a:latin typeface="+mn-lt"/>
                <a:ea typeface="+mn-ea"/>
                <a:cs typeface="+mn-cs"/>
              </a:rPr>
              <a:t> Amelia – Longer term</a:t>
            </a:r>
            <a:endParaRPr lang="en-AU" sz="1200" kern="1200" dirty="0">
              <a:solidFill>
                <a:schemeClr val="tx1"/>
              </a:solidFill>
              <a:effectLst/>
              <a:latin typeface="+mn-lt"/>
              <a:ea typeface="+mn-ea"/>
              <a:cs typeface="+mn-cs"/>
            </a:endParaRPr>
          </a:p>
          <a:p>
            <a:endParaRPr lang="en-US" b="1" dirty="0"/>
          </a:p>
          <a:p>
            <a:r>
              <a:rPr lang="en-US" b="1" dirty="0"/>
              <a:t>Suggested</a:t>
            </a:r>
            <a:r>
              <a:rPr lang="en-US" b="1" baseline="0" dirty="0"/>
              <a:t> time: 4 minutes</a:t>
            </a:r>
          </a:p>
          <a:p>
            <a:endParaRPr lang="en-AU" dirty="0"/>
          </a:p>
          <a:p>
            <a:r>
              <a:rPr lang="en-AU" dirty="0"/>
              <a:t>Notes:</a:t>
            </a:r>
          </a:p>
          <a:p>
            <a:endParaRPr lang="en-AU" dirty="0" smtClean="0"/>
          </a:p>
          <a:p>
            <a:pPr marL="171450" indent="-171450">
              <a:buFont typeface="Arial" panose="020B0604020202020204" pitchFamily="34" charset="0"/>
              <a:buChar char="•"/>
            </a:pPr>
            <a:r>
              <a:rPr lang="en-AU" dirty="0" smtClean="0"/>
              <a:t>Be sure to</a:t>
            </a:r>
            <a:r>
              <a:rPr lang="en-AU" baseline="0" dirty="0" smtClean="0"/>
              <a:t> read out the text in italics which gives the outcome of the case. Then pause to give people time to react, before continuing with the next steps.</a:t>
            </a:r>
          </a:p>
          <a:p>
            <a:pPr marL="171450" indent="-171450">
              <a:buFont typeface="Arial" panose="020B0604020202020204" pitchFamily="34" charset="0"/>
              <a:buChar char="•"/>
            </a:pPr>
            <a:endParaRPr lang="en-AU" baseline="0" dirty="0" smtClean="0"/>
          </a:p>
          <a:p>
            <a:pPr marL="0" indent="0">
              <a:buFont typeface="Arial" panose="020B0604020202020204" pitchFamily="34" charset="0"/>
              <a:buNone/>
            </a:pPr>
            <a:r>
              <a:rPr lang="en-AU" b="1" baseline="0" dirty="0" smtClean="0"/>
              <a:t>Key points:</a:t>
            </a:r>
          </a:p>
          <a:p>
            <a:pPr marL="171450" indent="-171450">
              <a:buFont typeface="Arial" panose="020B0604020202020204" pitchFamily="34" charset="0"/>
              <a:buChar char="•"/>
            </a:pPr>
            <a:r>
              <a:rPr lang="en-AU" baseline="0" dirty="0" smtClean="0"/>
              <a:t>All other investigations yielded no answers.</a:t>
            </a:r>
          </a:p>
          <a:p>
            <a:pPr marL="171450" indent="-171450">
              <a:buFont typeface="Arial" panose="020B0604020202020204" pitchFamily="34" charset="0"/>
              <a:buChar char="•"/>
            </a:pPr>
            <a:r>
              <a:rPr lang="en-AU" baseline="0" dirty="0" smtClean="0"/>
              <a:t>The eventual diagnosis was thrush.</a:t>
            </a:r>
          </a:p>
          <a:p>
            <a:pPr marL="171450" indent="-171450">
              <a:buFont typeface="Arial" panose="020B0604020202020204" pitchFamily="34" charset="0"/>
              <a:buChar char="•"/>
            </a:pPr>
            <a:endParaRPr lang="en-AU"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Optional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AU" i="1" dirty="0"/>
              <a:t>A psychological</a:t>
            </a:r>
            <a:r>
              <a:rPr lang="en-AU" i="1" baseline="0" dirty="0"/>
              <a:t> interview reveals no other current concerns about Amelia’s mental health:</a:t>
            </a:r>
          </a:p>
          <a:p>
            <a:endParaRPr lang="en-AU" i="1" baseline="0" dirty="0"/>
          </a:p>
          <a:p>
            <a:pPr marL="171450" indent="-171450">
              <a:buFont typeface="Arial" panose="020B0604020202020204" pitchFamily="34" charset="0"/>
              <a:buChar char="•"/>
            </a:pPr>
            <a:r>
              <a:rPr lang="en-AU" i="1" baseline="0" dirty="0"/>
              <a:t>During her prior mental health episodes, Amelia displayed signs of distress such as crying, withdrawing to her room, reduced signing or vocalisation, and refusing to cooperate with any self care. None of these things have occurred lately.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1" baseline="0" dirty="0"/>
              <a:t>Instead, when asked how she is, Amelia signs ‘good’ and ‘happy’</a:t>
            </a:r>
          </a:p>
          <a:p>
            <a:pPr marL="171450" indent="-171450">
              <a:buFont typeface="Arial" panose="020B0604020202020204" pitchFamily="34" charset="0"/>
              <a:buChar char="•"/>
            </a:pPr>
            <a:r>
              <a:rPr lang="en-AU" i="1" baseline="0" dirty="0"/>
              <a:t>Staff and her mother report that she continues to engage with her regular activities with her typical level of enthusiasm.</a:t>
            </a:r>
          </a:p>
          <a:p>
            <a:pPr marL="0" indent="0">
              <a:buFont typeface="Arial" panose="020B0604020202020204" pitchFamily="34" charset="0"/>
              <a:buNone/>
            </a:pPr>
            <a:endParaRPr lang="en-AU" i="1" baseline="0" dirty="0"/>
          </a:p>
          <a:p>
            <a:pPr marL="0" indent="0">
              <a:buFont typeface="Arial" panose="020B0604020202020204" pitchFamily="34" charset="0"/>
              <a:buNone/>
            </a:pPr>
            <a:endParaRPr lang="en-AU" i="1" baseline="0" dirty="0"/>
          </a:p>
          <a:p>
            <a:pPr marL="171450" indent="-171450">
              <a:buFontTx/>
              <a:buChar char="-"/>
            </a:pPr>
            <a:r>
              <a:rPr lang="en-AU" i="1" baseline="0" dirty="0"/>
              <a:t>The group home manager investigates and confirms that no changes in staff or attendance occurred at either Amelia’s home or day program. Amelia’s mum confirms that during Amelia’s visits, no other visitors were present. </a:t>
            </a:r>
          </a:p>
          <a:p>
            <a:pPr marL="171450" indent="-171450">
              <a:buFontTx/>
              <a:buChar char="-"/>
            </a:pPr>
            <a:endParaRPr lang="en-AU" i="0" baseline="0" dirty="0"/>
          </a:p>
          <a:p>
            <a:pPr marL="171450" indent="-171450">
              <a:buFontTx/>
              <a:buChar char="-"/>
            </a:pPr>
            <a:r>
              <a:rPr lang="en-AU" i="0" baseline="0" dirty="0"/>
              <a:t>Would you </a:t>
            </a:r>
            <a:r>
              <a:rPr lang="en-AU" i="0" baseline="0" dirty="0" smtClean="0"/>
              <a:t>do </a:t>
            </a:r>
            <a:r>
              <a:rPr lang="en-AU" i="0" baseline="0" dirty="0"/>
              <a:t>a functional assessment of Amelia’s </a:t>
            </a:r>
            <a:r>
              <a:rPr lang="en-AU" i="0" baseline="0" dirty="0" smtClean="0"/>
              <a:t>behaviour at this point? (gauge reactions)</a:t>
            </a:r>
            <a:endParaRPr lang="en-AU" i="0" baseline="0" dirty="0"/>
          </a:p>
          <a:p>
            <a:pPr marL="628650" lvl="1" indent="-171450">
              <a:buFontTx/>
              <a:buChar char="-"/>
            </a:pPr>
            <a:r>
              <a:rPr lang="en-AU" i="0" baseline="0" dirty="0"/>
              <a:t>One was done – it revealed confusing </a:t>
            </a:r>
            <a:r>
              <a:rPr lang="en-AU" i="0" baseline="0" dirty="0" smtClean="0"/>
              <a:t>results:</a:t>
            </a:r>
            <a:endParaRPr lang="en-AU" i="0" baseline="0" dirty="0"/>
          </a:p>
          <a:p>
            <a:pPr marL="1085850" lvl="2" indent="-171450">
              <a:buFontTx/>
              <a:buChar char="-"/>
            </a:pPr>
            <a:r>
              <a:rPr lang="en-AU" i="0" baseline="0" dirty="0" smtClean="0"/>
              <a:t>There were no </a:t>
            </a:r>
            <a:r>
              <a:rPr lang="en-AU" i="0" baseline="0" dirty="0"/>
              <a:t>specific </a:t>
            </a:r>
            <a:r>
              <a:rPr lang="en-AU" i="0" baseline="0" dirty="0" smtClean="0"/>
              <a:t>antecedents,</a:t>
            </a:r>
            <a:endParaRPr lang="en-AU" i="0" baseline="0" dirty="0"/>
          </a:p>
          <a:p>
            <a:pPr marL="1085850" lvl="2" indent="-171450">
              <a:buFontTx/>
              <a:buChar char="-"/>
            </a:pPr>
            <a:r>
              <a:rPr lang="en-AU" i="0" baseline="0" dirty="0"/>
              <a:t>No specific </a:t>
            </a:r>
            <a:r>
              <a:rPr lang="en-AU" i="0" baseline="0" dirty="0" smtClean="0"/>
              <a:t>consequents.</a:t>
            </a:r>
            <a:endParaRPr lang="en-AU" i="0" baseline="0" dirty="0"/>
          </a:p>
          <a:p>
            <a:pPr marL="1085850" lvl="2" indent="-171450">
              <a:buFontTx/>
              <a:buChar char="-"/>
            </a:pPr>
            <a:r>
              <a:rPr lang="en-AU" i="0" baseline="0" dirty="0" smtClean="0"/>
              <a:t>It occurred </a:t>
            </a:r>
            <a:r>
              <a:rPr lang="en-AU" i="0" baseline="0" dirty="0"/>
              <a:t>when </a:t>
            </a:r>
            <a:r>
              <a:rPr lang="en-AU" i="0" baseline="0" dirty="0" smtClean="0"/>
              <a:t>alone and around others. </a:t>
            </a:r>
            <a:endParaRPr lang="en-AU" i="0" baseline="0" dirty="0"/>
          </a:p>
          <a:p>
            <a:pPr marL="1085850" lvl="2" indent="-171450">
              <a:buFontTx/>
              <a:buChar char="-"/>
            </a:pPr>
            <a:endParaRPr lang="en-AU" i="0" baseline="0" dirty="0"/>
          </a:p>
          <a:p>
            <a:r>
              <a:rPr lang="en-AU" i="1" baseline="0" dirty="0"/>
              <a:t>For the real-life Amelia, here is what happened: </a:t>
            </a:r>
          </a:p>
          <a:p>
            <a:endParaRPr lang="en-AU" i="1" baseline="0" dirty="0"/>
          </a:p>
          <a:p>
            <a:r>
              <a:rPr lang="en-AU" i="1" baseline="0" dirty="0"/>
              <a:t>- A behaviour support plan was developed to redirect Amelia to an engaging activity whenever these behaviours occurred. This had success in the moment but the behaviour continued as frequently as before. </a:t>
            </a:r>
          </a:p>
          <a:p>
            <a:endParaRPr lang="en-AU" i="1" baseline="0" dirty="0"/>
          </a:p>
          <a:p>
            <a:r>
              <a:rPr lang="en-AU" i="1" baseline="0" dirty="0"/>
              <a:t>- Visual aids were used to communicate when to keep clothes on and when it was appropriate to remove them. Any time Amelia removed her clothes she was referred back to these visuals. </a:t>
            </a:r>
          </a:p>
          <a:p>
            <a:endParaRPr lang="en-AU" i="1" baseline="0" dirty="0"/>
          </a:p>
          <a:p>
            <a:r>
              <a:rPr lang="en-AU" i="1" baseline="0" dirty="0"/>
              <a:t>- Her key worker attempted to used easy read materials and other visual resources to educate Amelia about appropriate times and places to masturbate. </a:t>
            </a:r>
          </a:p>
          <a:p>
            <a:endParaRPr lang="en-AU" i="1" baseline="0" dirty="0"/>
          </a:p>
          <a:p>
            <a:r>
              <a:rPr lang="en-AU" i="1" baseline="0" dirty="0"/>
              <a:t>- A speech therapist was engaged to assist Amelia to communicate more clearly. </a:t>
            </a:r>
          </a:p>
          <a:p>
            <a:endParaRPr lang="en-AU"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i="1" baseline="0" dirty="0"/>
              <a:t>Finally after some time, someone thought to consult a medical practitioner who undertook a thorough medical investigation. This </a:t>
            </a:r>
            <a:r>
              <a:rPr lang="en-AU" b="0" i="1" baseline="0" dirty="0"/>
              <a:t>revealed that Amelia had a candida (thrush) infection. A single dose of oral medication was sufficient to treat it and </a:t>
            </a:r>
            <a:r>
              <a:rPr lang="en-AU" b="0" i="1" baseline="0" dirty="0" smtClean="0"/>
              <a:t>after a short while all </a:t>
            </a:r>
            <a:r>
              <a:rPr lang="en-AU" b="0" i="1" baseline="0" dirty="0"/>
              <a:t>of Amelia’s behaviours of concern stopped. </a:t>
            </a:r>
          </a:p>
          <a:p>
            <a:endParaRPr lang="en-AU" i="1" baseline="0" dirty="0"/>
          </a:p>
          <a:p>
            <a:endParaRPr lang="en-AU" baseline="0" dirty="0"/>
          </a:p>
          <a:p>
            <a:r>
              <a:rPr lang="en-AU" baseline="0" dirty="0" smtClean="0"/>
              <a:t>So, once the thrush is identified and treated – what should </a:t>
            </a:r>
            <a:r>
              <a:rPr lang="en-AU" baseline="0" dirty="0"/>
              <a:t>happen </a:t>
            </a:r>
            <a:r>
              <a:rPr lang="en-AU" baseline="0" dirty="0" smtClean="0"/>
              <a:t>now? Is there any more we could do for her?</a:t>
            </a:r>
            <a:endParaRPr lang="en-AU" baseline="0" dirty="0"/>
          </a:p>
          <a:p>
            <a:pPr marL="171450" indent="-171450">
              <a:buFont typeface="Arial" panose="020B0604020202020204" pitchFamily="34" charset="0"/>
              <a:buChar char="•"/>
            </a:pPr>
            <a:r>
              <a:rPr lang="en-AU" baseline="0" dirty="0" smtClean="0"/>
              <a:t>Arrange a speech </a:t>
            </a:r>
            <a:r>
              <a:rPr lang="en-AU" baseline="0" dirty="0"/>
              <a:t>therapist - continue to work towards improving her </a:t>
            </a:r>
            <a:r>
              <a:rPr lang="en-AU" baseline="0" dirty="0" smtClean="0"/>
              <a:t>expressive communication. Also work with supporters to hopefully identify some of Amelia’s communications. </a:t>
            </a:r>
          </a:p>
          <a:p>
            <a:pPr marL="171450" indent="-171450">
              <a:buFont typeface="Arial" panose="020B0604020202020204" pitchFamily="34" charset="0"/>
              <a:buChar char="•"/>
            </a:pPr>
            <a:endParaRPr lang="en-AU" baseline="0" dirty="0" smtClean="0"/>
          </a:p>
          <a:p>
            <a:pPr marL="171450" indent="-171450">
              <a:buFont typeface="Arial" panose="020B0604020202020204" pitchFamily="34" charset="0"/>
              <a:buChar char="•"/>
            </a:pPr>
            <a:endParaRPr lang="en-AU" baseline="0" dirty="0" smtClean="0"/>
          </a:p>
          <a:p>
            <a:pPr marL="171450" indent="-171450">
              <a:buFont typeface="Arial" panose="020B0604020202020204" pitchFamily="34" charset="0"/>
              <a:buChar char="•"/>
            </a:pPr>
            <a:endParaRPr lang="en-AU" baseline="0" dirty="0"/>
          </a:p>
        </p:txBody>
      </p:sp>
      <p:sp>
        <p:nvSpPr>
          <p:cNvPr id="4" name="Slide Number Placeholder 3"/>
          <p:cNvSpPr>
            <a:spLocks noGrp="1"/>
          </p:cNvSpPr>
          <p:nvPr>
            <p:ph type="sldNum" sz="quarter" idx="10"/>
          </p:nvPr>
        </p:nvSpPr>
        <p:spPr/>
        <p:txBody>
          <a:bodyPr/>
          <a:lstStyle/>
          <a:p>
            <a:fld id="{BE9163C6-BBF9-487A-BA36-3DF7C33AA6E7}" type="slidenum">
              <a:rPr lang="en-AU" smtClean="0"/>
              <a:t>85</a:t>
            </a:fld>
            <a:endParaRPr lang="en-AU" dirty="0"/>
          </a:p>
        </p:txBody>
      </p:sp>
    </p:spTree>
    <p:extLst>
      <p:ext uri="{BB962C8B-B14F-4D97-AF65-F5344CB8AC3E}">
        <p14:creationId xmlns:p14="http://schemas.microsoft.com/office/powerpoint/2010/main" val="3229189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S86P </a:t>
            </a:r>
            <a:r>
              <a:rPr lang="en-AU" sz="1200" b="1" kern="1200" dirty="0">
                <a:solidFill>
                  <a:schemeClr val="tx1"/>
                </a:solidFill>
                <a:effectLst/>
                <a:latin typeface="+mn-lt"/>
                <a:ea typeface="+mn-ea"/>
                <a:cs typeface="+mn-cs"/>
              </a:rPr>
              <a:t> Amelia – Allied health - Further reflections</a:t>
            </a:r>
          </a:p>
          <a:p>
            <a:endParaRPr lang="en-AU" sz="1200" kern="1200" dirty="0">
              <a:solidFill>
                <a:schemeClr val="tx1"/>
              </a:solidFill>
              <a:effectLst/>
              <a:latin typeface="+mn-lt"/>
              <a:ea typeface="+mn-ea"/>
              <a:cs typeface="+mn-cs"/>
            </a:endParaRPr>
          </a:p>
          <a:p>
            <a:pPr marL="0" lvl="0" indent="0">
              <a:buFontTx/>
              <a:buNone/>
            </a:pPr>
            <a:r>
              <a:rPr lang="en-AU" b="1" i="0" baseline="0" dirty="0"/>
              <a:t>Suggested time: 1 minute</a:t>
            </a:r>
          </a:p>
          <a:p>
            <a:pPr marL="0" lvl="0" indent="0">
              <a:buFontTx/>
              <a:buNone/>
            </a:pPr>
            <a:endParaRPr lang="en-AU" i="1" baseline="0" dirty="0"/>
          </a:p>
          <a:p>
            <a:r>
              <a:rPr lang="en-AU" u="sng" dirty="0"/>
              <a:t>Notes:</a:t>
            </a:r>
          </a:p>
          <a:p>
            <a:pPr marL="171450" indent="-171450">
              <a:buFont typeface="Arial" panose="020B0604020202020204" pitchFamily="34" charset="0"/>
              <a:buChar char="•"/>
            </a:pPr>
            <a:r>
              <a:rPr lang="en-AU" dirty="0"/>
              <a:t>There</a:t>
            </a:r>
            <a:r>
              <a:rPr lang="en-AU" baseline="0" dirty="0"/>
              <a:t> are many health conditions which are more commonly missed in people with intellectual disability. Candida is not amongst the “commonly missed conditions” list. However, Amelia’s case highlights how easy it is to overlook physical causes for what appears to be related to mental health or behaviour. The complexity of her history also makes such an oversight more likely. </a:t>
            </a:r>
          </a:p>
          <a:p>
            <a:pPr marL="0" indent="0">
              <a:buFont typeface="Arial" panose="020B0604020202020204" pitchFamily="34" charset="0"/>
              <a:buNone/>
            </a:pPr>
            <a:endParaRPr lang="en-AU" dirty="0"/>
          </a:p>
          <a:p>
            <a:r>
              <a:rPr lang="en-AU" sz="1200" b="1" kern="1200" dirty="0">
                <a:solidFill>
                  <a:schemeClr val="tx1"/>
                </a:solidFill>
                <a:effectLst/>
                <a:latin typeface="+mn-lt"/>
                <a:ea typeface="+mn-ea"/>
                <a:cs typeface="+mn-cs"/>
              </a:rPr>
              <a:t>Key points:</a:t>
            </a:r>
          </a:p>
          <a:p>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Any change in behaviour should be assessed in order of: physical, mental health, social/environment and behaviour</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Allied health professionals should be vigilant in checking if a person has seen a medical professional about a change in behaviour, and assertive in suggesting that medical causes be ruled out first. </a:t>
            </a:r>
          </a:p>
          <a:p>
            <a:pPr marL="0" indent="0">
              <a:buFont typeface="Arial" panose="020B0604020202020204" pitchFamily="34" charset="0"/>
              <a:buNone/>
            </a:pPr>
            <a:endParaRPr lang="en-AU" dirty="0"/>
          </a:p>
          <a:p>
            <a:r>
              <a:rPr lang="en-AU" b="1" i="0" dirty="0" smtClean="0"/>
              <a:t>Optional script</a:t>
            </a:r>
            <a:r>
              <a:rPr lang="en-AU" b="1" i="0" baseline="0" dirty="0" smtClean="0"/>
              <a:t>:</a:t>
            </a:r>
            <a:endParaRPr lang="en-AU" b="1" i="0" dirty="0"/>
          </a:p>
          <a:p>
            <a:endParaRPr lang="en-AU"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There</a:t>
            </a:r>
            <a:r>
              <a:rPr lang="en-AU" baseline="0" dirty="0"/>
              <a:t> are many health conditions which are more commonly missed in people with intellectual disability. Candida is not amongst the “commonly missed conditions” list.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However, Amelia’s case highlights how easy it is to overlook physical causes for what appears to be related to mental health or behaviour.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The complexity of her history also makes such an oversight more likely. </a:t>
            </a:r>
          </a:p>
          <a:p>
            <a:endParaRPr lang="en-AU" i="0" dirty="0"/>
          </a:p>
          <a:p>
            <a:r>
              <a:rPr lang="en-AU" i="0" dirty="0"/>
              <a:t>Changed</a:t>
            </a:r>
            <a:r>
              <a:rPr lang="en-AU" i="0" baseline="0" dirty="0"/>
              <a:t> behaviour must ALWAYS be assessed firstly through physical health, THEN mental health, THEN social elements including trauma or environmental elements, and only once all of those things have been excluded is it appropriate to consider it may be behavioural in origin.</a:t>
            </a:r>
          </a:p>
          <a:p>
            <a:endParaRPr lang="en-AU" i="0" baseline="0" dirty="0"/>
          </a:p>
          <a:p>
            <a:r>
              <a:rPr lang="en-AU" i="0" baseline="0" dirty="0"/>
              <a:t>It is difficult because as allied health workers, it is </a:t>
            </a:r>
            <a:r>
              <a:rPr lang="en-AU" i="1" baseline="0" dirty="0"/>
              <a:t>not</a:t>
            </a:r>
            <a:r>
              <a:rPr lang="en-AU" i="0" baseline="0" dirty="0"/>
              <a:t> your role to do the earliest checks. </a:t>
            </a:r>
          </a:p>
          <a:p>
            <a:endParaRPr lang="en-AU" i="0" baseline="0" dirty="0"/>
          </a:p>
          <a:p>
            <a:r>
              <a:rPr lang="en-AU" i="0" baseline="0" dirty="0"/>
              <a:t>However, you have an important role to play in asking if it has been done – because it is so often missed, and because a lot of time and energy can be wasted on an inappropriate intervention – and in some cases that can lead to a worsening of a medical condition, which can even prove dangerous.  </a:t>
            </a:r>
          </a:p>
          <a:p>
            <a:endParaRPr lang="en-AU" i="0" baseline="0" dirty="0"/>
          </a:p>
          <a:p>
            <a:r>
              <a:rPr lang="en-AU" i="0" baseline="0" dirty="0"/>
              <a:t>When someone has not yet seen their GP, it is easy to say “Go see your GP”. But what would you do if a client came to you with what seemed to be a behavioural/communication problem, which has emerged or changed recently, and they have seen their GP but the only thing the GP did was send them to you? What do you do? Has anyone had that happen? </a:t>
            </a:r>
          </a:p>
          <a:p>
            <a:endParaRPr lang="en-AU"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i="0" u="sng" baseline="0" dirty="0"/>
              <a:t>Answers to emphasise </a:t>
            </a:r>
            <a:r>
              <a:rPr lang="en-AU" i="0" baseline="0" dirty="0"/>
              <a:t>– speak to the client and their supporters, gather relevant evidence and history in the initial consultation, but also write back to their GP to ask them to clarify if a thorough health check to investigate possible physical causes has been undertaken or is planned, and refer to the therapeutic guidelines about this. A link to these will be included in the post-workshop handouts - https://www.tg.org.au/ - it is a subscription service but many health professionals do already subscribe.  </a:t>
            </a:r>
          </a:p>
          <a:p>
            <a:r>
              <a:rPr lang="en-AU" i="0" baseline="0" dirty="0"/>
              <a:t>. </a:t>
            </a:r>
            <a:endParaRPr lang="en-AU" i="0" dirty="0"/>
          </a:p>
        </p:txBody>
      </p:sp>
      <p:sp>
        <p:nvSpPr>
          <p:cNvPr id="4" name="Slide Number Placeholder 3"/>
          <p:cNvSpPr>
            <a:spLocks noGrp="1"/>
          </p:cNvSpPr>
          <p:nvPr>
            <p:ph type="sldNum" sz="quarter" idx="10"/>
          </p:nvPr>
        </p:nvSpPr>
        <p:spPr/>
        <p:txBody>
          <a:bodyPr/>
          <a:lstStyle/>
          <a:p>
            <a:fld id="{BE9163C6-BBF9-487A-BA36-3DF7C33AA6E7}" type="slidenum">
              <a:rPr lang="en-AU" smtClean="0"/>
              <a:t>86</a:t>
            </a:fld>
            <a:endParaRPr lang="en-AU" dirty="0"/>
          </a:p>
        </p:txBody>
      </p:sp>
    </p:spTree>
    <p:extLst>
      <p:ext uri="{BB962C8B-B14F-4D97-AF65-F5344CB8AC3E}">
        <p14:creationId xmlns:p14="http://schemas.microsoft.com/office/powerpoint/2010/main" val="38597918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S87P </a:t>
            </a:r>
            <a:r>
              <a:rPr lang="en-AU" sz="1200" b="1" kern="1200" dirty="0">
                <a:solidFill>
                  <a:schemeClr val="tx1"/>
                </a:solidFill>
                <a:effectLst/>
                <a:latin typeface="+mn-lt"/>
                <a:ea typeface="+mn-ea"/>
                <a:cs typeface="+mn-cs"/>
              </a:rPr>
              <a:t> Amir divider slide</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following slides contain case studies more appropriate</a:t>
            </a:r>
            <a:r>
              <a:rPr lang="en-AU" baseline="0" dirty="0"/>
              <a:t> for allied health audiences. </a:t>
            </a:r>
          </a:p>
          <a:p>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87</a:t>
            </a:fld>
            <a:endParaRPr lang="en-AU" dirty="0"/>
          </a:p>
        </p:txBody>
      </p:sp>
    </p:spTree>
    <p:extLst>
      <p:ext uri="{BB962C8B-B14F-4D97-AF65-F5344CB8AC3E}">
        <p14:creationId xmlns:p14="http://schemas.microsoft.com/office/powerpoint/2010/main" val="2947957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S88P </a:t>
            </a:r>
            <a:r>
              <a:rPr lang="en-AU" sz="1200" b="1" kern="1200" dirty="0">
                <a:solidFill>
                  <a:schemeClr val="tx1"/>
                </a:solidFill>
                <a:effectLst/>
                <a:latin typeface="+mn-lt"/>
                <a:ea typeface="+mn-ea"/>
                <a:cs typeface="+mn-cs"/>
              </a:rPr>
              <a:t> Amir – Allied health workers</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Suggested</a:t>
            </a:r>
            <a:r>
              <a:rPr lang="en-AU" b="1" baseline="0" dirty="0"/>
              <a:t> time: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Read the case study</a:t>
            </a:r>
            <a:r>
              <a:rPr lang="en-AU" baseline="0" dirty="0"/>
              <a:t> </a:t>
            </a:r>
            <a:r>
              <a:rPr lang="en-AU" baseline="0" dirty="0" smtClean="0"/>
              <a:t>as it is written.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smtClean="0">
                <a:solidFill>
                  <a:schemeClr val="tx1"/>
                </a:solidFill>
                <a:effectLst/>
                <a:latin typeface="+mn-lt"/>
                <a:ea typeface="+mn-ea"/>
                <a:cs typeface="+mn-cs"/>
              </a:rPr>
              <a:t>See the appendix to the Training guide for detailed information about this case and the clinical and practical points it highlights, including appropriate reasonable adjustments. </a:t>
            </a:r>
            <a:endParaRPr lang="en-AU"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kern="1200" dirty="0">
                <a:solidFill>
                  <a:schemeClr val="tx1"/>
                </a:solidFill>
                <a:effectLst/>
                <a:latin typeface="+mn-lt"/>
                <a:ea typeface="+mn-ea"/>
                <a:cs typeface="+mn-cs"/>
              </a:rPr>
              <a:t>Risperidone is an anti-psychotic and when</a:t>
            </a:r>
            <a:r>
              <a:rPr lang="en-AU" sz="1200" i="0" kern="1200" baseline="0" dirty="0">
                <a:solidFill>
                  <a:schemeClr val="tx1"/>
                </a:solidFill>
                <a:effectLst/>
                <a:latin typeface="+mn-lt"/>
                <a:ea typeface="+mn-ea"/>
                <a:cs typeface="+mn-cs"/>
              </a:rPr>
              <a:t> prescribed for behaviours of concern it is considered a restrictive practice. Appetite stimulation and weight gain is a major side effect. </a:t>
            </a:r>
            <a:endParaRPr lang="en-AU" sz="120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Suggested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AU" sz="1200" i="1" kern="1200" dirty="0" smtClean="0">
                <a:solidFill>
                  <a:schemeClr val="tx1"/>
                </a:solidFill>
                <a:effectLst/>
                <a:latin typeface="+mn-lt"/>
                <a:ea typeface="+mn-ea"/>
                <a:cs typeface="+mn-cs"/>
              </a:rPr>
              <a:t>Amir is a 19 year old man who enjoys walks and spending time with his family. </a:t>
            </a:r>
          </a:p>
          <a:p>
            <a:r>
              <a:rPr lang="en-AU" sz="1200" i="1" kern="1200" dirty="0" smtClean="0">
                <a:solidFill>
                  <a:schemeClr val="tx1"/>
                </a:solidFill>
                <a:effectLst/>
                <a:latin typeface="+mn-lt"/>
                <a:ea typeface="+mn-ea"/>
                <a:cs typeface="+mn-cs"/>
              </a:rPr>
              <a:t> </a:t>
            </a:r>
          </a:p>
          <a:p>
            <a:r>
              <a:rPr lang="en-AU" sz="1200" i="1" kern="1200" dirty="0" smtClean="0">
                <a:solidFill>
                  <a:schemeClr val="tx1"/>
                </a:solidFill>
                <a:effectLst/>
                <a:latin typeface="+mn-lt"/>
                <a:ea typeface="+mn-ea"/>
                <a:cs typeface="+mn-cs"/>
              </a:rPr>
              <a:t>He has an intellectual disability in the moderate range. He needs support in many areas, including for planning his activities, as well as some more complex self-care activities such as shaving. Amir has no speech - he communicates through basic sign language. </a:t>
            </a:r>
          </a:p>
          <a:p>
            <a:r>
              <a:rPr lang="en-AU" sz="1200" i="1" kern="1200" dirty="0" smtClean="0">
                <a:solidFill>
                  <a:schemeClr val="tx1"/>
                </a:solidFill>
                <a:effectLst/>
                <a:latin typeface="+mn-lt"/>
                <a:ea typeface="+mn-ea"/>
                <a:cs typeface="+mn-cs"/>
              </a:rPr>
              <a:t> </a:t>
            </a:r>
          </a:p>
          <a:p>
            <a:r>
              <a:rPr lang="en-AU" sz="1200" i="1" kern="1200" dirty="0" smtClean="0">
                <a:solidFill>
                  <a:schemeClr val="tx1"/>
                </a:solidFill>
                <a:effectLst/>
                <a:latin typeface="+mn-lt"/>
                <a:ea typeface="+mn-ea"/>
                <a:cs typeface="+mn-cs"/>
              </a:rPr>
              <a:t>He moved to a group home 8 months ago. He visits his family’s farm one weekend a month. </a:t>
            </a:r>
          </a:p>
          <a:p>
            <a:r>
              <a:rPr lang="en-AU" sz="1200" i="1" kern="1200" dirty="0" smtClean="0">
                <a:solidFill>
                  <a:schemeClr val="tx1"/>
                </a:solidFill>
                <a:effectLst/>
                <a:latin typeface="+mn-lt"/>
                <a:ea typeface="+mn-ea"/>
                <a:cs typeface="+mn-cs"/>
              </a:rPr>
              <a:t> </a:t>
            </a:r>
          </a:p>
          <a:p>
            <a:r>
              <a:rPr lang="en-AU" sz="1200" i="1" kern="1200" dirty="0" smtClean="0">
                <a:solidFill>
                  <a:schemeClr val="tx1"/>
                </a:solidFill>
                <a:effectLst/>
                <a:latin typeface="+mn-lt"/>
                <a:ea typeface="+mn-ea"/>
                <a:cs typeface="+mn-cs"/>
              </a:rPr>
              <a:t>Amir attended a special education school where his parents report he received excellent support. The transition to post-school options was difficult and he often refused to go. This was a reason for him to move to into residential care. He still frequently refuses to attend the program, and on these days he spends most of the day on his bed watching TV. </a:t>
            </a:r>
          </a:p>
          <a:p>
            <a:r>
              <a:rPr lang="en-AU" sz="1200" i="1" kern="1200" dirty="0" smtClean="0">
                <a:solidFill>
                  <a:schemeClr val="tx1"/>
                </a:solidFill>
                <a:effectLst/>
                <a:latin typeface="+mn-lt"/>
                <a:ea typeface="+mn-ea"/>
                <a:cs typeface="+mn-cs"/>
              </a:rPr>
              <a:t> </a:t>
            </a:r>
          </a:p>
          <a:p>
            <a:r>
              <a:rPr lang="en-AU" sz="1200" i="1" kern="1200" dirty="0" smtClean="0">
                <a:solidFill>
                  <a:schemeClr val="tx1"/>
                </a:solidFill>
                <a:effectLst/>
                <a:latin typeface="+mn-lt"/>
                <a:ea typeface="+mn-ea"/>
                <a:cs typeface="+mn-cs"/>
              </a:rPr>
              <a:t>Amir’s parents made the appointment and asked group home staff to bring him to see you, because he has been refusing to eat for 3 weeks. Staff report Amir has always been a picky eater while in their care, but this has gradually become worse. A few months back, Amir’s psychiatrist prescribed a medication for behaviours of concern (risperidone, usually prescribed for psychosis). It was hoped this would help his eating, but it seems to be even worse since then. </a:t>
            </a:r>
          </a:p>
          <a:p>
            <a:r>
              <a:rPr lang="en-AU" sz="1200" i="1" kern="1200" dirty="0" smtClean="0">
                <a:solidFill>
                  <a:schemeClr val="tx1"/>
                </a:solidFill>
                <a:effectLst/>
                <a:latin typeface="+mn-lt"/>
                <a:ea typeface="+mn-ea"/>
                <a:cs typeface="+mn-cs"/>
              </a:rPr>
              <a:t> </a:t>
            </a:r>
          </a:p>
          <a:p>
            <a:r>
              <a:rPr lang="en-AU" sz="1200" i="1" kern="1200" dirty="0" smtClean="0">
                <a:solidFill>
                  <a:schemeClr val="tx1"/>
                </a:solidFill>
                <a:effectLst/>
                <a:latin typeface="+mn-lt"/>
                <a:ea typeface="+mn-ea"/>
                <a:cs typeface="+mn-cs"/>
              </a:rPr>
              <a:t>Amir stopped eating following a choking episode exactly 3 weeks ago – he appears ‘scared’ of food since this time. He refuses to go to the table for meals and can become agitated if staff try to cajole him. He will eat small amounts of banana smoothie, only. </a:t>
            </a:r>
          </a:p>
          <a:p>
            <a:r>
              <a:rPr lang="en-AU" sz="1200" i="1" kern="1200" dirty="0" smtClean="0">
                <a:solidFill>
                  <a:schemeClr val="tx1"/>
                </a:solidFill>
                <a:effectLst/>
                <a:latin typeface="+mn-lt"/>
                <a:ea typeface="+mn-ea"/>
                <a:cs typeface="+mn-cs"/>
              </a:rPr>
              <a:t> </a:t>
            </a:r>
          </a:p>
          <a:p>
            <a:r>
              <a:rPr lang="en-AU" sz="1200" i="1" kern="1200" dirty="0" smtClean="0">
                <a:solidFill>
                  <a:schemeClr val="tx1"/>
                </a:solidFill>
                <a:effectLst/>
                <a:latin typeface="+mn-lt"/>
                <a:ea typeface="+mn-ea"/>
                <a:cs typeface="+mn-cs"/>
              </a:rPr>
              <a:t>Amir appears very thin and underweight. He appears to be trying to communicate, but the staff member who has come with Amir is not his key worker and does not know all of his signs.</a:t>
            </a:r>
          </a:p>
          <a:p>
            <a:pPr lvl="1"/>
            <a:endParaRPr lang="en-AU" i="1" dirty="0"/>
          </a:p>
          <a:p>
            <a:pPr marL="171450" indent="-171450">
              <a:buFontTx/>
              <a:buChar char="-"/>
            </a:pPr>
            <a:endParaRPr lang="en-AU" baseline="0" dirty="0"/>
          </a:p>
        </p:txBody>
      </p:sp>
      <p:sp>
        <p:nvSpPr>
          <p:cNvPr id="4" name="Slide Number Placeholder 3"/>
          <p:cNvSpPr>
            <a:spLocks noGrp="1"/>
          </p:cNvSpPr>
          <p:nvPr>
            <p:ph type="sldNum" sz="quarter" idx="10"/>
          </p:nvPr>
        </p:nvSpPr>
        <p:spPr/>
        <p:txBody>
          <a:bodyPr/>
          <a:lstStyle/>
          <a:p>
            <a:fld id="{BE9163C6-BBF9-487A-BA36-3DF7C33AA6E7}" type="slidenum">
              <a:rPr lang="en-AU" smtClean="0"/>
              <a:t>88</a:t>
            </a:fld>
            <a:endParaRPr lang="en-AU" dirty="0"/>
          </a:p>
        </p:txBody>
      </p:sp>
    </p:spTree>
    <p:extLst>
      <p:ext uri="{BB962C8B-B14F-4D97-AF65-F5344CB8AC3E}">
        <p14:creationId xmlns:p14="http://schemas.microsoft.com/office/powerpoint/2010/main" val="4398954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S89P </a:t>
            </a:r>
            <a:r>
              <a:rPr lang="en-AU" sz="1200" b="1" kern="1200" dirty="0">
                <a:solidFill>
                  <a:schemeClr val="tx1"/>
                </a:solidFill>
                <a:effectLst/>
                <a:latin typeface="+mn-lt"/>
                <a:ea typeface="+mn-ea"/>
                <a:cs typeface="+mn-cs"/>
              </a:rPr>
              <a:t> Amir – Allied Health workers – Your turn:</a:t>
            </a:r>
            <a:endParaRPr lang="en-AU" sz="1200" kern="1200" dirty="0">
              <a:solidFill>
                <a:schemeClr val="tx1"/>
              </a:solidFill>
              <a:effectLst/>
              <a:latin typeface="+mn-lt"/>
              <a:ea typeface="+mn-ea"/>
              <a:cs typeface="+mn-cs"/>
            </a:endParaRPr>
          </a:p>
          <a:p>
            <a:endParaRPr lang="en-AU" b="1" baseline="0" dirty="0"/>
          </a:p>
          <a:p>
            <a:r>
              <a:rPr lang="en-AU" b="1" baseline="0" dirty="0"/>
              <a:t>Suggested time: 10 minutes</a:t>
            </a:r>
          </a:p>
          <a:p>
            <a:endParaRPr lang="en-AU" baseline="0" dirty="0" smtClean="0"/>
          </a:p>
          <a:p>
            <a:r>
              <a:rPr lang="en-AU" baseline="0" dirty="0" smtClean="0"/>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smtClean="0">
                <a:solidFill>
                  <a:schemeClr val="tx1"/>
                </a:solidFill>
                <a:effectLst/>
                <a:latin typeface="+mn-lt"/>
                <a:ea typeface="+mn-ea"/>
                <a:cs typeface="+mn-cs"/>
              </a:rPr>
              <a:t>Answers appropriate</a:t>
            </a:r>
            <a:r>
              <a:rPr lang="en-AU" sz="1200" kern="1200" baseline="0" dirty="0" smtClean="0">
                <a:solidFill>
                  <a:schemeClr val="tx1"/>
                </a:solidFill>
                <a:effectLst/>
                <a:latin typeface="+mn-lt"/>
                <a:ea typeface="+mn-ea"/>
                <a:cs typeface="+mn-cs"/>
              </a:rPr>
              <a:t> for allied health workers</a:t>
            </a:r>
            <a:r>
              <a:rPr lang="en-AU" sz="1200" kern="1200" dirty="0" smtClean="0">
                <a:solidFill>
                  <a:schemeClr val="tx1"/>
                </a:solidFill>
                <a:effectLst/>
                <a:latin typeface="+mn-lt"/>
                <a:ea typeface="+mn-ea"/>
                <a:cs typeface="+mn-cs"/>
              </a:rPr>
              <a:t> will vary based on their profession. Some</a:t>
            </a:r>
            <a:r>
              <a:rPr lang="en-AU" sz="1200" kern="1200" baseline="0" dirty="0" smtClean="0">
                <a:solidFill>
                  <a:schemeClr val="tx1"/>
                </a:solidFill>
                <a:effectLst/>
                <a:latin typeface="+mn-lt"/>
                <a:ea typeface="+mn-ea"/>
                <a:cs typeface="+mn-cs"/>
              </a:rPr>
              <a:t> general ideas are presented here. </a:t>
            </a:r>
            <a:r>
              <a:rPr lang="en-AU" sz="1200" kern="1200" dirty="0" smtClean="0">
                <a:solidFill>
                  <a:schemeClr val="tx1"/>
                </a:solidFill>
                <a:effectLst/>
                <a:latin typeface="+mn-lt"/>
                <a:ea typeface="+mn-ea"/>
                <a:cs typeface="+mn-cs"/>
              </a:rPr>
              <a:t>Work with the health professional involved in your training to understand what they think is important to highlight for their specific profession. They can make minor adjustments to the slide and 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If running with Behaviour support practitioners, please check if the POMPIDA website is active yet, and if so insert into this slide. If not then send out the POMPIDA resource as a post-workshop handout.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aseline="0" dirty="0"/>
          </a:p>
          <a:p>
            <a:endParaRPr lang="en-AU" b="0" u="sng" baseline="0" dirty="0"/>
          </a:p>
          <a:p>
            <a:r>
              <a:rPr lang="en-AU" sz="1200" b="1" kern="1200" dirty="0">
                <a:solidFill>
                  <a:schemeClr val="tx1"/>
                </a:solidFill>
                <a:effectLst/>
                <a:latin typeface="+mn-lt"/>
                <a:ea typeface="+mn-ea"/>
                <a:cs typeface="+mn-cs"/>
              </a:rPr>
              <a:t>Key points: </a:t>
            </a: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Amir is at risk of</a:t>
            </a:r>
            <a:r>
              <a:rPr lang="en-AU" sz="1200" kern="1200" baseline="0" dirty="0">
                <a:solidFill>
                  <a:schemeClr val="tx1"/>
                </a:solidFill>
                <a:effectLst/>
                <a:latin typeface="+mn-lt"/>
                <a:ea typeface="+mn-ea"/>
                <a:cs typeface="+mn-cs"/>
              </a:rPr>
              <a:t> choking, aspiration of food into his lungs, blocking his airways, and even </a:t>
            </a:r>
            <a:r>
              <a:rPr lang="en-AU" sz="1200" kern="1200" baseline="0" dirty="0" smtClean="0">
                <a:solidFill>
                  <a:schemeClr val="tx1"/>
                </a:solidFill>
                <a:effectLst/>
                <a:latin typeface="+mn-lt"/>
                <a:ea typeface="+mn-ea"/>
                <a:cs typeface="+mn-cs"/>
              </a:rPr>
              <a:t>dying. He needs a swallowing assessment by a specialist speech therapist.</a:t>
            </a:r>
            <a:endParaRPr lang="en-AU"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Allied health workers need to send Amir back to his GP promptly. Beyond that, answers will vary based on their profession. </a:t>
            </a:r>
            <a:endParaRPr lang="en-A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Speech </a:t>
            </a:r>
            <a:r>
              <a:rPr lang="en-AU" sz="1200" kern="1200" dirty="0">
                <a:solidFill>
                  <a:schemeClr val="tx1"/>
                </a:solidFill>
                <a:effectLst/>
                <a:latin typeface="+mn-lt"/>
                <a:ea typeface="+mn-ea"/>
                <a:cs typeface="+mn-cs"/>
              </a:rPr>
              <a:t>therapists in particular should be able to identify the risk </a:t>
            </a:r>
            <a:r>
              <a:rPr lang="en-AU" sz="1200" kern="1200" dirty="0" smtClean="0">
                <a:solidFill>
                  <a:schemeClr val="tx1"/>
                </a:solidFill>
                <a:effectLst/>
                <a:latin typeface="+mn-lt"/>
                <a:ea typeface="+mn-ea"/>
                <a:cs typeface="+mn-cs"/>
              </a:rPr>
              <a:t>if </a:t>
            </a:r>
            <a:r>
              <a:rPr lang="en-AU" sz="1200" kern="1200" dirty="0">
                <a:solidFill>
                  <a:schemeClr val="tx1"/>
                </a:solidFill>
                <a:effectLst/>
                <a:latin typeface="+mn-lt"/>
                <a:ea typeface="+mn-ea"/>
                <a:cs typeface="+mn-cs"/>
              </a:rPr>
              <a:t>Amir has dysphagia and the need to work longer term to improve his communication. </a:t>
            </a:r>
            <a:endParaRPr lang="en-AU"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For positive behavior support (PBS)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practitioners</a:t>
            </a:r>
            <a:r>
              <a:rPr lang="en-US" sz="1200" kern="1200" baseline="0" dirty="0" smtClean="0">
                <a:solidFill>
                  <a:schemeClr val="tx1"/>
                </a:solidFill>
                <a:effectLst/>
                <a:latin typeface="+mn-lt"/>
                <a:ea typeface="+mn-ea"/>
                <a:cs typeface="+mn-cs"/>
              </a:rPr>
              <a:t> only – the POMPIDA referral pathway can allow for an NDIS-funded 1.5 hour consultation with a pharmacist, provided as supervision to the PBS practitioner, provided it is approved under a person’s plan.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Once appropriate medical investigations are completed or underway, start recording information to inform decisions. </a:t>
            </a:r>
            <a:endParaRPr lang="en-AU" sz="1200" kern="1200" dirty="0">
              <a:solidFill>
                <a:schemeClr val="tx1"/>
              </a:solidFill>
              <a:effectLst/>
              <a:latin typeface="+mn-lt"/>
              <a:ea typeface="+mn-ea"/>
              <a:cs typeface="+mn-cs"/>
            </a:endParaRPr>
          </a:p>
          <a:p>
            <a:endParaRPr lang="en-AU" b="0" u="sng" baseline="0" dirty="0"/>
          </a:p>
          <a:p>
            <a:r>
              <a:rPr lang="en-US" b="1" baseline="0" dirty="0" smtClean="0"/>
              <a:t>Optional script: (what to say when depends on what answers arise, but potential answers to </a:t>
            </a:r>
            <a:r>
              <a:rPr lang="en-US" b="1" baseline="0" dirty="0" err="1" smtClean="0"/>
              <a:t>emphasise</a:t>
            </a:r>
            <a:r>
              <a:rPr lang="en-US" b="1" baseline="0" dirty="0" smtClean="0"/>
              <a:t> are below)</a:t>
            </a:r>
          </a:p>
          <a:p>
            <a:endParaRPr lang="en-AU" baseline="0" dirty="0"/>
          </a:p>
          <a:p>
            <a:r>
              <a:rPr lang="en-AU" baseline="0" dirty="0"/>
              <a:t>Ask the group to suggest answers for any of the following questions. Answers to encourage are listed below. </a:t>
            </a:r>
          </a:p>
          <a:p>
            <a:endParaRPr lang="en-AU" baseline="0" dirty="0"/>
          </a:p>
          <a:p>
            <a:r>
              <a:rPr lang="en-AU" i="0" u="sng" baseline="0" dirty="0"/>
              <a:t>What is the first thing you would do? </a:t>
            </a:r>
            <a:endParaRPr lang="en-AU" b="0" i="0" u="sng"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a:t>Speak with Amir and introduce yourself. Ask if he has a way of saying yes or no – and ask if it’s OK to ask his supporter to help you understand.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If his support worker cannot understand his signs, then ask if it’s possible</a:t>
            </a:r>
            <a:r>
              <a:rPr lang="en-AU" b="0" baseline="0" dirty="0"/>
              <a:t>, </a:t>
            </a:r>
            <a:r>
              <a:rPr lang="en-AU" b="0" baseline="0" dirty="0" smtClean="0"/>
              <a:t>for another interpreter such as a parent to assist</a:t>
            </a:r>
            <a:endParaRPr lang="en-AU"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Find out if Amir has consulted his GP as yet – if not, send him immediately to see the GP. </a:t>
            </a:r>
          </a:p>
          <a:p>
            <a:pPr marL="171450" indent="-171450">
              <a:buFont typeface="Arial" panose="020B0604020202020204" pitchFamily="34" charset="0"/>
              <a:buChar char="•"/>
            </a:pPr>
            <a:r>
              <a:rPr lang="en-AU" b="0" baseline="0" dirty="0" smtClean="0"/>
              <a:t>Establish who is appropriate to give consent in this instance</a:t>
            </a:r>
            <a:endParaRPr lang="en-AU"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Find </a:t>
            </a:r>
            <a:r>
              <a:rPr lang="en-AU" b="0" baseline="0" dirty="0"/>
              <a:t>out if appropriate medical investigations have been done. Also ask if seeing the dentist if due.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Write </a:t>
            </a:r>
            <a:r>
              <a:rPr lang="en-AU" b="0" baseline="0" dirty="0"/>
              <a:t>to GP and prescribing psychiatrist – repeat the staff’s report about eating becoming worse following the behaviour medication</a:t>
            </a:r>
            <a:r>
              <a:rPr lang="en-AU" b="0" baseline="0" dirty="0" smtClean="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0" baseline="0" dirty="0" smtClean="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Ensuring appropriate physical health checks have been done (or ensuring they are done) is a high priority. Once they are done or at least under way, you can complete a more thorough file review and commence other sources of data-recording where needed. Look for information such 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Any records of behaviour that preceded the medication change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Will Amir eat more when happy? What makes him happy? Suggest tracking behaviours daily in an objective manner – this will assist in measuring the impact of any medication change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Ask staff to record observations of the behaviour, antecedents, consequents to enable a functional assessment of 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0" baseline="0" dirty="0"/>
          </a:p>
          <a:p>
            <a:pPr marL="0" indent="0">
              <a:buFont typeface="+mj-lt"/>
              <a:buNone/>
            </a:pPr>
            <a:endParaRPr lang="en-AU" b="0" baseline="0" dirty="0" smtClean="0"/>
          </a:p>
          <a:p>
            <a:pPr marL="171450" indent="-171450">
              <a:buFont typeface="Arial" panose="020B0604020202020204" pitchFamily="34" charset="0"/>
              <a:buChar char="•"/>
            </a:pPr>
            <a:r>
              <a:rPr lang="en-AU" b="0" baseline="0" dirty="0" smtClean="0"/>
              <a:t>For Speech therapists – conduct a swallowing assessment, report results to GP immediately. </a:t>
            </a:r>
            <a:r>
              <a:rPr lang="en-AU" sz="1200" kern="1200" dirty="0" smtClean="0">
                <a:solidFill>
                  <a:schemeClr val="tx1"/>
                </a:solidFill>
                <a:effectLst/>
                <a:latin typeface="+mn-lt"/>
                <a:ea typeface="+mn-ea"/>
                <a:cs typeface="+mn-cs"/>
              </a:rPr>
              <a:t>Amir is at risk of</a:t>
            </a:r>
            <a:r>
              <a:rPr lang="en-AU" sz="1200" kern="1200" baseline="0" dirty="0" smtClean="0">
                <a:solidFill>
                  <a:schemeClr val="tx1"/>
                </a:solidFill>
                <a:effectLst/>
                <a:latin typeface="+mn-lt"/>
                <a:ea typeface="+mn-ea"/>
                <a:cs typeface="+mn-cs"/>
              </a:rPr>
              <a:t> choking, aspiration of food into his lungs, blocking his airways, and even dying.</a:t>
            </a:r>
          </a:p>
          <a:p>
            <a:pPr marL="171450" indent="-171450">
              <a:buFont typeface="Arial" panose="020B0604020202020204" pitchFamily="34" charset="0"/>
              <a:buChar char="•"/>
            </a:pPr>
            <a:r>
              <a:rPr lang="en-AU" sz="1200" kern="1200" baseline="0" dirty="0" smtClean="0">
                <a:solidFill>
                  <a:schemeClr val="tx1"/>
                </a:solidFill>
                <a:effectLst/>
                <a:latin typeface="+mn-lt"/>
                <a:ea typeface="+mn-ea"/>
                <a:cs typeface="+mn-cs"/>
              </a:rPr>
              <a:t>For other allied health practitioners – refer to a specialist speech therapist for investigation</a:t>
            </a:r>
          </a:p>
          <a:p>
            <a:pPr marL="171450" indent="-171450">
              <a:buFont typeface="Arial" panose="020B0604020202020204" pitchFamily="34" charset="0"/>
              <a:buChar char="•"/>
            </a:pPr>
            <a:r>
              <a:rPr lang="en-AU" sz="1200" kern="1200" baseline="0" dirty="0" smtClean="0">
                <a:solidFill>
                  <a:schemeClr val="tx1"/>
                </a:solidFill>
                <a:effectLst/>
                <a:latin typeface="+mn-lt"/>
                <a:ea typeface="+mn-ea"/>
                <a:cs typeface="+mn-cs"/>
              </a:rPr>
              <a:t>A dietitian may be able to provide advice about meeting Amir’s nutritional needs.</a:t>
            </a:r>
          </a:p>
          <a:p>
            <a:pPr marL="171450" indent="-171450">
              <a:buFont typeface="Arial" panose="020B0604020202020204" pitchFamily="34" charset="0"/>
              <a:buChar char="•"/>
            </a:pPr>
            <a:r>
              <a:rPr lang="en-AU" sz="1200" kern="1200" baseline="0" dirty="0" smtClean="0">
                <a:solidFill>
                  <a:schemeClr val="tx1"/>
                </a:solidFill>
                <a:effectLst/>
                <a:latin typeface="+mn-lt"/>
                <a:ea typeface="+mn-ea"/>
                <a:cs typeface="+mn-cs"/>
              </a:rPr>
              <a:t>If possible, get Amir’s assent and/or his parents’ consent as appropriate, to adding extra nutrients to the banana smoothies. If he does not assent – do people feel the duty of care outweighs his choice? The group home may seek approval to add to his smoothie – it could be deemed a restricted practice. A health professional can help by providing documentation of his medical condition. </a:t>
            </a:r>
            <a:endParaRPr lang="en-AU" sz="1200" b="0" kern="1200" baseline="0" dirty="0" smtClean="0">
              <a:solidFill>
                <a:schemeClr val="tx1"/>
              </a:solidFill>
              <a:effectLst/>
              <a:latin typeface="+mn-lt"/>
              <a:ea typeface="+mn-ea"/>
              <a:cs typeface="+mn-cs"/>
            </a:endParaRPr>
          </a:p>
          <a:p>
            <a:pPr marL="0" indent="0">
              <a:buNone/>
            </a:pPr>
            <a:endParaRPr lang="en-AU" b="0" baseline="0" dirty="0"/>
          </a:p>
          <a:p>
            <a:pPr marL="0" indent="0">
              <a:buNone/>
            </a:pPr>
            <a:r>
              <a:rPr lang="en-AU" b="0" u="sng" baseline="0" dirty="0"/>
              <a:t>What would you do in the longer term? (possible answers include</a:t>
            </a:r>
            <a:r>
              <a:rPr lang="en-AU" b="0" u="sng" baseline="0" dirty="0" smtClean="0"/>
              <a:t>)</a:t>
            </a:r>
            <a:endParaRPr lang="en-AU" b="0"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Intervention </a:t>
            </a:r>
            <a:r>
              <a:rPr lang="en-AU" b="0" baseline="0" dirty="0"/>
              <a:t>(communication training) to be able to better express if he is in pain or dislikes something.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a:t>Liaise with the group home manager to ensure his key worker can be rostered on to bring him to any medical appointments</a:t>
            </a:r>
          </a:p>
          <a:p>
            <a:pPr marL="171450" indent="-171450">
              <a:buFont typeface="Arial" panose="020B0604020202020204" pitchFamily="34" charset="0"/>
              <a:buChar char="•"/>
            </a:pPr>
            <a:r>
              <a:rPr lang="en-AU" b="0" baseline="0" dirty="0"/>
              <a:t>Ask what is being done about the day program. Speak to the day program staff – is it suitable for him? How does he do when there? Does he need more support to engage there? How do meal times go there?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kern="1200" baseline="0" dirty="0" smtClean="0">
                <a:solidFill>
                  <a:schemeClr val="tx1"/>
                </a:solidFill>
                <a:effectLst/>
                <a:latin typeface="+mn-lt"/>
                <a:ea typeface="+mn-ea"/>
                <a:cs typeface="+mn-cs"/>
              </a:rPr>
              <a:t>For Positive Behaviour Support Practitioners – if you are concerned about a client’s medications, and they have a Positive Behaviour Support plan, then you can request a consultation with a pharmacist for the sake of providing you with clinical supervision. This can be funded by the person’s NDIS plan if it is approved. And this supervision can essentially involve an initial review of the person’s medications, and highlight if a full Home Medication Review is indicated. If it is then the GP can refer the person to the same pharmacist to complete the full review. A resource about the referral process will be emailed to you after the workshop. </a:t>
            </a:r>
            <a:endParaRPr lang="en-AU" sz="1200" i="0" kern="1200" dirty="0" smtClean="0">
              <a:solidFill>
                <a:schemeClr val="tx1"/>
              </a:solidFill>
              <a:effectLst/>
              <a:latin typeface="+mn-lt"/>
              <a:ea typeface="+mn-ea"/>
              <a:cs typeface="+mn-cs"/>
            </a:endParaRPr>
          </a:p>
          <a:p>
            <a:pPr marL="171450" indent="-171450">
              <a:buFontTx/>
              <a:buChar char="-"/>
            </a:pPr>
            <a:endParaRPr lang="en-AU" b="0" baseline="0" dirty="0"/>
          </a:p>
          <a:p>
            <a:pPr marL="171450" indent="-171450">
              <a:buFontTx/>
              <a:buChar char="-"/>
            </a:pPr>
            <a:endParaRPr lang="en-AU" b="0" baseline="0" dirty="0"/>
          </a:p>
          <a:p>
            <a:pPr marL="0" indent="0">
              <a:buNone/>
            </a:pPr>
            <a:endParaRPr lang="en-AU" b="1" baseline="0" dirty="0"/>
          </a:p>
          <a:p>
            <a:endParaRPr lang="en-AU" baseline="0" dirty="0"/>
          </a:p>
          <a:p>
            <a:endParaRPr lang="en-AU" baseline="0" dirty="0"/>
          </a:p>
        </p:txBody>
      </p:sp>
      <p:sp>
        <p:nvSpPr>
          <p:cNvPr id="4" name="Slide Number Placeholder 3"/>
          <p:cNvSpPr>
            <a:spLocks noGrp="1"/>
          </p:cNvSpPr>
          <p:nvPr>
            <p:ph type="sldNum" sz="quarter" idx="10"/>
          </p:nvPr>
        </p:nvSpPr>
        <p:spPr/>
        <p:txBody>
          <a:bodyPr/>
          <a:lstStyle/>
          <a:p>
            <a:fld id="{BE9163C6-BBF9-487A-BA36-3DF7C33AA6E7}" type="slidenum">
              <a:rPr lang="en-AU" smtClean="0"/>
              <a:t>89</a:t>
            </a:fld>
            <a:endParaRPr lang="en-AU" dirty="0"/>
          </a:p>
        </p:txBody>
      </p:sp>
    </p:spTree>
    <p:extLst>
      <p:ext uri="{BB962C8B-B14F-4D97-AF65-F5344CB8AC3E}">
        <p14:creationId xmlns:p14="http://schemas.microsoft.com/office/powerpoint/2010/main" val="2957311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S9C  Workshop</a:t>
            </a:r>
            <a:r>
              <a:rPr lang="en-US" b="1" baseline="0" dirty="0"/>
              <a:t> o</a:t>
            </a:r>
            <a:r>
              <a:rPr lang="en-US" b="1" dirty="0"/>
              <a:t>utline</a:t>
            </a:r>
          </a:p>
          <a:p>
            <a:endParaRPr lang="en-US" b="1" dirty="0"/>
          </a:p>
          <a:p>
            <a:r>
              <a:rPr lang="en-US" b="1" dirty="0"/>
              <a:t>Suggested</a:t>
            </a:r>
            <a:r>
              <a:rPr lang="en-US" b="1" baseline="0" dirty="0"/>
              <a:t> time: 1 minute</a:t>
            </a:r>
          </a:p>
          <a:p>
            <a:endParaRPr lang="en-US" b="1" baseline="0" dirty="0"/>
          </a:p>
          <a:p>
            <a:r>
              <a:rPr lang="en-US" b="0" u="sng" baseline="0" dirty="0"/>
              <a:t>Notes:</a:t>
            </a:r>
          </a:p>
          <a:p>
            <a:endParaRPr lang="en-US" b="0" u="none" baseline="0" dirty="0"/>
          </a:p>
          <a:p>
            <a:pPr marL="171450" indent="-171450">
              <a:buFont typeface="Arial" panose="020B0604020202020204" pitchFamily="34" charset="0"/>
              <a:buChar char="•"/>
            </a:pPr>
            <a:r>
              <a:rPr lang="en-US" b="0" u="none" baseline="0" dirty="0"/>
              <a:t>See the words list for an easy read explanation of “case examples</a:t>
            </a:r>
            <a:r>
              <a:rPr lang="en-US" b="0" u="none" baseline="0" dirty="0" smtClean="0"/>
              <a:t>”.</a:t>
            </a:r>
          </a:p>
          <a:p>
            <a:pPr marL="0" indent="0">
              <a:buFont typeface="Arial" panose="020B0604020202020204" pitchFamily="34" charset="0"/>
              <a:buNone/>
            </a:pPr>
            <a:endParaRPr lang="en-US" b="0" u="none" baseline="0" dirty="0"/>
          </a:p>
          <a:p>
            <a:pPr marL="171450" indent="-171450">
              <a:buFont typeface="Arial" panose="020B0604020202020204" pitchFamily="34" charset="0"/>
              <a:buChar char="•"/>
            </a:pPr>
            <a:r>
              <a:rPr lang="en-US" b="0" u="none" baseline="0" dirty="0"/>
              <a:t>This can be presented by either </a:t>
            </a:r>
            <a:r>
              <a:rPr lang="en-US" b="0" u="none" baseline="0" dirty="0" smtClean="0"/>
              <a:t>co-facilitator</a:t>
            </a:r>
            <a:r>
              <a:rPr lang="en-US" b="0" u="none" baseline="0" dirty="0"/>
              <a:t>. </a:t>
            </a:r>
          </a:p>
          <a:p>
            <a:endParaRPr lang="en-US" b="0" u="sng" baseline="0" dirty="0"/>
          </a:p>
          <a:p>
            <a:endParaRPr lang="en-US" b="1" baseline="0" dirty="0"/>
          </a:p>
          <a:p>
            <a:r>
              <a:rPr lang="en-US" b="1" baseline="0" dirty="0" smtClean="0"/>
              <a:t>Key </a:t>
            </a:r>
            <a:r>
              <a:rPr lang="en-US" b="1" baseline="0" dirty="0"/>
              <a:t>points:</a:t>
            </a:r>
          </a:p>
          <a:p>
            <a:endParaRPr lang="en-US" dirty="0"/>
          </a:p>
          <a:p>
            <a:pPr marL="171450" indent="-171450">
              <a:buFont typeface="Arial" panose="020B0604020202020204" pitchFamily="34" charset="0"/>
              <a:buChar char="•"/>
            </a:pPr>
            <a:r>
              <a:rPr lang="en-US" baseline="0" dirty="0" smtClean="0"/>
              <a:t>Health care for people with intellectual disability</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Case examples (say how many)</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What we can learn from those case studies </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1" baseline="0" dirty="0" smtClean="0"/>
              <a:t>What you can say:</a:t>
            </a:r>
            <a:endParaRPr lang="en-US" b="1" baseline="0"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AU" dirty="0"/>
              <a:t>I</a:t>
            </a:r>
            <a:r>
              <a:rPr lang="en-AU" baseline="0" dirty="0"/>
              <a:t> am going to tell you what we will cover today.</a:t>
            </a:r>
          </a:p>
          <a:p>
            <a:pPr marL="0" indent="0">
              <a:buFont typeface="Arial" panose="020B0604020202020204" pitchFamily="34" charset="0"/>
              <a:buNone/>
            </a:pPr>
            <a:endParaRPr lang="en-AU" baseline="0" dirty="0"/>
          </a:p>
          <a:p>
            <a:pPr marL="0" indent="0">
              <a:buFont typeface="Arial" panose="020B0604020202020204" pitchFamily="34" charset="0"/>
              <a:buNone/>
            </a:pPr>
            <a:r>
              <a:rPr lang="en-AU" baseline="0" dirty="0"/>
              <a:t>We will talk about health in people with intellectual disability</a:t>
            </a:r>
          </a:p>
          <a:p>
            <a:pPr marL="0" indent="0">
              <a:buFont typeface="Arial" panose="020B0604020202020204" pitchFamily="34" charset="0"/>
              <a:buNone/>
            </a:pPr>
            <a:endParaRPr lang="en-AU" baseline="0" dirty="0"/>
          </a:p>
          <a:p>
            <a:pPr marL="0" indent="0">
              <a:buFont typeface="Arial" panose="020B0604020202020204" pitchFamily="34" charset="0"/>
              <a:buNone/>
            </a:pPr>
            <a:r>
              <a:rPr lang="en-AU" baseline="0" dirty="0"/>
              <a:t>We will talk about some things that make it harder for people to get good health care. </a:t>
            </a:r>
          </a:p>
          <a:p>
            <a:pPr marL="0" indent="0">
              <a:buFont typeface="Arial" panose="020B0604020202020204" pitchFamily="34" charset="0"/>
              <a:buNone/>
            </a:pPr>
            <a:endParaRPr lang="en-AU" baseline="0" dirty="0"/>
          </a:p>
          <a:p>
            <a:pPr marL="0" indent="0">
              <a:buFont typeface="Arial" panose="020B0604020202020204" pitchFamily="34" charset="0"/>
              <a:buNone/>
            </a:pPr>
            <a:endParaRPr lang="en-AU" baseline="0" dirty="0"/>
          </a:p>
          <a:p>
            <a:pPr marL="0" indent="0">
              <a:buFont typeface="Arial" panose="020B0604020202020204" pitchFamily="34" charset="0"/>
              <a:buNone/>
            </a:pPr>
            <a:r>
              <a:rPr lang="en-AU" baseline="0" dirty="0"/>
              <a:t>Then you all will get a chance to talk about some case examples. </a:t>
            </a:r>
          </a:p>
          <a:p>
            <a:pPr marL="0" indent="0">
              <a:buFont typeface="Arial" panose="020B0604020202020204" pitchFamily="34" charset="0"/>
              <a:buNone/>
            </a:pPr>
            <a:endParaRPr lang="en-AU" baseline="0" dirty="0"/>
          </a:p>
          <a:p>
            <a:pPr marL="0" indent="0">
              <a:buFont typeface="Arial" panose="020B0604020202020204" pitchFamily="34" charset="0"/>
              <a:buNone/>
            </a:pPr>
            <a:endParaRPr lang="en-AU" baseline="0" dirty="0"/>
          </a:p>
          <a:p>
            <a:pPr marL="0" indent="0">
              <a:buFont typeface="Arial" panose="020B0604020202020204" pitchFamily="34" charset="0"/>
              <a:buNone/>
            </a:pPr>
            <a:endParaRPr lang="en-AU" baseline="0" dirty="0"/>
          </a:p>
          <a:p>
            <a:pPr marL="0" indent="0">
              <a:buFont typeface="Arial" panose="020B0604020202020204" pitchFamily="34" charset="0"/>
              <a:buNone/>
            </a:pPr>
            <a:r>
              <a:rPr lang="en-AU" baseline="0" dirty="0"/>
              <a:t>And then I am going to talk about what you can learn from those case examples.</a:t>
            </a:r>
          </a:p>
          <a:p>
            <a:pPr marL="0" indent="0">
              <a:buFont typeface="Arial" panose="020B0604020202020204" pitchFamily="34" charset="0"/>
              <a:buNone/>
            </a:pPr>
            <a:endParaRPr lang="en-AU" baseline="0" dirty="0"/>
          </a:p>
          <a:p>
            <a:pPr marL="0" indent="0">
              <a:buFont typeface="Arial" panose="020B0604020202020204" pitchFamily="34" charset="0"/>
              <a:buNone/>
            </a:pPr>
            <a:r>
              <a:rPr lang="en-AU" baseline="0" dirty="0"/>
              <a:t>I will talk about the things you can do with anyone you see.</a:t>
            </a:r>
          </a:p>
          <a:p>
            <a:pPr marL="0" indent="0">
              <a:buFont typeface="Arial" panose="020B0604020202020204" pitchFamily="34" charset="0"/>
              <a:buNone/>
            </a:pPr>
            <a:endParaRPr lang="en-AU" baseline="0" dirty="0"/>
          </a:p>
          <a:p>
            <a:pPr marL="0" indent="0">
              <a:buFont typeface="Arial" panose="020B0604020202020204" pitchFamily="34" charset="0"/>
              <a:buNone/>
            </a:pPr>
            <a:r>
              <a:rPr lang="en-AU" baseline="0" dirty="0"/>
              <a:t>Things that will make their health care better. </a:t>
            </a:r>
          </a:p>
        </p:txBody>
      </p:sp>
      <p:sp>
        <p:nvSpPr>
          <p:cNvPr id="4" name="Slide Number Placeholder 3"/>
          <p:cNvSpPr>
            <a:spLocks noGrp="1"/>
          </p:cNvSpPr>
          <p:nvPr>
            <p:ph type="sldNum" sz="quarter" idx="10"/>
          </p:nvPr>
        </p:nvSpPr>
        <p:spPr/>
        <p:txBody>
          <a:bodyPr/>
          <a:lstStyle/>
          <a:p>
            <a:fld id="{65FF620E-BD1C-4F16-AF7B-7849DBAB030F}" type="slidenum">
              <a:rPr lang="en-AU" smtClean="0"/>
              <a:t>9</a:t>
            </a:fld>
            <a:endParaRPr lang="en-AU" dirty="0"/>
          </a:p>
        </p:txBody>
      </p:sp>
    </p:spTree>
    <p:extLst>
      <p:ext uri="{BB962C8B-B14F-4D97-AF65-F5344CB8AC3E}">
        <p14:creationId xmlns:p14="http://schemas.microsoft.com/office/powerpoint/2010/main" val="37548966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S90P </a:t>
            </a:r>
            <a:r>
              <a:rPr lang="en-AU" sz="1200" b="1" kern="1200" dirty="0">
                <a:solidFill>
                  <a:schemeClr val="tx1"/>
                </a:solidFill>
                <a:effectLst/>
                <a:latin typeface="+mn-lt"/>
                <a:ea typeface="+mn-ea"/>
                <a:cs typeface="+mn-cs"/>
              </a:rPr>
              <a:t> Amir – Allied health - Highlight resources</a:t>
            </a:r>
            <a:endParaRPr lang="en-AU" sz="1200" kern="1200" dirty="0">
              <a:solidFill>
                <a:schemeClr val="tx1"/>
              </a:solidFill>
              <a:effectLst/>
              <a:latin typeface="+mn-lt"/>
              <a:ea typeface="+mn-ea"/>
              <a:cs typeface="+mn-cs"/>
            </a:endParaRPr>
          </a:p>
          <a:p>
            <a:endParaRPr lang="en-AU" b="1" baseline="0" dirty="0"/>
          </a:p>
          <a:p>
            <a:r>
              <a:rPr lang="en-AU" b="1" baseline="0" dirty="0"/>
              <a:t>Time: 1 – 2 minutes</a:t>
            </a:r>
          </a:p>
          <a:p>
            <a:endParaRPr lang="en-AU" b="1" baseline="0" dirty="0"/>
          </a:p>
          <a:p>
            <a:r>
              <a:rPr lang="en-AU" b="1" baseline="0" dirty="0"/>
              <a:t>Notes: </a:t>
            </a:r>
          </a:p>
          <a:p>
            <a:endParaRPr lang="en-AU" b="1" baseline="0" dirty="0"/>
          </a:p>
          <a:p>
            <a:r>
              <a:rPr lang="en-AU" sz="1200" b="1" kern="1200" dirty="0">
                <a:solidFill>
                  <a:schemeClr val="tx1"/>
                </a:solidFill>
                <a:effectLst/>
                <a:latin typeface="+mn-lt"/>
                <a:ea typeface="+mn-ea"/>
                <a:cs typeface="+mn-cs"/>
              </a:rPr>
              <a:t>Key points:</a:t>
            </a:r>
          </a:p>
          <a:p>
            <a:endParaRPr lang="en-AU"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Showcase:</a:t>
            </a:r>
            <a:endParaRPr lang="en-AU" sz="11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Therapeutic Guidelines – requires subscription but excellent, Australian, comprehensive, and recently updated</a:t>
            </a:r>
            <a:endParaRPr lang="en-AU" sz="11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n-US" baseline="0" dirty="0" smtClean="0"/>
              <a:t>Resources document includes </a:t>
            </a:r>
            <a:r>
              <a:rPr lang="en-US" sz="1200" i="1" kern="1200" dirty="0" smtClean="0">
                <a:solidFill>
                  <a:schemeClr val="tx1"/>
                </a:solidFill>
                <a:effectLst/>
                <a:latin typeface="+mn-lt"/>
                <a:ea typeface="+mn-ea"/>
                <a:cs typeface="+mn-cs"/>
              </a:rPr>
              <a:t>What </a:t>
            </a:r>
            <a:r>
              <a:rPr lang="en-US" sz="1200" i="1" kern="1200" dirty="0">
                <a:solidFill>
                  <a:schemeClr val="tx1"/>
                </a:solidFill>
                <a:effectLst/>
                <a:latin typeface="+mn-lt"/>
                <a:ea typeface="+mn-ea"/>
                <a:cs typeface="+mn-cs"/>
              </a:rPr>
              <a:t>not to </a:t>
            </a:r>
            <a:r>
              <a:rPr lang="en-US" sz="1200" i="1" kern="1200" dirty="0" smtClean="0">
                <a:solidFill>
                  <a:schemeClr val="tx1"/>
                </a:solidFill>
                <a:effectLst/>
                <a:latin typeface="+mn-lt"/>
                <a:ea typeface="+mn-ea"/>
                <a:cs typeface="+mn-cs"/>
              </a:rPr>
              <a:t>miss</a:t>
            </a:r>
            <a:r>
              <a:rPr lang="en-US" sz="1200" i="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a list of commonly missed or mismanaged health issues in people with intellectual disability. </a:t>
            </a:r>
          </a:p>
          <a:p>
            <a:endParaRPr lang="en-US" sz="1200" b="1" kern="1200" dirty="0">
              <a:solidFill>
                <a:schemeClr val="tx1"/>
              </a:solidFill>
              <a:effectLst/>
              <a:latin typeface="+mn-lt"/>
              <a:ea typeface="+mn-ea"/>
              <a:cs typeface="+mn-cs"/>
            </a:endParaRPr>
          </a:p>
          <a:p>
            <a:pPr marL="171450" indent="-171450">
              <a:buFontTx/>
              <a:buChar char="-"/>
            </a:pPr>
            <a:endParaRPr lang="en-US" sz="1200" b="1" kern="1200" baseline="0" dirty="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Optional script:</a:t>
            </a:r>
            <a:endParaRPr lang="en-US" b="1" dirty="0">
              <a:cs typeface="Calibri"/>
            </a:endParaRPr>
          </a:p>
          <a:p>
            <a:pPr marL="0" indent="0">
              <a:buFontTx/>
              <a:buNone/>
            </a:pPr>
            <a:endParaRPr lang="en-US" sz="1200" kern="1200" baseline="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are a couple of other resources worth highlighting.</a:t>
            </a:r>
          </a:p>
          <a:p>
            <a:r>
              <a:rPr lang="en-US" sz="1200" kern="1200" dirty="0" smtClean="0">
                <a:solidFill>
                  <a:schemeClr val="tx1"/>
                </a:solidFill>
                <a:effectLst/>
                <a:latin typeface="+mn-lt"/>
                <a:ea typeface="+mn-ea"/>
                <a:cs typeface="+mn-cs"/>
              </a:rPr>
              <a:t>One of the resources that accompanies this training is a 1-pager on conditions which are often missed or mismanaged for people with intellectual disability. Being aware of these conditions and the potential for them to be missed can help clinicians to be on the lookout for them. </a:t>
            </a:r>
          </a:p>
          <a:p>
            <a:r>
              <a:rPr lang="en-AU"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second resource to highlight is the </a:t>
            </a:r>
            <a:r>
              <a:rPr lang="en-US" sz="1200" b="1" kern="1200" dirty="0" smtClean="0">
                <a:solidFill>
                  <a:schemeClr val="tx1"/>
                </a:solidFill>
                <a:effectLst/>
                <a:latin typeface="+mn-lt"/>
                <a:ea typeface="+mn-ea"/>
                <a:cs typeface="+mn-cs"/>
              </a:rPr>
              <a:t>Therapeutic Guidelines</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These are an excellent resource. There is a chapter on Developmental Disability, which includes tips for communicating with people with intellectual disability as well as covering common health problems. There is also a chapter on psychotropic prescribing which is not specific to people with intellectual disability but it is a great resource nonetheless and applicable to this group because many people with intellectual disability are prescribed </a:t>
            </a:r>
            <a:r>
              <a:rPr lang="en-AU" sz="1200" kern="1200" dirty="0" err="1" smtClean="0">
                <a:solidFill>
                  <a:schemeClr val="tx1"/>
                </a:solidFill>
                <a:effectLst/>
                <a:latin typeface="+mn-lt"/>
                <a:ea typeface="+mn-ea"/>
                <a:cs typeface="+mn-cs"/>
              </a:rPr>
              <a:t>psychotropics</a:t>
            </a:r>
            <a:r>
              <a:rPr lang="en-AU" sz="1200" kern="1200" dirty="0" smtClean="0">
                <a:solidFill>
                  <a:schemeClr val="tx1"/>
                </a:solidFill>
                <a:effectLst/>
                <a:latin typeface="+mn-lt"/>
                <a:ea typeface="+mn-ea"/>
                <a:cs typeface="+mn-cs"/>
              </a:rPr>
              <a:t>. The guidelines have recently been updated and are available online as a subscription service.</a:t>
            </a:r>
          </a:p>
          <a:p>
            <a:pPr fontAlgn="ctr"/>
            <a:endParaRPr lang="en-US" sz="1200" i="1" kern="1200" dirty="0" smtClean="0">
              <a:solidFill>
                <a:schemeClr val="tx1"/>
              </a:solidFill>
              <a:effectLst/>
              <a:latin typeface="+mn-lt"/>
              <a:ea typeface="+mn-ea"/>
              <a:cs typeface="+mn-cs"/>
            </a:endParaRPr>
          </a:p>
          <a:p>
            <a:pPr>
              <a:defRPr/>
            </a:pPr>
            <a:endParaRPr lang="en-AU" sz="1200" i="1" kern="1200" baseline="0" dirty="0" smtClean="0">
              <a:solidFill>
                <a:schemeClr val="tx1"/>
              </a:solidFill>
              <a:effectLst/>
              <a:latin typeface="+mn-lt"/>
              <a:ea typeface="+mn-ea"/>
              <a:cs typeface="+mn-cs"/>
            </a:endParaRPr>
          </a:p>
          <a:p>
            <a:pPr marL="0" indent="0">
              <a:buFontTx/>
              <a:buNone/>
            </a:pPr>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90</a:t>
            </a:fld>
            <a:endParaRPr lang="en-AU" dirty="0"/>
          </a:p>
        </p:txBody>
      </p:sp>
    </p:spTree>
    <p:extLst>
      <p:ext uri="{BB962C8B-B14F-4D97-AF65-F5344CB8AC3E}">
        <p14:creationId xmlns:p14="http://schemas.microsoft.com/office/powerpoint/2010/main" val="10880862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S91P </a:t>
            </a:r>
            <a:r>
              <a:rPr lang="en-AU" sz="1200" b="1" kern="1200" dirty="0">
                <a:solidFill>
                  <a:schemeClr val="tx1"/>
                </a:solidFill>
                <a:effectLst/>
                <a:latin typeface="+mn-lt"/>
                <a:ea typeface="+mn-ea"/>
                <a:cs typeface="+mn-cs"/>
              </a:rPr>
              <a:t> Divider Slide - Case examples – Dentists</a:t>
            </a:r>
            <a:endParaRPr lang="en-AU" sz="1200" kern="1200" dirty="0">
              <a:solidFill>
                <a:schemeClr val="tx1"/>
              </a:solidFill>
              <a:effectLst/>
              <a:latin typeface="+mn-lt"/>
              <a:ea typeface="+mn-ea"/>
              <a:cs typeface="+mn-cs"/>
            </a:endParaRPr>
          </a:p>
          <a:p>
            <a:endParaRPr lang="en-AU" b="1" baseline="0" dirty="0"/>
          </a:p>
          <a:p>
            <a:r>
              <a:rPr lang="en-AU" b="1" baseline="0" dirty="0"/>
              <a:t>Suggested Time: 1 minute</a:t>
            </a:r>
          </a:p>
          <a:p>
            <a:endParaRPr lang="en-AU" b="1" baseline="0" dirty="0"/>
          </a:p>
          <a:p>
            <a:r>
              <a:rPr lang="en-AU" b="0" u="sng" baseline="0" dirty="0" smtClean="0"/>
              <a:t>Notes: </a:t>
            </a:r>
          </a:p>
          <a:p>
            <a:endParaRPr lang="en-AU" b="1" baseline="0" dirty="0" smtClean="0"/>
          </a:p>
          <a:p>
            <a:pPr marL="171450" indent="-171450">
              <a:buFont typeface="Arial" panose="020B0604020202020204" pitchFamily="34" charset="0"/>
              <a:buChar char="•"/>
            </a:pPr>
            <a:r>
              <a:rPr lang="en-AU" baseline="0" dirty="0" smtClean="0"/>
              <a:t>Notes for introducing and describing the case examples are given in full for these slides. It is best to read them as they are written. </a:t>
            </a:r>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pPr>
            <a:endParaRPr lang="en-AU" b="0"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91</a:t>
            </a:fld>
            <a:endParaRPr lang="en-AU" dirty="0"/>
          </a:p>
        </p:txBody>
      </p:sp>
    </p:spTree>
    <p:extLst>
      <p:ext uri="{BB962C8B-B14F-4D97-AF65-F5344CB8AC3E}">
        <p14:creationId xmlns:p14="http://schemas.microsoft.com/office/powerpoint/2010/main" val="24120134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S92P </a:t>
            </a:r>
            <a:r>
              <a:rPr lang="en-AU" sz="1200" b="1" kern="1200" dirty="0">
                <a:solidFill>
                  <a:schemeClr val="tx1"/>
                </a:solidFill>
                <a:effectLst/>
                <a:latin typeface="+mn-lt"/>
                <a:ea typeface="+mn-ea"/>
                <a:cs typeface="+mn-cs"/>
              </a:rPr>
              <a:t> Stacey divider slide</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You can remove this slide.</a:t>
            </a:r>
            <a:endParaRPr lang="en-AU" baseline="0" dirty="0"/>
          </a:p>
        </p:txBody>
      </p:sp>
      <p:sp>
        <p:nvSpPr>
          <p:cNvPr id="4" name="Slide Number Placeholder 3"/>
          <p:cNvSpPr>
            <a:spLocks noGrp="1"/>
          </p:cNvSpPr>
          <p:nvPr>
            <p:ph type="sldNum" sz="quarter" idx="10"/>
          </p:nvPr>
        </p:nvSpPr>
        <p:spPr/>
        <p:txBody>
          <a:bodyPr/>
          <a:lstStyle/>
          <a:p>
            <a:fld id="{65FF620E-BD1C-4F16-AF7B-7849DBAB030F}" type="slidenum">
              <a:rPr lang="en-AU" smtClean="0"/>
              <a:t>92</a:t>
            </a:fld>
            <a:endParaRPr lang="en-AU" dirty="0"/>
          </a:p>
        </p:txBody>
      </p:sp>
    </p:spTree>
    <p:extLst>
      <p:ext uri="{BB962C8B-B14F-4D97-AF65-F5344CB8AC3E}">
        <p14:creationId xmlns:p14="http://schemas.microsoft.com/office/powerpoint/2010/main" val="31431481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S93P </a:t>
            </a:r>
            <a:r>
              <a:rPr lang="en-AU" sz="1200" b="1" kern="1200" dirty="0">
                <a:solidFill>
                  <a:schemeClr val="tx1"/>
                </a:solidFill>
                <a:effectLst/>
                <a:latin typeface="+mn-lt"/>
                <a:ea typeface="+mn-ea"/>
                <a:cs typeface="+mn-cs"/>
              </a:rPr>
              <a:t> Stacey - Dentists</a:t>
            </a:r>
            <a:endParaRPr lang="en-AU" sz="1200" kern="1200" dirty="0">
              <a:solidFill>
                <a:schemeClr val="tx1"/>
              </a:solidFill>
              <a:effectLst/>
              <a:latin typeface="+mn-lt"/>
              <a:ea typeface="+mn-ea"/>
              <a:cs typeface="+mn-cs"/>
            </a:endParaRPr>
          </a:p>
          <a:p>
            <a:endParaRPr lang="en-AU" b="1" dirty="0"/>
          </a:p>
          <a:p>
            <a:r>
              <a:rPr lang="en-AU" b="1" dirty="0"/>
              <a:t>Suggested</a:t>
            </a:r>
            <a:r>
              <a:rPr lang="en-AU" b="1" baseline="0" dirty="0"/>
              <a:t> time: 1.5 minutes:</a:t>
            </a:r>
            <a:endParaRPr lang="en-AU" b="1" dirty="0">
              <a:cs typeface="Calibri"/>
            </a:endParaRPr>
          </a:p>
          <a:p>
            <a:endParaRPr lang="en-AU" baseline="0" dirty="0"/>
          </a:p>
          <a:p>
            <a:r>
              <a:rPr lang="en-AU" i="0" u="sng" baseline="0" dirty="0"/>
              <a:t>Notes</a:t>
            </a:r>
            <a:r>
              <a:rPr lang="en-AU" i="0" baseline="0" dirty="0"/>
              <a:t>:</a:t>
            </a:r>
            <a:endParaRPr lang="en-AU" dirty="0">
              <a:cs typeface="Calibri"/>
            </a:endParaRPr>
          </a:p>
          <a:p>
            <a:pPr marL="171450" indent="-171450">
              <a:buFont typeface="Arial" panose="020B0604020202020204" pitchFamily="34" charset="0"/>
              <a:buChar char="•"/>
            </a:pPr>
            <a:endParaRPr lang="en-AU" i="0" baseline="0" dirty="0"/>
          </a:p>
          <a:p>
            <a:pPr marL="171450" indent="-171450">
              <a:buFont typeface="Arial" panose="020B0604020202020204" pitchFamily="34" charset="0"/>
              <a:buChar char="•"/>
            </a:pPr>
            <a:r>
              <a:rPr lang="en-AU" i="0" baseline="0" dirty="0"/>
              <a:t>Read the case study </a:t>
            </a:r>
            <a:r>
              <a:rPr lang="en-AU" i="0" baseline="0" dirty="0" smtClean="0"/>
              <a:t>as it is written.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smtClean="0">
                <a:solidFill>
                  <a:schemeClr val="tx1"/>
                </a:solidFill>
                <a:effectLst/>
                <a:latin typeface="+mn-lt"/>
                <a:ea typeface="+mn-ea"/>
                <a:cs typeface="+mn-cs"/>
              </a:rPr>
              <a:t>See the appendix to the Training guide for detailed information about this case and the clinical and practical points it highlights, including appropriate reasonable adjustments. </a:t>
            </a:r>
            <a:endParaRPr lang="en-AU" dirty="0">
              <a:cs typeface="Calibri"/>
            </a:endParaRPr>
          </a:p>
          <a:p>
            <a:pPr marL="171450" indent="-171450">
              <a:buFont typeface="Arial" panose="020B0604020202020204" pitchFamily="34" charset="0"/>
              <a:buChar char="•"/>
            </a:pPr>
            <a:r>
              <a:rPr lang="en-AU" i="0" baseline="0" dirty="0"/>
              <a:t>Remind participants that the case is also available in their notes pack</a:t>
            </a:r>
            <a:r>
              <a:rPr lang="en-AU" dirty="0"/>
              <a:t>.</a:t>
            </a:r>
            <a:endParaRPr lang="en-AU" dirty="0">
              <a:cs typeface="Calibri"/>
            </a:endParaRPr>
          </a:p>
          <a:p>
            <a:endParaRPr lang="en-AU" i="1" baseline="0" dirty="0"/>
          </a:p>
          <a:p>
            <a:r>
              <a:rPr lang="en-AU" b="1" i="0" baseline="0" dirty="0"/>
              <a:t>Suggested script:</a:t>
            </a:r>
            <a:endParaRPr lang="en-AU" b="1" dirty="0">
              <a:cs typeface="Calibri"/>
            </a:endParaRPr>
          </a:p>
          <a:p>
            <a:pPr marL="0" indent="0">
              <a:buFontTx/>
              <a:buNone/>
            </a:pPr>
            <a:endParaRPr lang="en-AU" i="1" baseline="0" dirty="0"/>
          </a:p>
          <a:p>
            <a:r>
              <a:rPr lang="en-AU" sz="1200" i="1" kern="1200" dirty="0" smtClean="0">
                <a:solidFill>
                  <a:schemeClr val="tx1"/>
                </a:solidFill>
                <a:effectLst/>
                <a:latin typeface="+mn-lt"/>
                <a:ea typeface="+mn-ea"/>
                <a:cs typeface="+mn-cs"/>
              </a:rPr>
              <a:t>Stacey is a young woman who lives with her family and has a companion dog. She works as a mail clerk and occasionally as an actor. She has an intellectual disability and needs support across several areas of life. </a:t>
            </a:r>
          </a:p>
          <a:p>
            <a:r>
              <a:rPr lang="en-AU" sz="1200" i="1" kern="1200" dirty="0" smtClean="0">
                <a:solidFill>
                  <a:schemeClr val="tx1"/>
                </a:solidFill>
                <a:effectLst/>
                <a:latin typeface="+mn-lt"/>
                <a:ea typeface="+mn-ea"/>
                <a:cs typeface="+mn-cs"/>
              </a:rPr>
              <a:t> </a:t>
            </a:r>
          </a:p>
          <a:p>
            <a:r>
              <a:rPr lang="en-AU" sz="1200" i="1" kern="1200" dirty="0" smtClean="0">
                <a:solidFill>
                  <a:schemeClr val="tx1"/>
                </a:solidFill>
                <a:effectLst/>
                <a:latin typeface="+mn-lt"/>
                <a:ea typeface="+mn-ea"/>
                <a:cs typeface="+mn-cs"/>
              </a:rPr>
              <a:t>Stacey communicates using simple speech and can mostly be understood well. She is well supported by her mum, Anna, who attends all appointments with Stacey.</a:t>
            </a:r>
          </a:p>
          <a:p>
            <a:pPr marL="0" indent="0">
              <a:buFontTx/>
              <a:buNone/>
            </a:pPr>
            <a:endParaRPr lang="en-AU" sz="1200" i="1" kern="1200" baseline="0" dirty="0">
              <a:solidFill>
                <a:schemeClr val="tx1"/>
              </a:solidFill>
              <a:effectLst/>
              <a:latin typeface="+mn-lt"/>
              <a:ea typeface="+mn-ea"/>
              <a:cs typeface="+mn-cs"/>
            </a:endParaRPr>
          </a:p>
          <a:p>
            <a:pPr marL="0" indent="0">
              <a:buFontTx/>
              <a:buNone/>
            </a:pPr>
            <a:r>
              <a:rPr lang="en-AU" sz="1200" i="1" kern="1200" baseline="0" dirty="0">
                <a:solidFill>
                  <a:schemeClr val="tx1"/>
                </a:solidFill>
                <a:effectLst/>
                <a:latin typeface="+mn-lt"/>
                <a:ea typeface="+mn-ea"/>
                <a:cs typeface="+mn-cs"/>
              </a:rPr>
              <a:t>Stacey is a mouth breather and often gags . She also has bruxism, but cannot wear a splint due to gagging.</a:t>
            </a:r>
            <a:r>
              <a:rPr lang="en-AU" i="1" dirty="0"/>
              <a:t> </a:t>
            </a:r>
            <a:endParaRPr lang="en-AU" i="1" dirty="0">
              <a:cs typeface="Calibri"/>
            </a:endParaRPr>
          </a:p>
          <a:p>
            <a:pPr marL="0" indent="0">
              <a:buFontTx/>
              <a:buNone/>
            </a:pPr>
            <a:endParaRPr lang="en-AU" sz="1200" i="1" kern="1200" baseline="0" dirty="0">
              <a:solidFill>
                <a:schemeClr val="tx1"/>
              </a:solidFill>
              <a:effectLst/>
              <a:latin typeface="+mn-lt"/>
              <a:ea typeface="+mn-ea"/>
              <a:cs typeface="+mn-cs"/>
            </a:endParaRPr>
          </a:p>
          <a:p>
            <a:pPr marL="0" indent="0">
              <a:buFontTx/>
              <a:buNone/>
            </a:pPr>
            <a:r>
              <a:rPr lang="en-AU" sz="1200" i="1" kern="1200" baseline="0" dirty="0">
                <a:solidFill>
                  <a:schemeClr val="tx1"/>
                </a:solidFill>
                <a:effectLst/>
                <a:latin typeface="+mn-lt"/>
                <a:ea typeface="+mn-ea"/>
                <a:cs typeface="+mn-cs"/>
              </a:rPr>
              <a:t>She has a phobia of needles and so won’t tolerate regular muscle relaxant injections</a:t>
            </a:r>
            <a:r>
              <a:rPr lang="en-AU" i="1" dirty="0"/>
              <a:t>, they </a:t>
            </a:r>
            <a:r>
              <a:rPr lang="en-AU" sz="1200" i="1" kern="1200" baseline="0" dirty="0">
                <a:solidFill>
                  <a:schemeClr val="tx1"/>
                </a:solidFill>
                <a:effectLst/>
                <a:latin typeface="+mn-lt"/>
                <a:ea typeface="+mn-ea"/>
                <a:cs typeface="+mn-cs"/>
              </a:rPr>
              <a:t>make her extremely anxious.</a:t>
            </a:r>
            <a:r>
              <a:rPr lang="en-AU" i="1" dirty="0"/>
              <a:t> </a:t>
            </a:r>
            <a:endParaRPr lang="en-AU" i="1" dirty="0">
              <a:cs typeface="Calibri"/>
            </a:endParaRPr>
          </a:p>
          <a:p>
            <a:pPr marL="0" indent="0">
              <a:buFontTx/>
              <a:buNone/>
            </a:pPr>
            <a:endParaRPr lang="en-AU" sz="1200" i="1" kern="1200" baseline="0" dirty="0">
              <a:solidFill>
                <a:schemeClr val="tx1"/>
              </a:solidFill>
              <a:effectLst/>
              <a:latin typeface="+mn-lt"/>
              <a:ea typeface="+mn-ea"/>
              <a:cs typeface="+mn-cs"/>
            </a:endParaRPr>
          </a:p>
          <a:p>
            <a:pPr marL="0" indent="0">
              <a:buFontTx/>
              <a:buNone/>
            </a:pPr>
            <a:r>
              <a:rPr lang="en-AU" sz="1200" i="1" kern="1200" baseline="0" dirty="0">
                <a:solidFill>
                  <a:schemeClr val="tx1"/>
                </a:solidFill>
                <a:effectLst/>
                <a:latin typeface="+mn-lt"/>
                <a:ea typeface="+mn-ea"/>
                <a:cs typeface="+mn-cs"/>
              </a:rPr>
              <a:t>Recently, she had a vertical root fracture of an unrestored premolar tooth.</a:t>
            </a:r>
            <a:r>
              <a:rPr lang="en-AU" i="1" dirty="0"/>
              <a:t> </a:t>
            </a:r>
            <a:endParaRPr lang="en-AU" i="1" dirty="0">
              <a:cs typeface="Calibri"/>
            </a:endParaRPr>
          </a:p>
          <a:p>
            <a:endParaRPr lang="en-AU" i="1" baseline="0" dirty="0"/>
          </a:p>
          <a:p>
            <a:endParaRPr lang="en-AU" i="1" dirty="0">
              <a:cs typeface="Calibri"/>
            </a:endParaRPr>
          </a:p>
          <a:p>
            <a:pPr marL="171450" indent="-171450">
              <a:buFontTx/>
              <a:buChar char="-"/>
            </a:pPr>
            <a:endParaRPr lang="en-AU" sz="1200" i="1" kern="1200" baseline="0" dirty="0">
              <a:solidFill>
                <a:schemeClr val="tx1"/>
              </a:solidFill>
              <a:effectLst/>
              <a:latin typeface="+mn-lt"/>
              <a:ea typeface="+mn-ea"/>
              <a:cs typeface="+mn-cs"/>
            </a:endParaRPr>
          </a:p>
          <a:p>
            <a:endParaRPr lang="en-AU" i="1" dirty="0"/>
          </a:p>
        </p:txBody>
      </p:sp>
      <p:sp>
        <p:nvSpPr>
          <p:cNvPr id="4" name="Slide Number Placeholder 3"/>
          <p:cNvSpPr>
            <a:spLocks noGrp="1"/>
          </p:cNvSpPr>
          <p:nvPr>
            <p:ph type="sldNum" sz="quarter" idx="10"/>
          </p:nvPr>
        </p:nvSpPr>
        <p:spPr/>
        <p:txBody>
          <a:bodyPr/>
          <a:lstStyle/>
          <a:p>
            <a:fld id="{BE9163C6-BBF9-487A-BA36-3DF7C33AA6E7}" type="slidenum">
              <a:rPr lang="en-AU" smtClean="0"/>
              <a:t>93</a:t>
            </a:fld>
            <a:endParaRPr lang="en-AU" dirty="0"/>
          </a:p>
        </p:txBody>
      </p:sp>
    </p:spTree>
    <p:extLst>
      <p:ext uri="{BB962C8B-B14F-4D97-AF65-F5344CB8AC3E}">
        <p14:creationId xmlns:p14="http://schemas.microsoft.com/office/powerpoint/2010/main" val="29142471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S94P </a:t>
            </a:r>
            <a:r>
              <a:rPr lang="en-AU" sz="1200" b="1" kern="1200" dirty="0">
                <a:solidFill>
                  <a:schemeClr val="tx1"/>
                </a:solidFill>
                <a:effectLst/>
                <a:latin typeface="+mn-lt"/>
                <a:ea typeface="+mn-ea"/>
                <a:cs typeface="+mn-cs"/>
              </a:rPr>
              <a:t> Stacey – Dentists, your turn</a:t>
            </a:r>
          </a:p>
          <a:p>
            <a:endParaRPr lang="en-AU" sz="1200" kern="1200" dirty="0">
              <a:solidFill>
                <a:schemeClr val="tx1"/>
              </a:solidFill>
              <a:effectLst/>
              <a:latin typeface="+mn-lt"/>
              <a:ea typeface="+mn-ea"/>
              <a:cs typeface="+mn-cs"/>
            </a:endParaRPr>
          </a:p>
          <a:p>
            <a:r>
              <a:rPr lang="en-AU" b="1" dirty="0"/>
              <a:t>Suggested</a:t>
            </a:r>
            <a:r>
              <a:rPr lang="en-AU" b="1" baseline="0" dirty="0"/>
              <a:t> time: 8 minutes:</a:t>
            </a:r>
            <a:endParaRPr lang="en-AU" b="1" dirty="0">
              <a:cs typeface="Calibri"/>
            </a:endParaRPr>
          </a:p>
          <a:p>
            <a:endParaRPr lang="en-AU" baseline="0" dirty="0"/>
          </a:p>
          <a:p>
            <a:r>
              <a:rPr lang="en-AU" i="0" u="sng" baseline="0" dirty="0"/>
              <a:t>Notes</a:t>
            </a:r>
            <a:r>
              <a:rPr lang="en-AU" i="0" baseline="0" dirty="0"/>
              <a:t>:</a:t>
            </a:r>
            <a:endParaRPr lang="en-AU" dirty="0">
              <a:cs typeface="Calibri"/>
            </a:endParaRPr>
          </a:p>
          <a:p>
            <a:endParaRPr lang="en-AU" b="1" baseline="0" dirty="0"/>
          </a:p>
          <a:p>
            <a:pPr marL="171450" indent="-171450">
              <a:buFont typeface="Arial" panose="020B0604020202020204" pitchFamily="34" charset="0"/>
              <a:buChar char="•"/>
            </a:pPr>
            <a:r>
              <a:rPr lang="en-AU" b="0" baseline="0" dirty="0"/>
              <a:t>Give people around 4 minutes to discuss in small groups with a 30 second warning </a:t>
            </a:r>
            <a:r>
              <a:rPr lang="en-AU" dirty="0"/>
              <a:t>before </a:t>
            </a:r>
            <a:r>
              <a:rPr lang="en-AU" b="0" baseline="0" dirty="0"/>
              <a:t>you end.</a:t>
            </a:r>
            <a:r>
              <a:rPr lang="en-AU" dirty="0"/>
              <a:t> </a:t>
            </a:r>
            <a:endParaRPr lang="en-AU" dirty="0">
              <a:cs typeface="Calibri"/>
            </a:endParaRPr>
          </a:p>
          <a:p>
            <a:pPr marL="171450" indent="-171450">
              <a:buFont typeface="Arial" panose="020B0604020202020204" pitchFamily="34" charset="0"/>
              <a:buChar char="•"/>
            </a:pPr>
            <a:endParaRPr lang="en-AU" b="0" baseline="0" dirty="0"/>
          </a:p>
          <a:p>
            <a:pPr marL="171450" indent="-171450">
              <a:buFont typeface="Arial" panose="020B0604020202020204" pitchFamily="34" charset="0"/>
              <a:buChar char="•"/>
              <a:defRPr/>
            </a:pPr>
            <a:r>
              <a:rPr lang="en-AU" b="0" baseline="0" dirty="0"/>
              <a:t>Then ask the groups to share some of the insights they shared. (2 - 4 minutes</a:t>
            </a:r>
            <a:r>
              <a:rPr lang="en-AU" dirty="0"/>
              <a:t>).</a:t>
            </a:r>
            <a:endParaRPr lang="en-AU"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a:t>The next slide is about communication and reasonable adjustments. If groups raise these topics in response here, encourage it and simply summarise additional points in the next slide.</a:t>
            </a:r>
            <a:r>
              <a:rPr lang="en-AU" dirty="0"/>
              <a:t> </a:t>
            </a:r>
            <a:endParaRPr lang="en-AU" b="0" baseline="0" dirty="0"/>
          </a:p>
          <a:p>
            <a:pPr marL="171450" indent="-171450">
              <a:buFont typeface="Arial" panose="020B0604020202020204" pitchFamily="34" charset="0"/>
              <a:buChar char="•"/>
              <a:defRPr/>
            </a:pPr>
            <a:endParaRPr lang="en-AU" i="1" dirty="0">
              <a:cs typeface="Calibri" panose="020F0502020204030204"/>
            </a:endParaRPr>
          </a:p>
          <a:p>
            <a:pPr marL="0" indent="0">
              <a:buFont typeface="Arial" panose="020B0604020202020204" pitchFamily="34" charset="0"/>
              <a:buNone/>
              <a:defRPr/>
            </a:pPr>
            <a:r>
              <a:rPr lang="en-AU" b="1" i="0" baseline="0" dirty="0" smtClean="0"/>
              <a:t>Key points:</a:t>
            </a:r>
          </a:p>
          <a:p>
            <a:pPr marL="171450" indent="-171450">
              <a:buFont typeface="Arial" panose="020B0604020202020204" pitchFamily="34" charset="0"/>
              <a:buChar char="•"/>
              <a:defRPr/>
            </a:pPr>
            <a:r>
              <a:rPr lang="en-AU" b="0" i="0" baseline="0" dirty="0" smtClean="0">
                <a:cs typeface="Calibri"/>
              </a:rPr>
              <a:t>Regular scaling</a:t>
            </a:r>
          </a:p>
          <a:p>
            <a:pPr marL="171450" indent="-171450">
              <a:buFont typeface="Arial" panose="020B0604020202020204" pitchFamily="34" charset="0"/>
              <a:buChar char="•"/>
              <a:defRPr/>
            </a:pPr>
            <a:r>
              <a:rPr lang="en-AU" b="0" i="0" baseline="0" dirty="0" smtClean="0">
                <a:cs typeface="Calibri"/>
              </a:rPr>
              <a:t>Breaks</a:t>
            </a:r>
          </a:p>
          <a:p>
            <a:pPr marL="171450" indent="-171450">
              <a:buFont typeface="Arial" panose="020B0604020202020204" pitchFamily="34" charset="0"/>
              <a:buChar char="•"/>
              <a:defRPr/>
            </a:pPr>
            <a:r>
              <a:rPr lang="en-AU" b="0" i="0" baseline="0" dirty="0" smtClean="0">
                <a:cs typeface="Calibri"/>
              </a:rPr>
              <a:t>Relaxation techniques including calming things from home</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Manage the risk of vomiting through scheduling</a:t>
            </a:r>
            <a:endParaRPr lang="en-AU" dirty="0" smtClean="0">
              <a:effectLst/>
            </a:endParaRPr>
          </a:p>
          <a:p>
            <a:endParaRPr lang="en-AU" i="1" baseline="0" dirty="0" smtClean="0"/>
          </a:p>
          <a:p>
            <a:endParaRPr lang="en-AU" i="1" baseline="0" dirty="0" smtClean="0"/>
          </a:p>
          <a:p>
            <a:r>
              <a:rPr lang="en-US" b="1" baseline="0" dirty="0" smtClean="0"/>
              <a:t>Optional script: (what to say when depends on what answers arise, but potential answers to </a:t>
            </a:r>
            <a:r>
              <a:rPr lang="en-US" b="1" baseline="0" dirty="0" err="1" smtClean="0"/>
              <a:t>emphasise</a:t>
            </a:r>
            <a:r>
              <a:rPr lang="en-US" b="1" baseline="0" dirty="0" smtClean="0"/>
              <a:t> are below)</a:t>
            </a:r>
          </a:p>
          <a:p>
            <a:pPr marL="171450" indent="-171450">
              <a:buFont typeface="Arial" panose="020B0604020202020204" pitchFamily="34" charset="0"/>
              <a:buChar char="•"/>
            </a:pPr>
            <a:r>
              <a:rPr lang="en-AU" sz="1200" i="0" kern="1200" baseline="0" dirty="0" smtClean="0">
                <a:solidFill>
                  <a:schemeClr val="tx1"/>
                </a:solidFill>
                <a:effectLst/>
                <a:latin typeface="+mn-lt"/>
                <a:ea typeface="+mn-ea"/>
                <a:cs typeface="+mn-cs"/>
              </a:rPr>
              <a:t>Ask </a:t>
            </a:r>
            <a:r>
              <a:rPr lang="en-AU" sz="1200" i="0" kern="1200" baseline="0" dirty="0">
                <a:solidFill>
                  <a:schemeClr val="tx1"/>
                </a:solidFill>
                <a:effectLst/>
                <a:latin typeface="+mn-lt"/>
                <a:ea typeface="+mn-ea"/>
                <a:cs typeface="+mn-cs"/>
              </a:rPr>
              <a:t>people to get into small groups (2 – 4 people) to discuss:</a:t>
            </a:r>
            <a:endParaRPr lang="en-AU" dirty="0">
              <a:cs typeface="Calibri"/>
            </a:endParaRPr>
          </a:p>
          <a:p>
            <a:pPr marL="628650" lvl="1" indent="-171450">
              <a:buFont typeface="Courier New" panose="02070309020205020404" pitchFamily="49" charset="0"/>
              <a:buChar char="o"/>
            </a:pPr>
            <a:r>
              <a:rPr lang="en-AU" sz="1200" i="0" kern="1200" baseline="0" dirty="0">
                <a:solidFill>
                  <a:schemeClr val="tx1"/>
                </a:solidFill>
                <a:effectLst/>
                <a:latin typeface="+mn-lt"/>
                <a:ea typeface="+mn-ea"/>
                <a:cs typeface="+mn-cs"/>
              </a:rPr>
              <a:t>How you would address Stacey’s oral health needs?</a:t>
            </a:r>
            <a:endParaRPr lang="en-AU" dirty="0">
              <a:cs typeface="Calibri"/>
            </a:endParaRPr>
          </a:p>
          <a:p>
            <a:pPr marL="628650" lvl="1" indent="-171450">
              <a:buFont typeface="Courier New" panose="02070309020205020404" pitchFamily="49" charset="0"/>
              <a:buChar char="o"/>
            </a:pPr>
            <a:r>
              <a:rPr lang="en-AU" sz="1200" i="0" kern="1200" baseline="0" dirty="0">
                <a:solidFill>
                  <a:schemeClr val="tx1"/>
                </a:solidFill>
                <a:effectLst/>
                <a:latin typeface="+mn-lt"/>
                <a:ea typeface="+mn-ea"/>
                <a:cs typeface="+mn-cs"/>
              </a:rPr>
              <a:t>Come up with ideas of what might help Stacey to cope with dental work?</a:t>
            </a:r>
            <a:endParaRPr lang="en-AU" dirty="0">
              <a:cs typeface="Calibri"/>
            </a:endParaRPr>
          </a:p>
          <a:p>
            <a:pPr marL="628650" lvl="1" indent="-171450">
              <a:buFontTx/>
              <a:buChar char="-"/>
            </a:pPr>
            <a:endParaRPr lang="en-AU" sz="1200" i="0" kern="1200" baseline="0" dirty="0">
              <a:solidFill>
                <a:schemeClr val="tx1"/>
              </a:solidFill>
              <a:effectLst/>
              <a:latin typeface="+mn-lt"/>
              <a:ea typeface="+mn-ea"/>
              <a:cs typeface="+mn-cs"/>
            </a:endParaRPr>
          </a:p>
          <a:p>
            <a:r>
              <a:rPr lang="en-AU" sz="1200" i="0" u="sng" kern="1200" baseline="0" dirty="0">
                <a:solidFill>
                  <a:schemeClr val="tx1"/>
                </a:solidFill>
                <a:effectLst/>
                <a:latin typeface="+mn-lt"/>
                <a:ea typeface="+mn-ea"/>
                <a:cs typeface="+mn-cs"/>
              </a:rPr>
              <a:t>Answers to highlight:</a:t>
            </a:r>
            <a:endParaRPr lang="en-AU" i="0" u="sng" dirty="0">
              <a:cs typeface="Calibri"/>
            </a:endParaRPr>
          </a:p>
          <a:p>
            <a:r>
              <a:rPr lang="en-AU" sz="1200" i="0" kern="1200" baseline="0" dirty="0">
                <a:solidFill>
                  <a:schemeClr val="tx1"/>
                </a:solidFill>
                <a:effectLst/>
                <a:latin typeface="+mn-lt"/>
                <a:ea typeface="+mn-ea"/>
                <a:cs typeface="+mn-cs"/>
              </a:rPr>
              <a:t>How would you address Stacey’s oral health needs?</a:t>
            </a:r>
            <a:endParaRPr lang="en-AU" dirty="0">
              <a:cs typeface="Calibri"/>
            </a:endParaRPr>
          </a:p>
          <a:p>
            <a:pPr marL="171450" indent="-171450">
              <a:buFont typeface="Arial" panose="020B0604020202020204" pitchFamily="34" charset="0"/>
              <a:buChar char="•"/>
            </a:pPr>
            <a:r>
              <a:rPr lang="en-AU" sz="1200" i="0" kern="1200" baseline="0" dirty="0">
                <a:solidFill>
                  <a:schemeClr val="tx1"/>
                </a:solidFill>
                <a:effectLst/>
                <a:latin typeface="+mn-lt"/>
                <a:ea typeface="+mn-ea"/>
                <a:cs typeface="+mn-cs"/>
              </a:rPr>
              <a:t>Focus on regular scaling in small sections, with regular breaks</a:t>
            </a:r>
            <a:r>
              <a:rPr lang="en-AU" dirty="0"/>
              <a:t>,</a:t>
            </a:r>
            <a:endParaRPr lang="en-AU" dirty="0">
              <a:cs typeface="Calibri"/>
            </a:endParaRPr>
          </a:p>
          <a:p>
            <a:pPr marL="171450" indent="-171450">
              <a:buFont typeface="Arial" panose="020B0604020202020204" pitchFamily="34" charset="0"/>
              <a:buChar char="•"/>
            </a:pPr>
            <a:r>
              <a:rPr lang="en-AU" sz="1200" i="0" kern="1200" baseline="0" dirty="0">
                <a:solidFill>
                  <a:schemeClr val="tx1"/>
                </a:solidFill>
                <a:effectLst/>
                <a:latin typeface="+mn-lt"/>
                <a:ea typeface="+mn-ea"/>
                <a:cs typeface="+mn-cs"/>
              </a:rPr>
              <a:t>Schedule appointments at least 2 hours after food to reduce risk of vomiting</a:t>
            </a:r>
            <a:r>
              <a:rPr lang="en-AU" dirty="0"/>
              <a:t>.</a:t>
            </a:r>
            <a:endParaRPr lang="en-AU" dirty="0">
              <a:cs typeface="Calibri"/>
            </a:endParaRPr>
          </a:p>
          <a:p>
            <a:pPr marL="171450" indent="-171450">
              <a:buFont typeface="Arial" panose="020B0604020202020204" pitchFamily="34" charset="0"/>
              <a:buChar char="•"/>
            </a:pPr>
            <a:r>
              <a:rPr lang="en-AU" sz="1200" i="0" kern="1200" baseline="0" dirty="0">
                <a:solidFill>
                  <a:schemeClr val="tx1"/>
                </a:solidFill>
                <a:effectLst/>
                <a:latin typeface="+mn-lt"/>
                <a:ea typeface="+mn-ea"/>
                <a:cs typeface="+mn-cs"/>
              </a:rPr>
              <a:t>Ask the GP for a care plan summary (the one from the GP Management plan or GP Team Care arrangement plan) to appraise yourself of any relevant medical issues and medications.</a:t>
            </a:r>
            <a:r>
              <a:rPr lang="en-AU" dirty="0"/>
              <a:t> </a:t>
            </a:r>
            <a:endParaRPr lang="en-AU" dirty="0">
              <a:cs typeface="Calibri"/>
            </a:endParaRPr>
          </a:p>
          <a:p>
            <a:pPr marL="171450" lvl="0" indent="-171450">
              <a:buFont typeface="Arial" panose="020B0604020202020204" pitchFamily="34" charset="0"/>
              <a:buChar char="•"/>
            </a:pPr>
            <a:endParaRPr lang="en-AU" sz="1200" i="0" kern="1200" baseline="0" dirty="0">
              <a:solidFill>
                <a:schemeClr val="tx1"/>
              </a:solidFill>
              <a:effectLst/>
              <a:latin typeface="+mn-lt"/>
              <a:ea typeface="+mn-ea"/>
              <a:cs typeface="+mn-cs"/>
            </a:endParaRPr>
          </a:p>
          <a:p>
            <a:r>
              <a:rPr lang="en-AU" sz="1200" i="0" kern="1200" baseline="0" dirty="0">
                <a:solidFill>
                  <a:schemeClr val="tx1"/>
                </a:solidFill>
                <a:effectLst/>
                <a:latin typeface="+mn-lt"/>
                <a:ea typeface="+mn-ea"/>
                <a:cs typeface="+mn-cs"/>
              </a:rPr>
              <a:t>Would people suggest a maxillary splint to combat bruxing?</a:t>
            </a:r>
            <a:endParaRPr lang="en-AU" dirty="0">
              <a:cs typeface="Calibri"/>
            </a:endParaRPr>
          </a:p>
          <a:p>
            <a:pPr marL="171450" indent="-171450">
              <a:buFont typeface="Arial" panose="020B0604020202020204" pitchFamily="34" charset="0"/>
              <a:buChar char="•"/>
            </a:pPr>
            <a:r>
              <a:rPr lang="en-AU" sz="1200" i="0" kern="1200" baseline="0" dirty="0">
                <a:solidFill>
                  <a:schemeClr val="tx1"/>
                </a:solidFill>
                <a:effectLst/>
                <a:latin typeface="+mn-lt"/>
                <a:ea typeface="+mn-ea"/>
                <a:cs typeface="+mn-cs"/>
              </a:rPr>
              <a:t>She is unlikely to tolerate it due to gagging (the real life Stacey does not tolerate it</a:t>
            </a:r>
            <a:r>
              <a:rPr lang="en-AU" dirty="0"/>
              <a:t>).</a:t>
            </a:r>
            <a:endParaRPr lang="en-AU" dirty="0">
              <a:cs typeface="Calibri"/>
            </a:endParaRPr>
          </a:p>
          <a:p>
            <a:pPr marL="171450" indent="-171450">
              <a:buFont typeface="Arial" panose="020B0604020202020204" pitchFamily="34" charset="0"/>
              <a:buChar char="•"/>
            </a:pPr>
            <a:r>
              <a:rPr lang="en-AU" sz="1200" i="0" kern="1200" baseline="0" dirty="0">
                <a:solidFill>
                  <a:schemeClr val="tx1"/>
                </a:solidFill>
                <a:effectLst/>
                <a:latin typeface="+mn-lt"/>
                <a:ea typeface="+mn-ea"/>
                <a:cs typeface="+mn-cs"/>
              </a:rPr>
              <a:t>Focus on good maintenance and refer to a psychologist for further assistance if bruxing increases</a:t>
            </a:r>
            <a:r>
              <a:rPr lang="en-AU" dirty="0"/>
              <a:t>.</a:t>
            </a:r>
            <a:endParaRPr lang="en-AU" dirty="0">
              <a:cs typeface="Calibri"/>
            </a:endParaRPr>
          </a:p>
          <a:p>
            <a:pPr marL="0" lvl="0" indent="0">
              <a:buFontTx/>
              <a:buNone/>
            </a:pPr>
            <a:endParaRPr lang="en-AU" sz="1200" i="0" kern="1200" baseline="0" dirty="0">
              <a:solidFill>
                <a:schemeClr val="tx1"/>
              </a:solidFill>
              <a:effectLst/>
              <a:latin typeface="+mn-lt"/>
              <a:ea typeface="+mn-ea"/>
              <a:cs typeface="+mn-cs"/>
            </a:endParaRPr>
          </a:p>
          <a:p>
            <a:r>
              <a:rPr lang="en-AU" sz="1200" i="0" kern="1200" baseline="0" dirty="0">
                <a:solidFill>
                  <a:schemeClr val="tx1"/>
                </a:solidFill>
                <a:effectLst/>
                <a:latin typeface="+mn-lt"/>
                <a:ea typeface="+mn-ea"/>
                <a:cs typeface="+mn-cs"/>
              </a:rPr>
              <a:t>What things might help her to cope?</a:t>
            </a:r>
            <a:endParaRPr lang="en-AU" dirty="0">
              <a:cs typeface="Calibri"/>
            </a:endParaRP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Schedule appointments that minimise waiting times and even allow her to wait away from other patients where she may be more relaxed</a:t>
            </a: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Give her time to settle in at the start of the appointment</a:t>
            </a:r>
            <a:r>
              <a:rPr lang="en-AU" dirty="0"/>
              <a:t>.</a:t>
            </a:r>
            <a:endParaRPr lang="en-AU" dirty="0">
              <a:cs typeface="Calibri"/>
            </a:endParaRP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Make conversation – ask about other things in her life (get to know her a bit</a:t>
            </a:r>
            <a:r>
              <a:rPr lang="en-AU" dirty="0"/>
              <a:t>).</a:t>
            </a:r>
            <a:endParaRPr lang="en-AU" dirty="0">
              <a:cs typeface="Calibri"/>
            </a:endParaRP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Regular breaks focused on breathing</a:t>
            </a:r>
            <a:r>
              <a:rPr lang="en-AU" dirty="0"/>
              <a:t> and </a:t>
            </a:r>
            <a:r>
              <a:rPr lang="en-AU" sz="1200" i="0" kern="1200" baseline="0" dirty="0">
                <a:solidFill>
                  <a:schemeClr val="tx1"/>
                </a:solidFill>
                <a:effectLst/>
                <a:latin typeface="+mn-lt"/>
                <a:ea typeface="+mn-ea"/>
                <a:cs typeface="+mn-cs"/>
              </a:rPr>
              <a:t>relaxation exercises</a:t>
            </a:r>
            <a:r>
              <a:rPr lang="en-AU" dirty="0"/>
              <a:t>, the</a:t>
            </a:r>
            <a:r>
              <a:rPr lang="en-AU" sz="1200" i="0" kern="1200" baseline="0" dirty="0">
                <a:solidFill>
                  <a:schemeClr val="tx1"/>
                </a:solidFill>
                <a:effectLst/>
                <a:latin typeface="+mn-lt"/>
                <a:ea typeface="+mn-ea"/>
                <a:cs typeface="+mn-cs"/>
              </a:rPr>
              <a:t> dentist can do this along with her</a:t>
            </a:r>
            <a:r>
              <a:rPr lang="en-AU" dirty="0"/>
              <a:t>.</a:t>
            </a:r>
            <a:endParaRPr lang="en-AU" dirty="0">
              <a:cs typeface="Calibri"/>
            </a:endParaRP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Have a way for her to communicate the need to stop (due to gagging or for any reason</a:t>
            </a:r>
            <a:r>
              <a:rPr lang="en-AU" dirty="0"/>
              <a:t>).</a:t>
            </a:r>
            <a:endParaRPr lang="en-AU" dirty="0">
              <a:cs typeface="Calibri"/>
            </a:endParaRP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Count upwards or downwards to indicate when she will next get a break (and stick to it</a:t>
            </a:r>
            <a:r>
              <a:rPr lang="en-AU" dirty="0"/>
              <a:t>).</a:t>
            </a:r>
            <a:endParaRPr lang="en-AU" dirty="0">
              <a:cs typeface="Calibri"/>
            </a:endParaRP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Allow her to bring things from home that assist her to relax, </a:t>
            </a:r>
            <a:r>
              <a:rPr lang="en-AU" dirty="0"/>
              <a:t>e.g. </a:t>
            </a:r>
            <a:r>
              <a:rPr lang="en-AU" sz="1200" i="0" kern="1200" baseline="0" dirty="0">
                <a:solidFill>
                  <a:schemeClr val="tx1"/>
                </a:solidFill>
                <a:effectLst/>
                <a:latin typeface="+mn-lt"/>
                <a:ea typeface="+mn-ea"/>
                <a:cs typeface="+mn-cs"/>
              </a:rPr>
              <a:t>a weighted blanket or any sensory toys that help relax her</a:t>
            </a:r>
            <a:r>
              <a:rPr lang="en-AU" dirty="0"/>
              <a:t>.</a:t>
            </a:r>
            <a:endParaRPr lang="en-AU" dirty="0">
              <a:cs typeface="Calibri"/>
            </a:endParaRP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Tell and show her what you are going to do</a:t>
            </a:r>
            <a:r>
              <a:rPr lang="en-AU" dirty="0"/>
              <a:t>,</a:t>
            </a:r>
            <a:r>
              <a:rPr lang="en-AU" sz="1200" i="0" kern="1200" baseline="0" dirty="0">
                <a:solidFill>
                  <a:schemeClr val="tx1"/>
                </a:solidFill>
                <a:effectLst/>
                <a:latin typeface="+mn-lt"/>
                <a:ea typeface="+mn-ea"/>
                <a:cs typeface="+mn-cs"/>
              </a:rPr>
              <a:t> use models, images</a:t>
            </a:r>
            <a:r>
              <a:rPr lang="en-AU" dirty="0"/>
              <a:t> and </a:t>
            </a:r>
            <a:r>
              <a:rPr lang="en-AU" sz="1200" i="0" kern="1200" baseline="0" dirty="0">
                <a:solidFill>
                  <a:schemeClr val="tx1"/>
                </a:solidFill>
                <a:effectLst/>
                <a:latin typeface="+mn-lt"/>
                <a:ea typeface="+mn-ea"/>
                <a:cs typeface="+mn-cs"/>
              </a:rPr>
              <a:t>videos</a:t>
            </a:r>
            <a:r>
              <a:rPr lang="en-AU" dirty="0"/>
              <a:t>.</a:t>
            </a:r>
            <a:endParaRPr lang="en-AU" dirty="0">
              <a:cs typeface="Calibri"/>
            </a:endParaRP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Good communication – covered in more detail in the next slide</a:t>
            </a:r>
            <a:r>
              <a:rPr lang="en-AU" dirty="0"/>
              <a:t>.</a:t>
            </a:r>
            <a:endParaRPr lang="en-AU" dirty="0">
              <a:cs typeface="Calibri"/>
            </a:endParaRP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Ask her how it went at the end so you can adjust things next time if something could be better</a:t>
            </a:r>
            <a:r>
              <a:rPr lang="en-AU" dirty="0"/>
              <a:t>.</a:t>
            </a:r>
            <a:endParaRPr lang="en-AU" dirty="0">
              <a:cs typeface="Calibri"/>
            </a:endParaRPr>
          </a:p>
          <a:p>
            <a:pPr marL="457200" lvl="1" indent="0">
              <a:buFontTx/>
              <a:buNone/>
            </a:pPr>
            <a:endParaRPr lang="en-AU" sz="1200" i="0" kern="1200" baseline="0" dirty="0">
              <a:solidFill>
                <a:schemeClr val="tx1"/>
              </a:solidFill>
              <a:effectLst/>
              <a:latin typeface="+mn-lt"/>
              <a:ea typeface="+mn-ea"/>
              <a:cs typeface="+mn-cs"/>
            </a:endParaRPr>
          </a:p>
          <a:p>
            <a:pPr marL="457200" lvl="1" indent="0">
              <a:buFontTx/>
              <a:buNone/>
            </a:pPr>
            <a:endParaRPr lang="en-AU" sz="1200" i="0" kern="1200" baseline="0" dirty="0">
              <a:solidFill>
                <a:schemeClr val="tx1"/>
              </a:solidFill>
              <a:effectLst/>
              <a:latin typeface="+mn-lt"/>
              <a:ea typeface="+mn-ea"/>
              <a:cs typeface="+mn-cs"/>
            </a:endParaRPr>
          </a:p>
          <a:p>
            <a:r>
              <a:rPr lang="en-AU" sz="1200" i="0" u="sng" kern="1200" baseline="0" dirty="0">
                <a:solidFill>
                  <a:schemeClr val="tx1"/>
                </a:solidFill>
                <a:effectLst/>
                <a:latin typeface="+mn-lt"/>
                <a:ea typeface="+mn-ea"/>
                <a:cs typeface="+mn-cs"/>
              </a:rPr>
              <a:t>Other answers you can share from the real life Stacey:</a:t>
            </a:r>
            <a:endParaRPr lang="en-AU" u="sng" dirty="0">
              <a:cs typeface="Calibri"/>
            </a:endParaRP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Salt on her tongue helped her tolerate scaling without gagging</a:t>
            </a:r>
            <a:r>
              <a:rPr lang="en-AU" dirty="0"/>
              <a:t>.</a:t>
            </a:r>
            <a:endParaRPr lang="en-AU" dirty="0">
              <a:cs typeface="Calibri"/>
            </a:endParaRP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Counting down from 20 to the next break</a:t>
            </a:r>
            <a:r>
              <a:rPr lang="en-AU" dirty="0"/>
              <a:t>.</a:t>
            </a:r>
            <a:endParaRPr lang="en-AU" dirty="0">
              <a:cs typeface="Calibri"/>
            </a:endParaRP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Instruct her to relax her shoulders (</a:t>
            </a:r>
            <a:r>
              <a:rPr lang="en-AU" dirty="0"/>
              <a:t>the </a:t>
            </a:r>
            <a:r>
              <a:rPr lang="en-AU" sz="1200" i="0" kern="1200" baseline="0" dirty="0">
                <a:solidFill>
                  <a:schemeClr val="tx1"/>
                </a:solidFill>
                <a:effectLst/>
                <a:latin typeface="+mn-lt"/>
                <a:ea typeface="+mn-ea"/>
                <a:cs typeface="+mn-cs"/>
              </a:rPr>
              <a:t>dentist does it too</a:t>
            </a:r>
            <a:r>
              <a:rPr lang="en-AU" dirty="0"/>
              <a:t>).</a:t>
            </a:r>
            <a:endParaRPr lang="en-AU" dirty="0">
              <a:cs typeface="Calibri"/>
            </a:endParaRP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Bringing in a weighted blanket</a:t>
            </a:r>
            <a:r>
              <a:rPr lang="en-AU" dirty="0"/>
              <a:t>.</a:t>
            </a:r>
            <a:endParaRPr lang="en-AU" dirty="0">
              <a:cs typeface="Calibri"/>
            </a:endParaRP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Stacey raises her finger if she needs to stop for any reason.</a:t>
            </a:r>
            <a:endParaRPr lang="en-AU" dirty="0">
              <a:cs typeface="Calibri"/>
            </a:endParaRPr>
          </a:p>
          <a:p>
            <a:pPr marL="0" indent="0">
              <a:buFontTx/>
              <a:buNone/>
            </a:pPr>
            <a:endParaRPr lang="en-AU" sz="1200" i="1" kern="1200" baseline="0" dirty="0">
              <a:solidFill>
                <a:schemeClr val="tx1"/>
              </a:solidFill>
              <a:effectLst/>
              <a:latin typeface="+mn-lt"/>
              <a:ea typeface="+mn-ea"/>
              <a:cs typeface="+mn-cs"/>
            </a:endParaRPr>
          </a:p>
          <a:p>
            <a:pPr marL="171450" indent="-171450">
              <a:buFontTx/>
              <a:buChar char="-"/>
            </a:pPr>
            <a:endParaRPr lang="en-AU" sz="1200" i="1" kern="1200" baseline="0" dirty="0">
              <a:solidFill>
                <a:schemeClr val="tx1"/>
              </a:solidFill>
              <a:effectLst/>
              <a:latin typeface="+mn-lt"/>
              <a:ea typeface="+mn-ea"/>
              <a:cs typeface="+mn-cs"/>
            </a:endParaRPr>
          </a:p>
          <a:p>
            <a:pPr marL="171450" indent="-171450">
              <a:buFontTx/>
              <a:buChar char="-"/>
            </a:pPr>
            <a:endParaRPr lang="en-AU" sz="1200" i="1" kern="1200" baseline="0" dirty="0">
              <a:solidFill>
                <a:schemeClr val="tx1"/>
              </a:solidFill>
              <a:effectLst/>
              <a:latin typeface="+mn-lt"/>
              <a:ea typeface="+mn-ea"/>
              <a:cs typeface="+mn-cs"/>
            </a:endParaRPr>
          </a:p>
          <a:p>
            <a:endParaRPr lang="en-AU" i="1" dirty="0"/>
          </a:p>
        </p:txBody>
      </p:sp>
      <p:sp>
        <p:nvSpPr>
          <p:cNvPr id="4" name="Slide Number Placeholder 3"/>
          <p:cNvSpPr>
            <a:spLocks noGrp="1"/>
          </p:cNvSpPr>
          <p:nvPr>
            <p:ph type="sldNum" sz="quarter" idx="10"/>
          </p:nvPr>
        </p:nvSpPr>
        <p:spPr/>
        <p:txBody>
          <a:bodyPr/>
          <a:lstStyle/>
          <a:p>
            <a:fld id="{BE9163C6-BBF9-487A-BA36-3DF7C33AA6E7}" type="slidenum">
              <a:rPr lang="en-AU" smtClean="0"/>
              <a:t>94</a:t>
            </a:fld>
            <a:endParaRPr lang="en-AU" dirty="0"/>
          </a:p>
        </p:txBody>
      </p:sp>
    </p:spTree>
    <p:extLst>
      <p:ext uri="{BB962C8B-B14F-4D97-AF65-F5344CB8AC3E}">
        <p14:creationId xmlns:p14="http://schemas.microsoft.com/office/powerpoint/2010/main" val="36663653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S95P </a:t>
            </a:r>
            <a:r>
              <a:rPr lang="en-AU" sz="1200" b="1" kern="1200" dirty="0">
                <a:solidFill>
                  <a:schemeClr val="tx1"/>
                </a:solidFill>
                <a:effectLst/>
                <a:latin typeface="+mn-lt"/>
                <a:ea typeface="+mn-ea"/>
                <a:cs typeface="+mn-cs"/>
              </a:rPr>
              <a:t> Stacey – Dentists – Further reflections</a:t>
            </a:r>
            <a:endParaRPr lang="en-AU" sz="1200" kern="1200" dirty="0">
              <a:solidFill>
                <a:schemeClr val="tx1"/>
              </a:solidFill>
              <a:effectLst/>
              <a:latin typeface="+mn-lt"/>
              <a:ea typeface="+mn-ea"/>
              <a:cs typeface="+mn-cs"/>
            </a:endParaRPr>
          </a:p>
          <a:p>
            <a:endParaRPr lang="en-AU" b="1" dirty="0"/>
          </a:p>
          <a:p>
            <a:r>
              <a:rPr lang="en-AU" b="1" dirty="0"/>
              <a:t>Suggested</a:t>
            </a:r>
            <a:r>
              <a:rPr lang="en-AU" b="1" baseline="0" dirty="0"/>
              <a:t> time: 6 minutes:</a:t>
            </a:r>
            <a:endParaRPr lang="en-AU" b="1" dirty="0">
              <a:cs typeface="Calibri"/>
            </a:endParaRPr>
          </a:p>
          <a:p>
            <a:endParaRPr lang="en-AU" baseline="0" dirty="0"/>
          </a:p>
          <a:p>
            <a:r>
              <a:rPr lang="en-AU" i="0" u="sng" baseline="0" dirty="0"/>
              <a:t>Notes</a:t>
            </a:r>
            <a:r>
              <a:rPr lang="en-AU" i="0" baseline="0" dirty="0"/>
              <a:t>:</a:t>
            </a:r>
            <a:endParaRPr lang="en-AU" dirty="0">
              <a:cs typeface="Calibri"/>
            </a:endParaRPr>
          </a:p>
          <a:p>
            <a:pPr marL="171450" indent="-171450">
              <a:buFont typeface="Arial" panose="020B0604020202020204" pitchFamily="34" charset="0"/>
              <a:buChar char="•"/>
            </a:pPr>
            <a:r>
              <a:rPr lang="en-AU" i="0" baseline="0" dirty="0"/>
              <a:t>These points may have already come out through group feedback from the last slide. If that is the case, direct workshop participants to consider and discuss other adjustments, or simply summarise any additional points not yet discussed.</a:t>
            </a:r>
            <a:r>
              <a:rPr lang="en-AU" dirty="0"/>
              <a:t> </a:t>
            </a:r>
            <a:endParaRPr lang="en-AU" i="0" baseline="0" dirty="0"/>
          </a:p>
          <a:p>
            <a:pPr marL="171450" indent="-171450">
              <a:buFont typeface="Arial" panose="020B0604020202020204" pitchFamily="34" charset="0"/>
              <a:buChar char="•"/>
            </a:pPr>
            <a:endParaRPr lang="en-AU" dirty="0">
              <a:cs typeface="Calibri" panose="020F0502020204030204"/>
            </a:endParaRPr>
          </a:p>
          <a:p>
            <a:r>
              <a:rPr lang="en-AU" sz="1200" b="1" kern="1200" dirty="0">
                <a:solidFill>
                  <a:schemeClr val="tx1"/>
                </a:solidFill>
                <a:effectLst/>
                <a:latin typeface="+mn-lt"/>
                <a:ea typeface="+mn-ea"/>
                <a:cs typeface="+mn-cs"/>
              </a:rPr>
              <a:t>Key points:</a:t>
            </a:r>
            <a:endParaRPr lang="en-AU"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Tell </a:t>
            </a:r>
            <a:r>
              <a:rPr lang="en-AU" sz="1200" kern="1200" dirty="0">
                <a:solidFill>
                  <a:schemeClr val="tx1"/>
                </a:solidFill>
                <a:effectLst/>
                <a:latin typeface="+mn-lt"/>
                <a:ea typeface="+mn-ea"/>
                <a:cs typeface="+mn-cs"/>
              </a:rPr>
              <a:t>her what you are going to do; check she is OK</a:t>
            </a:r>
            <a:endParaRPr lang="en-AU" dirty="0">
              <a:effectLst/>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Pay </a:t>
            </a:r>
            <a:r>
              <a:rPr lang="en-AU" sz="1200" kern="1200" dirty="0">
                <a:solidFill>
                  <a:schemeClr val="tx1"/>
                </a:solidFill>
                <a:effectLst/>
                <a:latin typeface="+mn-lt"/>
                <a:ea typeface="+mn-ea"/>
                <a:cs typeface="+mn-cs"/>
              </a:rPr>
              <a:t>attention to communication and reasonable adjustments</a:t>
            </a:r>
            <a:endParaRPr lang="en-AU" dirty="0">
              <a:effectLst/>
            </a:endParaRPr>
          </a:p>
          <a:p>
            <a:pPr marL="628650" lvl="1" indent="-171450">
              <a:buFont typeface="Courier New" panose="02070309020205020404" pitchFamily="49" charset="0"/>
              <a:buChar char="o"/>
            </a:pPr>
            <a:r>
              <a:rPr lang="en-AU" sz="1200" kern="1200" dirty="0">
                <a:solidFill>
                  <a:schemeClr val="tx1"/>
                </a:solidFill>
                <a:effectLst/>
                <a:latin typeface="+mn-lt"/>
                <a:ea typeface="+mn-ea"/>
                <a:cs typeface="+mn-cs"/>
              </a:rPr>
              <a:t>Speak to Stacey</a:t>
            </a:r>
            <a:endParaRPr lang="en-AU" dirty="0">
              <a:effectLst/>
            </a:endParaRPr>
          </a:p>
          <a:p>
            <a:pPr marL="628650" lvl="1" indent="-171450">
              <a:buFont typeface="Courier New" panose="02070309020205020404" pitchFamily="49" charset="0"/>
              <a:buChar char="o"/>
            </a:pPr>
            <a:r>
              <a:rPr lang="en-AU" sz="1200" kern="1200" dirty="0">
                <a:solidFill>
                  <a:schemeClr val="tx1"/>
                </a:solidFill>
                <a:effectLst/>
                <a:latin typeface="+mn-lt"/>
                <a:ea typeface="+mn-ea"/>
                <a:cs typeface="+mn-cs"/>
              </a:rPr>
              <a:t>Quiet space</a:t>
            </a:r>
            <a:endParaRPr lang="en-AU" dirty="0">
              <a:effectLst/>
            </a:endParaRPr>
          </a:p>
          <a:p>
            <a:pPr marL="628650" lvl="1" indent="-171450">
              <a:buFont typeface="Courier New" panose="02070309020205020404" pitchFamily="49" charset="0"/>
              <a:buChar char="o"/>
            </a:pPr>
            <a:r>
              <a:rPr lang="en-AU" sz="1200" kern="1200" dirty="0">
                <a:solidFill>
                  <a:schemeClr val="tx1"/>
                </a:solidFill>
                <a:effectLst/>
                <a:latin typeface="+mn-lt"/>
                <a:ea typeface="+mn-ea"/>
                <a:cs typeface="+mn-cs"/>
              </a:rPr>
              <a:t>One thing at a time, simple words</a:t>
            </a:r>
            <a:endParaRPr lang="en-AU" dirty="0">
              <a:effectLst/>
            </a:endParaRPr>
          </a:p>
          <a:p>
            <a:pPr marL="628650" lvl="1" indent="-171450">
              <a:buFont typeface="Courier New" panose="02070309020205020404" pitchFamily="49" charset="0"/>
              <a:buChar char="o"/>
            </a:pPr>
            <a:r>
              <a:rPr lang="en-AU" sz="1200" kern="1200" dirty="0">
                <a:solidFill>
                  <a:schemeClr val="tx1"/>
                </a:solidFill>
                <a:effectLst/>
                <a:latin typeface="+mn-lt"/>
                <a:ea typeface="+mn-ea"/>
                <a:cs typeface="+mn-cs"/>
              </a:rPr>
              <a:t>Give time to think</a:t>
            </a:r>
            <a:endParaRPr lang="en-AU" dirty="0">
              <a:effectLst/>
            </a:endParaRPr>
          </a:p>
          <a:p>
            <a:pPr marL="628650" lvl="1" indent="-171450">
              <a:buFont typeface="Courier New" panose="02070309020205020404" pitchFamily="49" charset="0"/>
              <a:buChar char="o"/>
            </a:pPr>
            <a:r>
              <a:rPr lang="en-AU" sz="1200" kern="1200" dirty="0">
                <a:solidFill>
                  <a:schemeClr val="tx1"/>
                </a:solidFill>
                <a:effectLst/>
                <a:latin typeface="+mn-lt"/>
                <a:ea typeface="+mn-ea"/>
                <a:cs typeface="+mn-cs"/>
              </a:rPr>
              <a:t>Scheduling – let her mum know the date and time too</a:t>
            </a:r>
            <a:endParaRPr lang="en-AU" dirty="0">
              <a:effectLst/>
            </a:endParaRPr>
          </a:p>
          <a:p>
            <a:endParaRPr lang="en-AU" i="1" dirty="0">
              <a:cs typeface="Calibri" panose="020F0502020204030204"/>
            </a:endParaRPr>
          </a:p>
          <a:p>
            <a:r>
              <a:rPr lang="en-US" b="1" baseline="0" dirty="0" smtClean="0"/>
              <a:t>Optional script: (what to say when depends on what answers arise, but potential answers to </a:t>
            </a:r>
            <a:r>
              <a:rPr lang="en-US" b="1" baseline="0" dirty="0" err="1" smtClean="0"/>
              <a:t>emphasise</a:t>
            </a:r>
            <a:r>
              <a:rPr lang="en-US" b="1" baseline="0" dirty="0" smtClean="0"/>
              <a:t> are below)</a:t>
            </a:r>
          </a:p>
          <a:p>
            <a:pPr marL="171450" indent="-171450">
              <a:buFont typeface="Arial" panose="020B0604020202020204" pitchFamily="34" charset="0"/>
              <a:buChar char="•"/>
            </a:pPr>
            <a:r>
              <a:rPr lang="en-AU" sz="1200" i="0" kern="1200" baseline="0" dirty="0" smtClean="0">
                <a:solidFill>
                  <a:schemeClr val="tx1"/>
                </a:solidFill>
                <a:effectLst/>
                <a:latin typeface="+mn-lt"/>
                <a:ea typeface="+mn-ea"/>
                <a:cs typeface="+mn-cs"/>
              </a:rPr>
              <a:t>Get </a:t>
            </a:r>
            <a:r>
              <a:rPr lang="en-AU" sz="1200" i="0" kern="1200" baseline="0" dirty="0">
                <a:solidFill>
                  <a:schemeClr val="tx1"/>
                </a:solidFill>
                <a:effectLst/>
                <a:latin typeface="+mn-lt"/>
                <a:ea typeface="+mn-ea"/>
                <a:cs typeface="+mn-cs"/>
              </a:rPr>
              <a:t>people to share in pairs or groups again</a:t>
            </a:r>
            <a:r>
              <a:rPr lang="en-AU" dirty="0"/>
              <a:t>, discussion about</a:t>
            </a:r>
            <a:r>
              <a:rPr lang="en-AU" sz="1200" i="0" kern="1200" baseline="0" dirty="0">
                <a:solidFill>
                  <a:schemeClr val="tx1"/>
                </a:solidFill>
                <a:effectLst/>
                <a:latin typeface="+mn-lt"/>
                <a:ea typeface="+mn-ea"/>
                <a:cs typeface="+mn-cs"/>
              </a:rPr>
              <a:t> how they would adjust their communication.</a:t>
            </a:r>
            <a:endParaRPr lang="en-AU" dirty="0">
              <a:cs typeface="Calibri"/>
            </a:endParaRPr>
          </a:p>
          <a:p>
            <a:pPr marL="171450" indent="-171450">
              <a:buFont typeface="Arial" panose="020B0604020202020204" pitchFamily="34" charset="0"/>
              <a:buChar char="•"/>
            </a:pPr>
            <a:r>
              <a:rPr lang="en-AU" sz="1200" i="0" kern="1200" baseline="0" dirty="0">
                <a:solidFill>
                  <a:schemeClr val="tx1"/>
                </a:solidFill>
                <a:effectLst/>
                <a:latin typeface="+mn-lt"/>
                <a:ea typeface="+mn-ea"/>
                <a:cs typeface="+mn-cs"/>
              </a:rPr>
              <a:t>Would you need to adjust communication? If yes, what are some ideas for enhancing communication?</a:t>
            </a:r>
            <a:endParaRPr lang="en-AU" dirty="0">
              <a:cs typeface="Calibri"/>
            </a:endParaRPr>
          </a:p>
          <a:p>
            <a:pPr marL="171450" indent="-171450">
              <a:buFont typeface="Arial" panose="020B0604020202020204" pitchFamily="34" charset="0"/>
              <a:buChar char="•"/>
            </a:pPr>
            <a:r>
              <a:rPr lang="en-AU" sz="1200" i="0" kern="1200" baseline="0" dirty="0">
                <a:solidFill>
                  <a:schemeClr val="tx1"/>
                </a:solidFill>
                <a:effectLst/>
                <a:latin typeface="+mn-lt"/>
                <a:ea typeface="+mn-ea"/>
                <a:cs typeface="+mn-cs"/>
              </a:rPr>
              <a:t>What else would you do for someone like Stacey to maximise the success of the appointment?</a:t>
            </a:r>
            <a:endParaRPr lang="en-AU" dirty="0">
              <a:cs typeface="Calibri"/>
            </a:endParaRPr>
          </a:p>
          <a:p>
            <a:pPr marL="171450" indent="-171450">
              <a:buFontTx/>
              <a:buChar char="-"/>
            </a:pPr>
            <a:endParaRPr lang="en-AU" sz="1200" i="0" kern="1200" baseline="0" dirty="0">
              <a:solidFill>
                <a:schemeClr val="tx1"/>
              </a:solidFill>
              <a:effectLst/>
              <a:latin typeface="+mn-lt"/>
              <a:ea typeface="+mn-ea"/>
              <a:cs typeface="+mn-cs"/>
            </a:endParaRPr>
          </a:p>
          <a:p>
            <a:r>
              <a:rPr lang="en-AU" sz="1200" i="1" kern="1200" baseline="0" dirty="0">
                <a:solidFill>
                  <a:schemeClr val="tx1"/>
                </a:solidFill>
                <a:effectLst/>
                <a:latin typeface="+mn-lt"/>
                <a:ea typeface="+mn-ea"/>
                <a:cs typeface="+mn-cs"/>
              </a:rPr>
              <a:t>Answers to emphasise:</a:t>
            </a:r>
            <a:endParaRPr lang="en-AU" i="1" dirty="0">
              <a:cs typeface="Calibri"/>
            </a:endParaRPr>
          </a:p>
          <a:p>
            <a:pPr marL="0" indent="0">
              <a:buFontTx/>
              <a:buNone/>
            </a:pPr>
            <a:endParaRPr lang="en-AU" sz="1200" i="0" kern="1200" baseline="0" dirty="0">
              <a:solidFill>
                <a:schemeClr val="tx1"/>
              </a:solidFill>
              <a:effectLst/>
              <a:latin typeface="+mn-lt"/>
              <a:ea typeface="+mn-ea"/>
              <a:cs typeface="+mn-cs"/>
            </a:endParaRPr>
          </a:p>
          <a:p>
            <a:r>
              <a:rPr lang="en-AU" sz="1200" i="0" kern="1200" baseline="0" dirty="0">
                <a:solidFill>
                  <a:schemeClr val="tx1"/>
                </a:solidFill>
                <a:effectLst/>
                <a:latin typeface="+mn-lt"/>
                <a:ea typeface="+mn-ea"/>
                <a:cs typeface="+mn-cs"/>
              </a:rPr>
              <a:t>Communication:</a:t>
            </a:r>
            <a:endParaRPr lang="en-AU" dirty="0">
              <a:cs typeface="Calibri"/>
            </a:endParaRPr>
          </a:p>
          <a:p>
            <a:pPr marL="171450" indent="-171450">
              <a:buFont typeface="Arial" panose="020B0604020202020204" pitchFamily="34" charset="0"/>
              <a:buChar char="•"/>
            </a:pPr>
            <a:r>
              <a:rPr lang="en-AU" sz="1200" i="0" kern="1200" baseline="0" dirty="0">
                <a:solidFill>
                  <a:schemeClr val="tx1"/>
                </a:solidFill>
                <a:effectLst/>
                <a:latin typeface="+mn-lt"/>
                <a:ea typeface="+mn-ea"/>
                <a:cs typeface="+mn-cs"/>
              </a:rPr>
              <a:t>Speak to Stacey – not her mum, unless she says it is OK to. (And then still involve Stacey too – respect that she is an adult</a:t>
            </a:r>
            <a:r>
              <a:rPr lang="en-AU" dirty="0"/>
              <a:t>).</a:t>
            </a:r>
            <a:endParaRPr lang="en-AU" dirty="0">
              <a:cs typeface="Calibri"/>
            </a:endParaRPr>
          </a:p>
          <a:p>
            <a:pPr marL="171450" indent="-171450">
              <a:buFont typeface="Arial" panose="020B0604020202020204" pitchFamily="34" charset="0"/>
              <a:buChar char="•"/>
            </a:pPr>
            <a:r>
              <a:rPr lang="en-AU" sz="1200" i="0" kern="1200" baseline="0" dirty="0">
                <a:solidFill>
                  <a:schemeClr val="tx1"/>
                </a:solidFill>
                <a:effectLst/>
                <a:latin typeface="+mn-lt"/>
                <a:ea typeface="+mn-ea"/>
                <a:cs typeface="+mn-cs"/>
              </a:rPr>
              <a:t>Make sure you ask questions of Stacey, not her mum</a:t>
            </a:r>
            <a:r>
              <a:rPr lang="en-AU" dirty="0"/>
              <a:t>.</a:t>
            </a:r>
            <a:endParaRPr lang="en-AU" dirty="0">
              <a:cs typeface="Calibri"/>
            </a:endParaRPr>
          </a:p>
          <a:p>
            <a:pPr marL="171450" indent="-171450">
              <a:buFont typeface="Arial" panose="020B0604020202020204" pitchFamily="34" charset="0"/>
              <a:buChar char="•"/>
            </a:pPr>
            <a:r>
              <a:rPr lang="en-AU" sz="1200" i="0" kern="1200" baseline="0" dirty="0">
                <a:solidFill>
                  <a:schemeClr val="tx1"/>
                </a:solidFill>
                <a:effectLst/>
                <a:latin typeface="+mn-lt"/>
                <a:ea typeface="+mn-ea"/>
                <a:cs typeface="+mn-cs"/>
              </a:rPr>
              <a:t>Give her information in a quiet place when she is ready to listen</a:t>
            </a:r>
            <a:r>
              <a:rPr lang="en-AU" dirty="0"/>
              <a:t>.</a:t>
            </a:r>
            <a:endParaRPr lang="en-AU" dirty="0">
              <a:cs typeface="Calibri"/>
            </a:endParaRPr>
          </a:p>
          <a:p>
            <a:pPr marL="171450" indent="-171450">
              <a:buFont typeface="Arial" panose="020B0604020202020204" pitchFamily="34" charset="0"/>
              <a:buChar char="•"/>
            </a:pPr>
            <a:r>
              <a:rPr lang="en-AU" sz="1200" i="0" kern="1200" baseline="0" dirty="0">
                <a:solidFill>
                  <a:schemeClr val="tx1"/>
                </a:solidFill>
                <a:effectLst/>
                <a:latin typeface="+mn-lt"/>
                <a:ea typeface="+mn-ea"/>
                <a:cs typeface="+mn-cs"/>
              </a:rPr>
              <a:t>Talk about one thing at a time</a:t>
            </a:r>
            <a:r>
              <a:rPr lang="en-AU" dirty="0"/>
              <a:t>.</a:t>
            </a:r>
            <a:endParaRPr lang="en-AU" dirty="0">
              <a:cs typeface="Calibri"/>
            </a:endParaRPr>
          </a:p>
          <a:p>
            <a:pPr marL="171450" indent="-171450">
              <a:buFont typeface="Arial" panose="020B0604020202020204" pitchFamily="34" charset="0"/>
              <a:buChar char="•"/>
            </a:pPr>
            <a:r>
              <a:rPr lang="en-AU" sz="1200" i="0" kern="1200" baseline="0" dirty="0">
                <a:solidFill>
                  <a:schemeClr val="tx1"/>
                </a:solidFill>
                <a:effectLst/>
                <a:latin typeface="+mn-lt"/>
                <a:ea typeface="+mn-ea"/>
                <a:cs typeface="+mn-cs"/>
              </a:rPr>
              <a:t>Use plain, everyday language</a:t>
            </a:r>
            <a:r>
              <a:rPr lang="en-AU" dirty="0"/>
              <a:t>.</a:t>
            </a:r>
            <a:endParaRPr lang="en-AU" dirty="0">
              <a:cs typeface="Calibri"/>
            </a:endParaRPr>
          </a:p>
          <a:p>
            <a:pPr marL="171450" indent="-171450">
              <a:buFont typeface="Arial" panose="020B0604020202020204" pitchFamily="34" charset="0"/>
              <a:buChar char="•"/>
            </a:pPr>
            <a:r>
              <a:rPr lang="en-AU" sz="1200" i="0" kern="1200" baseline="0" dirty="0">
                <a:solidFill>
                  <a:schemeClr val="tx1"/>
                </a:solidFill>
                <a:effectLst/>
                <a:latin typeface="+mn-lt"/>
                <a:ea typeface="+mn-ea"/>
                <a:cs typeface="+mn-cs"/>
              </a:rPr>
              <a:t>Give Stacey time to think about what you have said. Be comfortable with silence</a:t>
            </a:r>
            <a:r>
              <a:rPr lang="en-AU" dirty="0"/>
              <a:t>,</a:t>
            </a:r>
            <a:r>
              <a:rPr lang="en-AU" sz="1200" i="0" kern="1200" baseline="0" dirty="0">
                <a:solidFill>
                  <a:schemeClr val="tx1"/>
                </a:solidFill>
                <a:effectLst/>
                <a:latin typeface="+mn-lt"/>
                <a:ea typeface="+mn-ea"/>
                <a:cs typeface="+mn-cs"/>
              </a:rPr>
              <a:t> don’t feel the need to fill it</a:t>
            </a:r>
            <a:r>
              <a:rPr lang="en-AU" dirty="0"/>
              <a:t>.</a:t>
            </a:r>
            <a:endParaRPr lang="en-AU" dirty="0">
              <a:cs typeface="Calibri"/>
            </a:endParaRPr>
          </a:p>
          <a:p>
            <a:pPr marL="171450" indent="-171450">
              <a:buFont typeface="Arial" panose="020B0604020202020204" pitchFamily="34" charset="0"/>
              <a:buChar char="•"/>
            </a:pPr>
            <a:r>
              <a:rPr lang="en-AU" sz="1200" i="0" kern="1200" baseline="0" dirty="0">
                <a:solidFill>
                  <a:schemeClr val="tx1"/>
                </a:solidFill>
                <a:effectLst/>
                <a:latin typeface="+mn-lt"/>
                <a:ea typeface="+mn-ea"/>
                <a:cs typeface="+mn-cs"/>
              </a:rPr>
              <a:t>Especially important to give time if Stacey needs to make a decision</a:t>
            </a:r>
            <a:r>
              <a:rPr lang="en-AU" dirty="0"/>
              <a:t>.</a:t>
            </a:r>
            <a:endParaRPr lang="en-AU" dirty="0">
              <a:cs typeface="Calibri"/>
            </a:endParaRPr>
          </a:p>
          <a:p>
            <a:pPr marL="171450" indent="-171450">
              <a:buFont typeface="Arial" panose="020B0604020202020204" pitchFamily="34" charset="0"/>
              <a:buChar char="•"/>
            </a:pPr>
            <a:endParaRPr lang="en-AU" sz="120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AU" sz="1200" i="0" kern="1200" baseline="0" dirty="0">
                <a:solidFill>
                  <a:schemeClr val="tx1"/>
                </a:solidFill>
                <a:effectLst/>
                <a:latin typeface="+mn-lt"/>
                <a:ea typeface="+mn-ea"/>
                <a:cs typeface="+mn-cs"/>
              </a:rPr>
              <a:t>Always tell and show her what will happen, then</a:t>
            </a:r>
            <a:r>
              <a:rPr lang="en-AU" dirty="0"/>
              <a:t> </a:t>
            </a:r>
            <a:endParaRPr lang="en-AU" dirty="0">
              <a:cs typeface="Calibri"/>
            </a:endParaRPr>
          </a:p>
          <a:p>
            <a:pPr marL="171450" indent="-171450">
              <a:buFont typeface="Arial" panose="020B0604020202020204" pitchFamily="34" charset="0"/>
              <a:buChar char="•"/>
            </a:pPr>
            <a:r>
              <a:rPr lang="en-AU" dirty="0"/>
              <a:t>Check </a:t>
            </a:r>
            <a:r>
              <a:rPr lang="en-AU" sz="1200" i="0" kern="1200" baseline="0" dirty="0">
                <a:solidFill>
                  <a:schemeClr val="tx1"/>
                </a:solidFill>
                <a:effectLst/>
                <a:latin typeface="+mn-lt"/>
                <a:ea typeface="+mn-ea"/>
                <a:cs typeface="+mn-cs"/>
              </a:rPr>
              <a:t>understanding both ways</a:t>
            </a:r>
            <a:r>
              <a:rPr lang="en-AU" dirty="0"/>
              <a:t>. Use</a:t>
            </a:r>
            <a:r>
              <a:rPr lang="en-AU" sz="1200" i="0" kern="1200" baseline="0" dirty="0">
                <a:solidFill>
                  <a:schemeClr val="tx1"/>
                </a:solidFill>
                <a:effectLst/>
                <a:latin typeface="+mn-lt"/>
                <a:ea typeface="+mn-ea"/>
                <a:cs typeface="+mn-cs"/>
              </a:rPr>
              <a:t> the teach-back method</a:t>
            </a:r>
            <a:r>
              <a:rPr lang="en-AU" dirty="0"/>
              <a:t>.</a:t>
            </a:r>
            <a:endParaRPr lang="en-AU" dirty="0">
              <a:cs typeface="Calibri"/>
            </a:endParaRPr>
          </a:p>
          <a:p>
            <a:pPr marL="171450" indent="-171450">
              <a:buFont typeface="Arial" panose="020B0604020202020204" pitchFamily="34" charset="0"/>
              <a:buChar char="•"/>
            </a:pPr>
            <a:endParaRPr lang="en-AU" sz="1200" i="0" kern="1200" baseline="0" dirty="0">
              <a:solidFill>
                <a:schemeClr val="tx1"/>
              </a:solidFill>
              <a:effectLst/>
              <a:latin typeface="+mn-lt"/>
              <a:ea typeface="+mn-ea"/>
              <a:cs typeface="+mn-cs"/>
            </a:endParaRPr>
          </a:p>
          <a:p>
            <a:pPr marL="171450" indent="-171450">
              <a:buFont typeface="Arial" panose="020B0604020202020204" pitchFamily="34" charset="0"/>
              <a:buChar char="•"/>
              <a:defRPr/>
            </a:pPr>
            <a:r>
              <a:rPr lang="en-AU" sz="1200" i="0" kern="1200" baseline="0" dirty="0">
                <a:solidFill>
                  <a:schemeClr val="tx1"/>
                </a:solidFill>
                <a:effectLst/>
                <a:latin typeface="+mn-lt"/>
                <a:ea typeface="+mn-ea"/>
                <a:cs typeface="+mn-cs"/>
              </a:rPr>
              <a:t>Listen carefully when Stacey speaks to you</a:t>
            </a:r>
            <a:r>
              <a:rPr lang="en-AU" dirty="0"/>
              <a:t>.</a:t>
            </a:r>
            <a:endParaRPr lang="en-AU" dirty="0">
              <a:cs typeface="Calibri"/>
            </a:endParaRPr>
          </a:p>
          <a:p>
            <a:pPr marL="171450" indent="-171450">
              <a:buFont typeface="Arial" panose="020B0604020202020204" pitchFamily="34" charset="0"/>
              <a:buChar char="•"/>
              <a:defRPr/>
            </a:pPr>
            <a:r>
              <a:rPr lang="en-AU" sz="1200" i="0" kern="1200" baseline="0" dirty="0">
                <a:solidFill>
                  <a:schemeClr val="tx1"/>
                </a:solidFill>
                <a:effectLst/>
                <a:latin typeface="+mn-lt"/>
                <a:ea typeface="+mn-ea"/>
                <a:cs typeface="+mn-cs"/>
              </a:rPr>
              <a:t>Give her time to think if she has any questions</a:t>
            </a:r>
            <a:r>
              <a:rPr lang="en-AU" dirty="0"/>
              <a:t>.</a:t>
            </a:r>
            <a:endParaRPr lang="en-AU" dirty="0">
              <a:cs typeface="Calibri"/>
            </a:endParaRPr>
          </a:p>
          <a:p>
            <a:pPr marL="171450" indent="-171450">
              <a:buFont typeface="Arial" panose="020B0604020202020204" pitchFamily="34" charset="0"/>
              <a:buChar char="•"/>
              <a:defRPr/>
            </a:pPr>
            <a:r>
              <a:rPr lang="en-AU" sz="1200" i="0" kern="1200" baseline="0" dirty="0">
                <a:solidFill>
                  <a:schemeClr val="tx1"/>
                </a:solidFill>
                <a:effectLst/>
                <a:latin typeface="+mn-lt"/>
                <a:ea typeface="+mn-ea"/>
                <a:cs typeface="+mn-cs"/>
              </a:rPr>
              <a:t>If recommending that Stacey does something, ask if she would like you to give the information to her mum too. You can provide it in writing or verbally.</a:t>
            </a:r>
            <a:r>
              <a:rPr lang="en-AU" dirty="0"/>
              <a:t> </a:t>
            </a:r>
            <a:endParaRPr lang="en-AU" dirty="0">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AU" sz="1200" i="0" kern="1200" baseline="0" dirty="0">
              <a:solidFill>
                <a:schemeClr val="tx1"/>
              </a:solidFill>
              <a:effectLst/>
              <a:latin typeface="+mn-lt"/>
              <a:ea typeface="+mn-ea"/>
              <a:cs typeface="+mn-cs"/>
            </a:endParaRPr>
          </a:p>
          <a:p>
            <a:pPr marL="0" indent="0">
              <a:buFontTx/>
              <a:buNone/>
            </a:pPr>
            <a:endParaRPr lang="en-AU" sz="1200" i="0" kern="1200" baseline="0" dirty="0">
              <a:solidFill>
                <a:schemeClr val="tx1"/>
              </a:solidFill>
              <a:effectLst/>
              <a:latin typeface="+mn-lt"/>
              <a:ea typeface="+mn-ea"/>
              <a:cs typeface="+mn-cs"/>
            </a:endParaRPr>
          </a:p>
          <a:p>
            <a:r>
              <a:rPr lang="en-AU" sz="1200" i="0" kern="1200" baseline="0" dirty="0">
                <a:solidFill>
                  <a:schemeClr val="tx1"/>
                </a:solidFill>
                <a:effectLst/>
                <a:latin typeface="+mn-lt"/>
                <a:ea typeface="+mn-ea"/>
                <a:cs typeface="+mn-cs"/>
              </a:rPr>
              <a:t>What about when you are making appointments for Stacey?</a:t>
            </a:r>
            <a:endParaRPr lang="en-AU" dirty="0">
              <a:cs typeface="Calibri"/>
            </a:endParaRPr>
          </a:p>
          <a:p>
            <a:pPr marL="171450" indent="-171450">
              <a:buFont typeface="Arial" panose="020B0604020202020204" pitchFamily="34" charset="0"/>
              <a:buChar char="•"/>
            </a:pPr>
            <a:r>
              <a:rPr lang="en-AU" sz="1200" i="0" kern="1200" baseline="0" dirty="0">
                <a:solidFill>
                  <a:schemeClr val="tx1"/>
                </a:solidFill>
                <a:effectLst/>
                <a:latin typeface="+mn-lt"/>
                <a:ea typeface="+mn-ea"/>
                <a:cs typeface="+mn-cs"/>
              </a:rPr>
              <a:t>Give her a phone call</a:t>
            </a:r>
            <a:r>
              <a:rPr lang="en-AU" dirty="0"/>
              <a:t>,</a:t>
            </a:r>
            <a:r>
              <a:rPr lang="en-AU" sz="1200" i="0" kern="1200" baseline="0" dirty="0">
                <a:solidFill>
                  <a:schemeClr val="tx1"/>
                </a:solidFill>
                <a:effectLst/>
                <a:latin typeface="+mn-lt"/>
                <a:ea typeface="+mn-ea"/>
                <a:cs typeface="+mn-cs"/>
              </a:rPr>
              <a:t> not a reminder letter</a:t>
            </a:r>
            <a:r>
              <a:rPr lang="en-AU" dirty="0"/>
              <a:t>.</a:t>
            </a:r>
            <a:endParaRPr lang="en-AU" dirty="0">
              <a:cs typeface="Calibri"/>
            </a:endParaRPr>
          </a:p>
          <a:p>
            <a:pPr marL="171450" indent="-171450">
              <a:buFont typeface="Arial" panose="020B0604020202020204" pitchFamily="34" charset="0"/>
              <a:buChar char="•"/>
            </a:pPr>
            <a:r>
              <a:rPr lang="en-AU" sz="1200" i="0" kern="1200" baseline="0" dirty="0">
                <a:solidFill>
                  <a:schemeClr val="tx1"/>
                </a:solidFill>
                <a:effectLst/>
                <a:latin typeface="+mn-lt"/>
                <a:ea typeface="+mn-ea"/>
                <a:cs typeface="+mn-cs"/>
              </a:rPr>
              <a:t>If she asks you to, tell mum when the appointment is too</a:t>
            </a:r>
            <a:r>
              <a:rPr lang="en-AU" dirty="0"/>
              <a:t>.</a:t>
            </a:r>
            <a:endParaRPr lang="en-AU" dirty="0">
              <a:cs typeface="Calibri"/>
            </a:endParaRPr>
          </a:p>
          <a:p>
            <a:pPr marL="171450" indent="-171450">
              <a:buFont typeface="Arial" panose="020B0604020202020204" pitchFamily="34" charset="0"/>
              <a:buChar char="•"/>
            </a:pPr>
            <a:r>
              <a:rPr lang="en-AU" sz="1200" i="0" kern="1200" baseline="0" dirty="0">
                <a:solidFill>
                  <a:schemeClr val="tx1"/>
                </a:solidFill>
                <a:effectLst/>
                <a:latin typeface="+mn-lt"/>
                <a:ea typeface="+mn-ea"/>
                <a:cs typeface="+mn-cs"/>
              </a:rPr>
              <a:t>Asking your reception staff to ask someone how they prefer to receive reminders and if there is anyone else they’d like you to communicate with about appointments, is a really easy and practical adjustment to make.</a:t>
            </a:r>
            <a:r>
              <a:rPr lang="en-AU" dirty="0"/>
              <a:t> </a:t>
            </a:r>
            <a:endParaRPr lang="en-AU" dirty="0">
              <a:cs typeface="Calibri" panose="020F0502020204030204"/>
            </a:endParaRPr>
          </a:p>
          <a:p>
            <a:pPr marL="171450" lvl="0" indent="-171450">
              <a:buFont typeface="Arial" panose="020B0604020202020204" pitchFamily="34" charset="0"/>
              <a:buChar char="•"/>
            </a:pPr>
            <a:endParaRPr lang="en-AU" sz="1200" i="0" kern="1200" baseline="0" dirty="0">
              <a:solidFill>
                <a:schemeClr val="tx1"/>
              </a:solidFill>
              <a:effectLst/>
              <a:latin typeface="+mn-lt"/>
              <a:ea typeface="+mn-ea"/>
              <a:cs typeface="+mn-cs"/>
            </a:endParaRPr>
          </a:p>
          <a:p>
            <a:pPr marL="0" indent="0">
              <a:buFontTx/>
              <a:buNone/>
            </a:pPr>
            <a:endParaRPr lang="en-AU" sz="1200" i="0" kern="1200" baseline="0" dirty="0">
              <a:solidFill>
                <a:schemeClr val="tx1"/>
              </a:solidFill>
              <a:effectLst/>
              <a:latin typeface="+mn-lt"/>
              <a:ea typeface="+mn-ea"/>
              <a:cs typeface="+mn-cs"/>
            </a:endParaRPr>
          </a:p>
          <a:p>
            <a:pPr marL="171450" indent="-171450">
              <a:buFontTx/>
              <a:buChar char="-"/>
            </a:pPr>
            <a:endParaRPr lang="en-AU" sz="1200" i="1" kern="1200" baseline="0" dirty="0">
              <a:solidFill>
                <a:schemeClr val="tx1"/>
              </a:solidFill>
              <a:effectLst/>
              <a:latin typeface="+mn-lt"/>
              <a:ea typeface="+mn-ea"/>
              <a:cs typeface="+mn-cs"/>
            </a:endParaRPr>
          </a:p>
          <a:p>
            <a:endParaRPr lang="en-AU" i="1" dirty="0"/>
          </a:p>
        </p:txBody>
      </p:sp>
      <p:sp>
        <p:nvSpPr>
          <p:cNvPr id="4" name="Slide Number Placeholder 3"/>
          <p:cNvSpPr>
            <a:spLocks noGrp="1"/>
          </p:cNvSpPr>
          <p:nvPr>
            <p:ph type="sldNum" sz="quarter" idx="10"/>
          </p:nvPr>
        </p:nvSpPr>
        <p:spPr/>
        <p:txBody>
          <a:bodyPr/>
          <a:lstStyle/>
          <a:p>
            <a:fld id="{BE9163C6-BBF9-487A-BA36-3DF7C33AA6E7}" type="slidenum">
              <a:rPr lang="en-AU" smtClean="0"/>
              <a:t>95</a:t>
            </a:fld>
            <a:endParaRPr lang="en-AU" dirty="0"/>
          </a:p>
        </p:txBody>
      </p:sp>
    </p:spTree>
    <p:extLst>
      <p:ext uri="{BB962C8B-B14F-4D97-AF65-F5344CB8AC3E}">
        <p14:creationId xmlns:p14="http://schemas.microsoft.com/office/powerpoint/2010/main" val="3341661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S96P </a:t>
            </a:r>
            <a:r>
              <a:rPr lang="en-AU" sz="1200" b="1" kern="1200" dirty="0">
                <a:solidFill>
                  <a:schemeClr val="tx1"/>
                </a:solidFill>
                <a:effectLst/>
                <a:latin typeface="+mn-lt"/>
                <a:ea typeface="+mn-ea"/>
                <a:cs typeface="+mn-cs"/>
              </a:rPr>
              <a:t> Leon divider slide</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You can remove this slide.</a:t>
            </a:r>
            <a:endParaRPr lang="en-AU" baseline="0" dirty="0" smtClean="0"/>
          </a:p>
          <a:p>
            <a:endParaRPr lang="en-AU" dirty="0"/>
          </a:p>
        </p:txBody>
      </p:sp>
      <p:sp>
        <p:nvSpPr>
          <p:cNvPr id="4" name="Slide Number Placeholder 3"/>
          <p:cNvSpPr>
            <a:spLocks noGrp="1"/>
          </p:cNvSpPr>
          <p:nvPr>
            <p:ph type="sldNum" sz="quarter" idx="10"/>
          </p:nvPr>
        </p:nvSpPr>
        <p:spPr/>
        <p:txBody>
          <a:bodyPr/>
          <a:lstStyle/>
          <a:p>
            <a:fld id="{65FF620E-BD1C-4F16-AF7B-7849DBAB030F}" type="slidenum">
              <a:rPr lang="en-AU" smtClean="0"/>
              <a:t>96</a:t>
            </a:fld>
            <a:endParaRPr lang="en-AU" dirty="0"/>
          </a:p>
        </p:txBody>
      </p:sp>
    </p:spTree>
    <p:extLst>
      <p:ext uri="{BB962C8B-B14F-4D97-AF65-F5344CB8AC3E}">
        <p14:creationId xmlns:p14="http://schemas.microsoft.com/office/powerpoint/2010/main" val="174379834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S97P </a:t>
            </a:r>
            <a:r>
              <a:rPr lang="en-AU" sz="1200" b="1" kern="1200" dirty="0">
                <a:solidFill>
                  <a:schemeClr val="tx1"/>
                </a:solidFill>
                <a:effectLst/>
                <a:latin typeface="+mn-lt"/>
                <a:ea typeface="+mn-ea"/>
                <a:cs typeface="+mn-cs"/>
              </a:rPr>
              <a:t> Leon - Dentists</a:t>
            </a:r>
            <a:endParaRPr lang="en-AU" sz="1200" kern="1200" dirty="0">
              <a:solidFill>
                <a:schemeClr val="tx1"/>
              </a:solidFill>
              <a:effectLst/>
              <a:latin typeface="+mn-lt"/>
              <a:ea typeface="+mn-ea"/>
              <a:cs typeface="+mn-cs"/>
            </a:endParaRPr>
          </a:p>
          <a:p>
            <a:endParaRPr lang="en-AU" b="1" dirty="0"/>
          </a:p>
          <a:p>
            <a:r>
              <a:rPr lang="en-AU" b="1" dirty="0"/>
              <a:t>Suggested</a:t>
            </a:r>
            <a:r>
              <a:rPr lang="en-AU" b="1" baseline="0" dirty="0"/>
              <a:t> time: 1.5 minutes:</a:t>
            </a:r>
          </a:p>
          <a:p>
            <a:endParaRPr lang="en-AU" baseline="0" dirty="0"/>
          </a:p>
          <a:p>
            <a:r>
              <a:rPr lang="en-AU" i="0" u="sng" baseline="0" dirty="0"/>
              <a:t>Notes</a:t>
            </a:r>
            <a:r>
              <a:rPr lang="en-AU" i="0" baseline="0" dirty="0"/>
              <a:t>:</a:t>
            </a:r>
          </a:p>
          <a:p>
            <a:pPr marL="171450" indent="-171450">
              <a:buFont typeface="Arial" panose="020B0604020202020204" pitchFamily="34" charset="0"/>
              <a:buChar char="•"/>
            </a:pPr>
            <a:endParaRPr lang="en-AU" i="0" baseline="0" dirty="0"/>
          </a:p>
          <a:p>
            <a:pPr marL="171450" indent="-171450">
              <a:buFont typeface="Arial" panose="020B0604020202020204" pitchFamily="34" charset="0"/>
              <a:buChar char="•"/>
            </a:pPr>
            <a:r>
              <a:rPr lang="en-AU" i="0" baseline="0" dirty="0"/>
              <a:t>Read the case study </a:t>
            </a:r>
            <a:r>
              <a:rPr lang="en-AU" i="0" baseline="0" dirty="0" smtClean="0"/>
              <a:t>as it is written.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smtClean="0">
                <a:solidFill>
                  <a:schemeClr val="tx1"/>
                </a:solidFill>
                <a:effectLst/>
                <a:latin typeface="+mn-lt"/>
                <a:ea typeface="+mn-ea"/>
                <a:cs typeface="+mn-cs"/>
              </a:rPr>
              <a:t>See the appendix to the Training guide for detailed information about this case and the clinical and practical points it highlights, including appropriate reasonable adjustments. </a:t>
            </a:r>
            <a:endParaRPr lang="en-AU" i="0" baseline="0" dirty="0"/>
          </a:p>
          <a:p>
            <a:pPr marL="171450" indent="-171450">
              <a:buFont typeface="Arial" panose="020B0604020202020204" pitchFamily="34" charset="0"/>
              <a:buChar char="•"/>
            </a:pPr>
            <a:r>
              <a:rPr lang="en-AU" dirty="0"/>
              <a:t>Bisphosphonates are</a:t>
            </a:r>
            <a:r>
              <a:rPr lang="en-AU" baseline="0" dirty="0"/>
              <a:t> a type of drug used to treat osteoporosis. They can place a person at a higher risk of adverse effects following tooth extraction. </a:t>
            </a:r>
            <a:endParaRPr lang="en-AU" i="0" baseline="0" dirty="0"/>
          </a:p>
          <a:p>
            <a:endParaRPr lang="en-AU" i="1" baseline="0" dirty="0"/>
          </a:p>
          <a:p>
            <a:r>
              <a:rPr lang="en-AU" b="1" i="0" baseline="0" dirty="0"/>
              <a:t>Suggested script:</a:t>
            </a:r>
          </a:p>
          <a:p>
            <a:endParaRPr lang="en-AU" i="1" baseline="0" dirty="0"/>
          </a:p>
          <a:p>
            <a:pPr marL="0" indent="0">
              <a:buFontTx/>
              <a:buNone/>
            </a:pPr>
            <a:r>
              <a:rPr lang="en-AU" sz="1200" i="1" kern="1200" baseline="0" dirty="0">
                <a:solidFill>
                  <a:schemeClr val="tx1"/>
                </a:solidFill>
                <a:effectLst/>
                <a:latin typeface="+mn-lt"/>
                <a:ea typeface="+mn-ea"/>
                <a:cs typeface="+mn-cs"/>
              </a:rPr>
              <a:t>Leon is a man in his late 30’s who enjoys watching home videos. </a:t>
            </a:r>
            <a:r>
              <a:rPr lang="en-AU" sz="1200" i="1" kern="1200" dirty="0" smtClean="0">
                <a:solidFill>
                  <a:schemeClr val="tx1"/>
                </a:solidFill>
                <a:effectLst/>
                <a:latin typeface="+mn-lt"/>
                <a:ea typeface="+mn-ea"/>
                <a:cs typeface="+mn-cs"/>
              </a:rPr>
              <a:t>He has a severe intellectual disability and requires support for most activities. Leon relies on non-verbal forms of communication. He also has a physical disability and uses a wheelchair. </a:t>
            </a:r>
            <a:endParaRPr lang="en-AU" sz="1200" i="1" kern="1200" baseline="0" dirty="0">
              <a:solidFill>
                <a:schemeClr val="tx1"/>
              </a:solidFill>
              <a:effectLst/>
              <a:latin typeface="+mn-lt"/>
              <a:ea typeface="+mn-ea"/>
              <a:cs typeface="+mn-cs"/>
            </a:endParaRPr>
          </a:p>
          <a:p>
            <a:pPr marL="0" indent="0">
              <a:buFontTx/>
              <a:buNone/>
            </a:pPr>
            <a:r>
              <a:rPr lang="en-AU" sz="1200" i="1" kern="1200" baseline="0" dirty="0">
                <a:solidFill>
                  <a:schemeClr val="tx1"/>
                </a:solidFill>
                <a:effectLst/>
                <a:latin typeface="+mn-lt"/>
                <a:ea typeface="+mn-ea"/>
                <a:cs typeface="+mn-cs"/>
              </a:rPr>
              <a:t>He lives in a group home </a:t>
            </a:r>
            <a:r>
              <a:rPr lang="en-AU" sz="1200" i="1" kern="1200" baseline="0" dirty="0" smtClean="0">
                <a:solidFill>
                  <a:schemeClr val="tx1"/>
                </a:solidFill>
                <a:effectLst/>
                <a:latin typeface="+mn-lt"/>
                <a:ea typeface="+mn-ea"/>
                <a:cs typeface="+mn-cs"/>
              </a:rPr>
              <a:t>and </a:t>
            </a:r>
            <a:r>
              <a:rPr lang="en-AU" sz="1200" i="1" kern="1200" baseline="0" dirty="0">
                <a:solidFill>
                  <a:schemeClr val="tx1"/>
                </a:solidFill>
                <a:effectLst/>
                <a:latin typeface="+mn-lt"/>
                <a:ea typeface="+mn-ea"/>
                <a:cs typeface="+mn-cs"/>
              </a:rPr>
              <a:t>stays with his father every second weekend. </a:t>
            </a:r>
          </a:p>
          <a:p>
            <a:pPr marL="0" indent="0">
              <a:buFontTx/>
              <a:buNone/>
            </a:pPr>
            <a:endParaRPr lang="en-AU" sz="1200" i="1" kern="1200" baseline="0" dirty="0">
              <a:solidFill>
                <a:schemeClr val="tx1"/>
              </a:solidFill>
              <a:effectLst/>
              <a:latin typeface="+mn-lt"/>
              <a:ea typeface="+mn-ea"/>
              <a:cs typeface="+mn-cs"/>
            </a:endParaRPr>
          </a:p>
          <a:p>
            <a:pPr marL="0" indent="0">
              <a:buFontTx/>
              <a:buNone/>
            </a:pPr>
            <a:r>
              <a:rPr lang="en-AU" sz="1200" i="1" kern="1200" baseline="0" dirty="0">
                <a:solidFill>
                  <a:schemeClr val="tx1"/>
                </a:solidFill>
                <a:effectLst/>
                <a:latin typeface="+mn-lt"/>
                <a:ea typeface="+mn-ea"/>
                <a:cs typeface="+mn-cs"/>
              </a:rPr>
              <a:t>Leon’s medical history includes dysphagia and epilepsy which is not well controlled. He tolerates having someone brush his teeth. His tolerance for dental work is lower – in the past he’s been able to manage small sections of scaling with good suctioning. However, he opens his mouth very wide making it hard to access the buccal surfaces.</a:t>
            </a:r>
          </a:p>
          <a:p>
            <a:pPr marL="0" indent="0">
              <a:buFontTx/>
              <a:buNone/>
            </a:pPr>
            <a:endParaRPr lang="en-AU" sz="1200" i="1" kern="1200" baseline="0" dirty="0">
              <a:solidFill>
                <a:schemeClr val="tx1"/>
              </a:solidFill>
              <a:effectLst/>
              <a:latin typeface="+mn-lt"/>
              <a:ea typeface="+mn-ea"/>
              <a:cs typeface="+mn-cs"/>
            </a:endParaRPr>
          </a:p>
          <a:p>
            <a:pPr marL="0" indent="0">
              <a:buFontTx/>
              <a:buNone/>
            </a:pPr>
            <a:r>
              <a:rPr lang="en-AU" sz="1200" i="1" kern="1200" baseline="0" dirty="0">
                <a:solidFill>
                  <a:schemeClr val="tx1"/>
                </a:solidFill>
                <a:effectLst/>
                <a:latin typeface="+mn-lt"/>
                <a:ea typeface="+mn-ea"/>
                <a:cs typeface="+mn-cs"/>
              </a:rPr>
              <a:t>His last comprehensive dental evaluation was 6 years ago, under general anaesthetic. </a:t>
            </a:r>
          </a:p>
          <a:p>
            <a:pPr marL="0" indent="0">
              <a:buFontTx/>
              <a:buNone/>
            </a:pPr>
            <a:endParaRPr lang="en-AU" sz="1200" i="1" kern="1200" baseline="0" dirty="0">
              <a:solidFill>
                <a:schemeClr val="tx1"/>
              </a:solidFill>
              <a:effectLst/>
              <a:latin typeface="+mn-lt"/>
              <a:ea typeface="+mn-ea"/>
              <a:cs typeface="+mn-cs"/>
            </a:endParaRPr>
          </a:p>
          <a:p>
            <a:pPr marL="0" indent="0">
              <a:buFontTx/>
              <a:buNone/>
            </a:pPr>
            <a:r>
              <a:rPr lang="en-AU" sz="1200" i="1" kern="1200" baseline="0" dirty="0">
                <a:solidFill>
                  <a:schemeClr val="tx1"/>
                </a:solidFill>
                <a:effectLst/>
                <a:latin typeface="+mn-lt"/>
                <a:ea typeface="+mn-ea"/>
                <a:cs typeface="+mn-cs"/>
              </a:rPr>
              <a:t>His GP has referred him to you for an assessment and possible extractions prior to commencing bisphosphonates.</a:t>
            </a:r>
          </a:p>
          <a:p>
            <a:pPr marL="0" indent="0">
              <a:buFontTx/>
              <a:buNone/>
            </a:pPr>
            <a:endParaRPr lang="en-AU" sz="1200" i="1" kern="1200" baseline="0" dirty="0">
              <a:solidFill>
                <a:schemeClr val="tx1"/>
              </a:solidFill>
              <a:effectLst/>
              <a:latin typeface="+mn-lt"/>
              <a:ea typeface="+mn-ea"/>
              <a:cs typeface="+mn-cs"/>
            </a:endParaRPr>
          </a:p>
          <a:p>
            <a:pPr marL="0" indent="0">
              <a:buFontTx/>
              <a:buNone/>
            </a:pPr>
            <a:endParaRPr lang="en-AU" sz="1200" i="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9163C6-BBF9-487A-BA36-3DF7C33AA6E7}" type="slidenum">
              <a:rPr lang="en-AU" smtClean="0"/>
              <a:t>97</a:t>
            </a:fld>
            <a:endParaRPr lang="en-AU" dirty="0"/>
          </a:p>
        </p:txBody>
      </p:sp>
    </p:spTree>
    <p:extLst>
      <p:ext uri="{BB962C8B-B14F-4D97-AF65-F5344CB8AC3E}">
        <p14:creationId xmlns:p14="http://schemas.microsoft.com/office/powerpoint/2010/main" val="207549081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S98P </a:t>
            </a:r>
            <a:r>
              <a:rPr lang="en-AU" sz="1200" b="1" kern="1200" dirty="0">
                <a:solidFill>
                  <a:schemeClr val="tx1"/>
                </a:solidFill>
                <a:effectLst/>
                <a:latin typeface="+mn-lt"/>
                <a:ea typeface="+mn-ea"/>
                <a:cs typeface="+mn-cs"/>
              </a:rPr>
              <a:t> Leon – Dentists – Your turn</a:t>
            </a:r>
            <a:endParaRPr lang="en-AU" sz="1200" kern="1200" dirty="0">
              <a:solidFill>
                <a:schemeClr val="tx1"/>
              </a:solidFill>
              <a:effectLst/>
              <a:latin typeface="+mn-lt"/>
              <a:ea typeface="+mn-ea"/>
              <a:cs typeface="+mn-cs"/>
            </a:endParaRPr>
          </a:p>
          <a:p>
            <a:endParaRPr lang="en-AU" b="1" dirty="0"/>
          </a:p>
          <a:p>
            <a:r>
              <a:rPr lang="en-AU" b="1" dirty="0"/>
              <a:t>Suggested</a:t>
            </a:r>
            <a:r>
              <a:rPr lang="en-AU" b="1" baseline="0" dirty="0"/>
              <a:t> time: 6-7 minutes:</a:t>
            </a:r>
          </a:p>
          <a:p>
            <a:endParaRPr lang="en-AU" baseline="0" dirty="0"/>
          </a:p>
          <a:p>
            <a:r>
              <a:rPr lang="en-AU" i="0" u="sng" baseline="0" dirty="0"/>
              <a:t>Notes</a:t>
            </a:r>
            <a:r>
              <a:rPr lang="en-AU" i="0" baseline="0" dirty="0"/>
              <a:t>:</a:t>
            </a:r>
          </a:p>
          <a:p>
            <a:pPr marL="171450" indent="-171450">
              <a:buFont typeface="Arial" panose="020B0604020202020204" pitchFamily="34" charset="0"/>
              <a:buChar char="•"/>
            </a:pPr>
            <a:endParaRPr lang="en-AU"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baseline="0" dirty="0"/>
              <a:t>An </a:t>
            </a:r>
            <a:r>
              <a:rPr lang="en-AU" sz="1200" b="0" i="0" kern="1200" dirty="0">
                <a:solidFill>
                  <a:schemeClr val="tx1"/>
                </a:solidFill>
                <a:effectLst/>
                <a:latin typeface="+mn-lt"/>
                <a:ea typeface="+mn-ea"/>
                <a:cs typeface="+mn-cs"/>
              </a:rPr>
              <a:t>Orthopantomagram is</a:t>
            </a:r>
            <a:r>
              <a:rPr lang="en-AU" sz="1200" b="0" i="0" kern="1200" baseline="0" dirty="0">
                <a:solidFill>
                  <a:schemeClr val="tx1"/>
                </a:solidFill>
                <a:effectLst/>
                <a:latin typeface="+mn-lt"/>
                <a:ea typeface="+mn-ea"/>
                <a:cs typeface="+mn-cs"/>
              </a:rPr>
              <a:t> an x-ray of the whole jaw, upper and lower, in one 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baseline="0" dirty="0">
                <a:solidFill>
                  <a:schemeClr val="tx1"/>
                </a:solidFill>
                <a:effectLst/>
                <a:latin typeface="+mn-lt"/>
                <a:ea typeface="+mn-ea"/>
                <a:cs typeface="+mn-cs"/>
              </a:rPr>
              <a:t>This </a:t>
            </a:r>
            <a:r>
              <a:rPr lang="en-AU" sz="1200" b="0" i="0" kern="1200" baseline="0" dirty="0" smtClean="0">
                <a:solidFill>
                  <a:schemeClr val="tx1"/>
                </a:solidFill>
                <a:effectLst/>
                <a:latin typeface="+mn-lt"/>
                <a:ea typeface="+mn-ea"/>
                <a:cs typeface="+mn-cs"/>
              </a:rPr>
              <a:t>case, and the answers, </a:t>
            </a:r>
            <a:r>
              <a:rPr lang="en-AU" sz="1200" b="0" i="0" kern="1200" baseline="0" dirty="0">
                <a:solidFill>
                  <a:schemeClr val="tx1"/>
                </a:solidFill>
                <a:effectLst/>
                <a:latin typeface="+mn-lt"/>
                <a:ea typeface="+mn-ea"/>
                <a:cs typeface="+mn-cs"/>
              </a:rPr>
              <a:t>came from a special care dentist and is based on a real case. If people find it challenging (you will know because small groups will be very quiet), use the answers below to prompt discussion.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baseline="0" dirty="0">
                <a:solidFill>
                  <a:schemeClr val="tx1"/>
                </a:solidFill>
                <a:effectLst/>
                <a:latin typeface="+mn-lt"/>
                <a:ea typeface="+mn-ea"/>
                <a:cs typeface="+mn-cs"/>
              </a:rPr>
              <a:t>Give people about 5 minutes to discuss and 4 to share</a:t>
            </a:r>
            <a:endParaRPr lang="en-AU" i="0" baseline="0" dirty="0"/>
          </a:p>
          <a:p>
            <a:endParaRPr lang="en-AU" sz="1200" b="1" kern="1200" dirty="0" smtClean="0">
              <a:solidFill>
                <a:schemeClr val="tx1"/>
              </a:solidFill>
              <a:effectLst/>
              <a:latin typeface="+mn-lt"/>
              <a:ea typeface="+mn-ea"/>
              <a:cs typeface="+mn-cs"/>
            </a:endParaRPr>
          </a:p>
          <a:p>
            <a:r>
              <a:rPr lang="en-AU" sz="1200" b="1" kern="1200" dirty="0" smtClean="0">
                <a:solidFill>
                  <a:schemeClr val="tx1"/>
                </a:solidFill>
                <a:effectLst/>
                <a:latin typeface="+mn-lt"/>
                <a:ea typeface="+mn-ea"/>
                <a:cs typeface="+mn-cs"/>
              </a:rPr>
              <a:t>Key points:</a:t>
            </a:r>
          </a:p>
          <a:p>
            <a:endParaRPr lang="en-A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Focus on what Leon can tolerate – a toothbrush examination</a:t>
            </a:r>
            <a:endParaRPr lang="en-AU" dirty="0" smtClean="0">
              <a:effectLst/>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Demonstrate, check in, give breaks</a:t>
            </a:r>
            <a:endParaRPr lang="en-AU" dirty="0" smtClean="0">
              <a:effectLst/>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Consider scheduling to suit the person and minimise waiting</a:t>
            </a:r>
            <a:endParaRPr lang="en-AU" dirty="0" smtClean="0">
              <a:effectLst/>
            </a:endParaRPr>
          </a:p>
          <a:p>
            <a:pPr marL="0" indent="0">
              <a:buFont typeface="Arial" panose="020B0604020202020204" pitchFamily="34" charset="0"/>
              <a:buNone/>
            </a:pPr>
            <a:endParaRPr lang="en-AU" i="0" baseline="0" dirty="0"/>
          </a:p>
          <a:p>
            <a:endParaRPr lang="en-AU" i="1" baseline="0" dirty="0"/>
          </a:p>
          <a:p>
            <a:endParaRPr lang="en-AU" i="1" baseline="0" dirty="0" smtClean="0"/>
          </a:p>
          <a:p>
            <a:r>
              <a:rPr lang="en-US" b="1" baseline="0" dirty="0" smtClean="0"/>
              <a:t>Optional script: (what to say when depends on what answers arise, but potential answers to </a:t>
            </a:r>
            <a:r>
              <a:rPr lang="en-US" b="1" baseline="0" dirty="0" err="1" smtClean="0"/>
              <a:t>emphasise</a:t>
            </a:r>
            <a:r>
              <a:rPr lang="en-US" b="1" baseline="0" dirty="0" smtClean="0"/>
              <a:t> are below)</a:t>
            </a:r>
          </a:p>
          <a:p>
            <a:endParaRPr lang="en-AU" b="0" i="0" baseline="0" dirty="0"/>
          </a:p>
          <a:p>
            <a:r>
              <a:rPr lang="en-AU" b="0" i="0" baseline="0" dirty="0"/>
              <a:t>In the same small groups, discuss the following questions:</a:t>
            </a:r>
          </a:p>
          <a:p>
            <a:endParaRPr lang="en-AU" b="0" i="0" baseline="0" dirty="0"/>
          </a:p>
          <a:p>
            <a:r>
              <a:rPr lang="en-AU" b="0" i="0" baseline="0" dirty="0"/>
              <a:t>How would you assess Leon’s oral health? </a:t>
            </a:r>
          </a:p>
          <a:p>
            <a:endParaRPr lang="en-AU" b="0" i="0" baseline="0" dirty="0"/>
          </a:p>
          <a:p>
            <a:pPr marL="171450" indent="-171450">
              <a:buFont typeface="Arial" panose="020B0604020202020204" pitchFamily="34" charset="0"/>
              <a:buChar char="•"/>
            </a:pPr>
            <a:r>
              <a:rPr lang="en-AU" b="0" i="0" baseline="0" dirty="0"/>
              <a:t>Would you go straight to general anaesthetic? </a:t>
            </a:r>
          </a:p>
          <a:p>
            <a:pPr marL="171450" indent="-171450">
              <a:buFont typeface="Arial" panose="020B0604020202020204" pitchFamily="34" charset="0"/>
              <a:buChar char="•"/>
            </a:pPr>
            <a:r>
              <a:rPr lang="en-AU" b="0" i="0" baseline="0" dirty="0"/>
              <a:t>Is there anything else you could try? How would you work out what to do?</a:t>
            </a:r>
          </a:p>
          <a:p>
            <a:pPr marL="171450" indent="-171450">
              <a:buFontTx/>
              <a:buChar char="-"/>
            </a:pPr>
            <a:endParaRPr lang="en-AU" b="0" i="0" baseline="0" dirty="0"/>
          </a:p>
          <a:p>
            <a:pPr marL="171450" indent="-171450">
              <a:buFontTx/>
              <a:buChar char="-"/>
            </a:pPr>
            <a:endParaRPr lang="en-AU" b="0" i="0" baseline="0" dirty="0"/>
          </a:p>
          <a:p>
            <a:pPr marL="0" indent="0">
              <a:buFontTx/>
              <a:buNone/>
            </a:pPr>
            <a:r>
              <a:rPr lang="en-AU" b="0" i="0" baseline="0" dirty="0"/>
              <a:t>How would you address his dental needs?</a:t>
            </a:r>
          </a:p>
          <a:p>
            <a:pPr marL="171450" indent="-171450">
              <a:buFont typeface="Arial" panose="020B0604020202020204" pitchFamily="34" charset="0"/>
              <a:buChar char="•"/>
            </a:pPr>
            <a:r>
              <a:rPr lang="en-AU" b="0" i="0" baseline="0" dirty="0"/>
              <a:t>Are there risks you need to manage?</a:t>
            </a:r>
          </a:p>
          <a:p>
            <a:pPr marL="171450" indent="-171450">
              <a:buFont typeface="Arial" panose="020B0604020202020204" pitchFamily="34" charset="0"/>
              <a:buChar char="•"/>
            </a:pPr>
            <a:r>
              <a:rPr lang="en-AU" b="0" i="0" baseline="0" dirty="0"/>
              <a:t>Are there any adjustments you could make to your standard practice?</a:t>
            </a:r>
          </a:p>
          <a:p>
            <a:pPr marL="171450" indent="-171450">
              <a:buFont typeface="Arial" panose="020B0604020202020204" pitchFamily="34" charset="0"/>
              <a:buChar char="•"/>
            </a:pPr>
            <a:r>
              <a:rPr lang="en-AU" b="0" i="0" baseline="0" dirty="0"/>
              <a:t>How to do you about communicating with Leon?</a:t>
            </a:r>
          </a:p>
          <a:p>
            <a:pPr marL="171450" indent="-171450">
              <a:buFont typeface="Arial" panose="020B0604020202020204" pitchFamily="34" charset="0"/>
              <a:buChar char="•"/>
            </a:pPr>
            <a:endParaRPr lang="en-AU" b="0" i="0" baseline="0" dirty="0"/>
          </a:p>
          <a:p>
            <a:pPr marL="0" indent="0">
              <a:buFontTx/>
              <a:buNone/>
            </a:pPr>
            <a:endParaRPr lang="en-AU" b="0" i="0" baseline="0" dirty="0"/>
          </a:p>
          <a:p>
            <a:pPr marL="0" indent="0">
              <a:buFontTx/>
              <a:buNone/>
            </a:pPr>
            <a:r>
              <a:rPr lang="en-AU" b="0" i="0" baseline="0" dirty="0"/>
              <a:t>Give groups 5 minutes to discuss then bring them together to share with the larger group.</a:t>
            </a:r>
          </a:p>
          <a:p>
            <a:pPr marL="0" indent="0">
              <a:buFontTx/>
              <a:buNone/>
            </a:pPr>
            <a:endParaRPr lang="en-AU" b="0" i="0" baseline="0" dirty="0"/>
          </a:p>
          <a:p>
            <a:pPr marL="0" indent="0">
              <a:buFontTx/>
              <a:buNone/>
            </a:pPr>
            <a:r>
              <a:rPr lang="en-AU" b="0" i="0" u="sng" baseline="0" dirty="0" smtClean="0"/>
              <a:t>Answers </a:t>
            </a:r>
            <a:r>
              <a:rPr lang="en-AU" b="0" i="0" u="sng" baseline="0" dirty="0"/>
              <a:t>to emphasise include:</a:t>
            </a:r>
          </a:p>
          <a:p>
            <a:pPr marL="0" indent="0">
              <a:buFontTx/>
              <a:buNone/>
            </a:pPr>
            <a:r>
              <a:rPr lang="en-AU" b="0" i="0" baseline="0" dirty="0"/>
              <a:t>Assessment:</a:t>
            </a:r>
          </a:p>
          <a:p>
            <a:pPr marL="171450" indent="-171450">
              <a:buFont typeface="Arial" panose="020B0604020202020204" pitchFamily="34" charset="0"/>
              <a:buChar char="•"/>
            </a:pPr>
            <a:r>
              <a:rPr lang="en-AU" b="0" i="0" baseline="0" dirty="0"/>
              <a:t>Toothbrush examination – work with what he is used to</a:t>
            </a:r>
          </a:p>
          <a:p>
            <a:pPr marL="171450" indent="-171450">
              <a:buFont typeface="Arial" panose="020B0604020202020204" pitchFamily="34" charset="0"/>
              <a:buChar char="•"/>
            </a:pPr>
            <a:r>
              <a:rPr lang="en-AU" b="0" i="0" baseline="0" dirty="0"/>
              <a:t>Leon stays in his wheelchair, with a strap to stay secure</a:t>
            </a:r>
          </a:p>
          <a:p>
            <a:pPr marL="171450" indent="-171450">
              <a:buFont typeface="Arial" panose="020B0604020202020204" pitchFamily="34" charset="0"/>
              <a:buChar char="•"/>
            </a:pPr>
            <a:r>
              <a:rPr lang="en-AU" sz="1200" b="0" i="0" kern="1200" dirty="0">
                <a:solidFill>
                  <a:schemeClr val="tx1"/>
                </a:solidFill>
                <a:effectLst/>
                <a:latin typeface="+mn-lt"/>
                <a:ea typeface="+mn-ea"/>
                <a:cs typeface="+mn-cs"/>
              </a:rPr>
              <a:t>Orthopantomagram (OPG)</a:t>
            </a:r>
            <a:r>
              <a:rPr lang="en-AU" sz="1200" b="0" i="0" kern="1200" baseline="0" dirty="0">
                <a:solidFill>
                  <a:schemeClr val="tx1"/>
                </a:solidFill>
                <a:effectLst/>
                <a:latin typeface="+mn-lt"/>
                <a:ea typeface="+mn-ea"/>
                <a:cs typeface="+mn-cs"/>
              </a:rPr>
              <a:t> can be done in a wheelchair but you might need a lifter</a:t>
            </a:r>
            <a:endParaRPr lang="en-AU" b="0" i="0" baseline="0" dirty="0"/>
          </a:p>
          <a:p>
            <a:pPr marL="171450" indent="-171450">
              <a:buFontTx/>
              <a:buChar char="-"/>
            </a:pPr>
            <a:endParaRPr lang="en-AU" b="0" i="0" baseline="0" dirty="0"/>
          </a:p>
          <a:p>
            <a:pPr marL="171450" indent="-171450">
              <a:buFontTx/>
              <a:buChar char="-"/>
            </a:pPr>
            <a:endParaRPr lang="en-AU" b="0" i="0" baseline="0" dirty="0"/>
          </a:p>
          <a:p>
            <a:pPr marL="0" indent="0">
              <a:buFontTx/>
              <a:buNone/>
            </a:pPr>
            <a:r>
              <a:rPr lang="en-AU" b="0" i="0" baseline="0" dirty="0"/>
              <a:t>Addressing:</a:t>
            </a:r>
          </a:p>
          <a:p>
            <a:pPr marL="0" indent="0">
              <a:buFontTx/>
              <a:buNone/>
            </a:pPr>
            <a:endParaRPr lang="en-AU" b="0" i="0" baseline="0" dirty="0"/>
          </a:p>
          <a:p>
            <a:pPr marL="171450" indent="-171450">
              <a:buFont typeface="Arial" panose="020B0604020202020204" pitchFamily="34" charset="0"/>
              <a:buChar char="•"/>
            </a:pPr>
            <a:r>
              <a:rPr lang="en-AU" b="0" i="0" baseline="0" dirty="0"/>
              <a:t>Small sections of scaling, good suctioning</a:t>
            </a:r>
          </a:p>
          <a:p>
            <a:pPr marL="171450" indent="-171450">
              <a:buFont typeface="Arial" panose="020B0604020202020204" pitchFamily="34" charset="0"/>
              <a:buChar char="•"/>
            </a:pPr>
            <a:r>
              <a:rPr lang="en-AU" b="0" i="0" baseline="0" dirty="0"/>
              <a:t>Give breaks</a:t>
            </a:r>
          </a:p>
          <a:p>
            <a:pPr marL="171450" indent="-171450">
              <a:buFont typeface="Arial" panose="020B0604020202020204" pitchFamily="34" charset="0"/>
              <a:buChar char="•"/>
            </a:pPr>
            <a:r>
              <a:rPr lang="en-AU" b="0" i="0" baseline="0" dirty="0"/>
              <a:t>Demonstrate on one tooth before doing the rest</a:t>
            </a:r>
          </a:p>
          <a:p>
            <a:pPr marL="0" indent="0">
              <a:buFontTx/>
              <a:buNone/>
            </a:pPr>
            <a:endParaRPr lang="en-AU" b="0" i="0" baseline="0" dirty="0"/>
          </a:p>
          <a:p>
            <a:pPr marL="0" indent="0">
              <a:buFontTx/>
              <a:buNone/>
            </a:pPr>
            <a:endParaRPr lang="en-AU" b="0" i="0" baseline="0" dirty="0"/>
          </a:p>
          <a:p>
            <a:pPr marL="0" indent="0">
              <a:buFontTx/>
              <a:buNone/>
            </a:pPr>
            <a:r>
              <a:rPr lang="en-AU" b="0" i="0" baseline="0" dirty="0"/>
              <a:t>Risks: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baseline="0" dirty="0"/>
              <a:t>Dysphagia = risk of gagging</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AU" b="0" i="0" baseline="0" dirty="0"/>
              <a:t>Be aware of how much recline there is – he has </a:t>
            </a:r>
          </a:p>
          <a:p>
            <a:pPr marL="171450" indent="-171450">
              <a:buFont typeface="Arial" panose="020B0604020202020204" pitchFamily="34" charset="0"/>
              <a:buChar char="•"/>
            </a:pPr>
            <a:r>
              <a:rPr lang="en-AU" b="0" i="0" baseline="0" dirty="0"/>
              <a:t>Epilepsy meds = risk of interaction with pre-meds</a:t>
            </a:r>
          </a:p>
          <a:p>
            <a:pPr marL="628650" lvl="1" indent="-171450">
              <a:buFont typeface="Courier New" panose="02070309020205020404" pitchFamily="49" charset="0"/>
              <a:buChar char="o"/>
            </a:pPr>
            <a:r>
              <a:rPr lang="en-AU" b="0" i="0" baseline="0" dirty="0"/>
              <a:t>Also a risk for GA – so you want to avoid it if you can.</a:t>
            </a:r>
          </a:p>
          <a:p>
            <a:pPr marL="628650" lvl="1" indent="-171450">
              <a:buFont typeface="Courier New" panose="02070309020205020404" pitchFamily="49" charset="0"/>
              <a:buChar char="o"/>
            </a:pPr>
            <a:r>
              <a:rPr lang="en-AU" b="0" i="0" baseline="0" dirty="0"/>
              <a:t>If extractions are needed – GA will be needed. </a:t>
            </a:r>
          </a:p>
          <a:p>
            <a:pPr marL="0" indent="0">
              <a:buFontTx/>
              <a:buNone/>
            </a:pPr>
            <a:endParaRPr lang="en-AU" b="0" i="0" baseline="0" dirty="0"/>
          </a:p>
          <a:p>
            <a:pPr marL="0" indent="0">
              <a:buFontTx/>
              <a:buNone/>
            </a:pPr>
            <a:r>
              <a:rPr lang="en-AU" b="0" i="0" baseline="0" dirty="0"/>
              <a:t>Adjustments:</a:t>
            </a:r>
          </a:p>
          <a:p>
            <a:pPr marL="171450" indent="-171450">
              <a:buFont typeface="Arial" panose="020B0604020202020204" pitchFamily="34" charset="0"/>
              <a:buChar char="•"/>
            </a:pPr>
            <a:r>
              <a:rPr lang="en-AU" b="0" i="0" baseline="0" dirty="0"/>
              <a:t>Suggest he bring distractions with him</a:t>
            </a:r>
          </a:p>
          <a:p>
            <a:pPr marL="171450" indent="-171450">
              <a:buFont typeface="Arial" panose="020B0604020202020204" pitchFamily="34" charset="0"/>
              <a:buChar char="•"/>
            </a:pPr>
            <a:r>
              <a:rPr lang="en-AU" b="0" i="0" baseline="0" dirty="0"/>
              <a:t>Organise pre-meds before a procedure</a:t>
            </a:r>
          </a:p>
          <a:p>
            <a:pPr marL="628650" lvl="1" indent="-171450">
              <a:buFont typeface="Courier New" panose="02070309020205020404" pitchFamily="49" charset="0"/>
              <a:buChar char="o"/>
            </a:pPr>
            <a:r>
              <a:rPr lang="en-AU" b="0" i="0" baseline="0" dirty="0"/>
              <a:t>For someone with intellectual disability it can be really hard to sit in a waiting room. So if they are going to need pre-meds, consider whether it’s something they could take at home, to minimise the wait time</a:t>
            </a:r>
          </a:p>
          <a:p>
            <a:pPr marL="171450" lvl="0" indent="-171450">
              <a:buFont typeface="Arial" panose="020B0604020202020204" pitchFamily="34" charset="0"/>
              <a:buChar char="•"/>
            </a:pPr>
            <a:r>
              <a:rPr lang="en-AU" b="0" i="0" baseline="0" dirty="0"/>
              <a:t>Scheduling appointments:</a:t>
            </a:r>
          </a:p>
          <a:p>
            <a:pPr marL="628650" lvl="1" indent="-171450">
              <a:buFont typeface="Courier New" panose="02070309020205020404" pitchFamily="49" charset="0"/>
              <a:buChar char="o"/>
            </a:pPr>
            <a:r>
              <a:rPr lang="en-AU" b="0" i="0" baseline="0" dirty="0"/>
              <a:t>Minimise wait</a:t>
            </a:r>
          </a:p>
          <a:p>
            <a:pPr marL="628650" lvl="1" indent="-171450">
              <a:buFont typeface="Courier New" panose="02070309020205020404" pitchFamily="49" charset="0"/>
              <a:buChar char="o"/>
            </a:pPr>
            <a:r>
              <a:rPr lang="en-AU" b="0" i="0" baseline="0" dirty="0"/>
              <a:t>A time that works for the person, the group home, etc..</a:t>
            </a:r>
          </a:p>
          <a:p>
            <a:pPr marL="628650" lvl="1" indent="-171450">
              <a:buFont typeface="Courier New" panose="02070309020205020404" pitchFamily="49" charset="0"/>
              <a:buChar char="o"/>
            </a:pPr>
            <a:r>
              <a:rPr lang="en-AU" b="0" i="0" baseline="0" dirty="0"/>
              <a:t>Longer appointment = time to communicate, time to go slow </a:t>
            </a:r>
          </a:p>
          <a:p>
            <a:pPr marL="171450" indent="-171450">
              <a:buFont typeface="Arial" panose="020B0604020202020204" pitchFamily="34" charset="0"/>
              <a:buChar char="•"/>
            </a:pPr>
            <a:endParaRPr lang="en-AU" b="0" i="0" baseline="0" dirty="0"/>
          </a:p>
          <a:p>
            <a:pPr marL="0" indent="0">
              <a:buFontTx/>
              <a:buNone/>
            </a:pPr>
            <a:endParaRPr lang="en-AU" b="0" i="0" baseline="0" dirty="0"/>
          </a:p>
          <a:p>
            <a:pPr marL="0" indent="0">
              <a:buFontTx/>
              <a:buNone/>
            </a:pPr>
            <a:endParaRPr lang="en-AU" b="0" i="0" baseline="0" dirty="0"/>
          </a:p>
          <a:p>
            <a:pPr marL="0" indent="0">
              <a:buFontTx/>
              <a:buNone/>
            </a:pPr>
            <a:r>
              <a:rPr lang="en-AU" b="0" i="0" baseline="0" dirty="0"/>
              <a:t>Communication:</a:t>
            </a:r>
          </a:p>
          <a:p>
            <a:pPr marL="171450" indent="-171450">
              <a:buFont typeface="Arial" panose="020B0604020202020204" pitchFamily="34" charset="0"/>
              <a:buChar char="•"/>
            </a:pPr>
            <a:r>
              <a:rPr lang="en-AU" b="0" i="0" baseline="0" dirty="0"/>
              <a:t>Talk to Leon even though he can’t talk</a:t>
            </a:r>
          </a:p>
          <a:p>
            <a:pPr marL="171450" indent="-171450">
              <a:buFont typeface="Arial" panose="020B0604020202020204" pitchFamily="34" charset="0"/>
              <a:buChar char="•"/>
            </a:pPr>
            <a:r>
              <a:rPr lang="en-AU" b="0" i="0" baseline="0" dirty="0"/>
              <a:t>Tell him that you are going to ask his supporters for information and for them to help you understand him</a:t>
            </a:r>
          </a:p>
          <a:p>
            <a:pPr marL="171450" indent="-171450">
              <a:buFont typeface="Arial" panose="020B0604020202020204" pitchFamily="34" charset="0"/>
              <a:buChar char="•"/>
            </a:pPr>
            <a:r>
              <a:rPr lang="en-AU" b="0" i="0" baseline="0" dirty="0"/>
              <a:t>Ask those supporters how Leon may indicate yes/no or any distress – actively check with them during the procedure, and stop immediately if there is any distress</a:t>
            </a:r>
          </a:p>
          <a:p>
            <a:pPr marL="171450" indent="-171450">
              <a:buFont typeface="Arial" panose="020B0604020202020204" pitchFamily="34" charset="0"/>
              <a:buChar char="•"/>
            </a:pPr>
            <a:r>
              <a:rPr lang="en-AU" b="0" i="0" baseline="0" dirty="0"/>
              <a:t>Show and tell him what you are going to do before you do it</a:t>
            </a:r>
          </a:p>
          <a:p>
            <a:pPr marL="628650" lvl="1" indent="-171450">
              <a:buFont typeface="Courier New" panose="02070309020205020404" pitchFamily="49" charset="0"/>
              <a:buChar char="o"/>
            </a:pPr>
            <a:r>
              <a:rPr lang="en-AU" b="0" i="0" baseline="0" dirty="0"/>
              <a:t>You can demonstrate on your own hand, on a model of teeth, or on his hand so he has an idea of how the tool feels</a:t>
            </a:r>
          </a:p>
          <a:p>
            <a:pPr marL="171450" indent="-171450">
              <a:buFontTx/>
              <a:buChar char="-"/>
            </a:pPr>
            <a:endParaRPr lang="en-AU" b="0" i="1" baseline="0" dirty="0"/>
          </a:p>
          <a:p>
            <a:endParaRPr lang="en-AU" i="1" baseline="0" dirty="0"/>
          </a:p>
        </p:txBody>
      </p:sp>
      <p:sp>
        <p:nvSpPr>
          <p:cNvPr id="4" name="Slide Number Placeholder 3"/>
          <p:cNvSpPr>
            <a:spLocks noGrp="1"/>
          </p:cNvSpPr>
          <p:nvPr>
            <p:ph type="sldNum" sz="quarter" idx="10"/>
          </p:nvPr>
        </p:nvSpPr>
        <p:spPr/>
        <p:txBody>
          <a:bodyPr/>
          <a:lstStyle/>
          <a:p>
            <a:fld id="{BE9163C6-BBF9-487A-BA36-3DF7C33AA6E7}" type="slidenum">
              <a:rPr lang="en-AU" smtClean="0"/>
              <a:t>98</a:t>
            </a:fld>
            <a:endParaRPr lang="en-AU" dirty="0"/>
          </a:p>
        </p:txBody>
      </p:sp>
    </p:spTree>
    <p:extLst>
      <p:ext uri="{BB962C8B-B14F-4D97-AF65-F5344CB8AC3E}">
        <p14:creationId xmlns:p14="http://schemas.microsoft.com/office/powerpoint/2010/main" val="491777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S99P </a:t>
            </a:r>
            <a:r>
              <a:rPr lang="en-AU" sz="1200" b="1" kern="1200" dirty="0">
                <a:solidFill>
                  <a:schemeClr val="tx1"/>
                </a:solidFill>
                <a:effectLst/>
                <a:latin typeface="+mn-lt"/>
                <a:ea typeface="+mn-ea"/>
                <a:cs typeface="+mn-cs"/>
              </a:rPr>
              <a:t> Leon – Dentists – Pragmatics</a:t>
            </a:r>
            <a:endParaRPr lang="en-AU" sz="1200" kern="1200" dirty="0">
              <a:solidFill>
                <a:schemeClr val="tx1"/>
              </a:solidFill>
              <a:effectLst/>
              <a:latin typeface="+mn-lt"/>
              <a:ea typeface="+mn-ea"/>
              <a:cs typeface="+mn-cs"/>
            </a:endParaRPr>
          </a:p>
          <a:p>
            <a:endParaRPr lang="en-AU" b="1" dirty="0"/>
          </a:p>
          <a:p>
            <a:r>
              <a:rPr lang="en-AU" b="1" dirty="0"/>
              <a:t>Suggested</a:t>
            </a:r>
            <a:r>
              <a:rPr lang="en-AU" b="1" baseline="0" dirty="0"/>
              <a:t> time: 4 minutes</a:t>
            </a:r>
          </a:p>
          <a:p>
            <a:endParaRPr lang="en-AU" baseline="0" dirty="0"/>
          </a:p>
          <a:p>
            <a:r>
              <a:rPr lang="en-AU" i="0" u="sng" baseline="0" dirty="0"/>
              <a:t>Notes</a:t>
            </a:r>
            <a:r>
              <a:rPr lang="en-AU" i="0" baseline="0" dirty="0"/>
              <a:t>:</a:t>
            </a:r>
          </a:p>
          <a:p>
            <a:pPr marL="171450" indent="-171450">
              <a:buFont typeface="Arial" panose="020B0604020202020204" pitchFamily="34" charset="0"/>
              <a:buChar char="•"/>
            </a:pPr>
            <a:r>
              <a:rPr lang="en-AU" i="0" baseline="0" dirty="0"/>
              <a:t>After 2 minutes ask people to share answers</a:t>
            </a:r>
          </a:p>
          <a:p>
            <a:pPr marL="171450" indent="-171450">
              <a:buFont typeface="Arial" panose="020B0604020202020204" pitchFamily="34" charset="0"/>
              <a:buChar char="•"/>
            </a:pPr>
            <a:endParaRPr lang="en-AU" i="0" baseline="0" dirty="0"/>
          </a:p>
          <a:p>
            <a:r>
              <a:rPr lang="en-AU" sz="1200" b="1" kern="1200" dirty="0">
                <a:solidFill>
                  <a:schemeClr val="tx1"/>
                </a:solidFill>
                <a:effectLst/>
                <a:latin typeface="+mn-lt"/>
                <a:ea typeface="+mn-ea"/>
                <a:cs typeface="+mn-cs"/>
              </a:rPr>
              <a:t>Key points:</a:t>
            </a:r>
          </a:p>
          <a:p>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For </a:t>
            </a:r>
            <a:r>
              <a:rPr lang="en-AU" sz="1200" kern="1200" dirty="0">
                <a:solidFill>
                  <a:schemeClr val="tx1"/>
                </a:solidFill>
                <a:effectLst/>
                <a:latin typeface="+mn-lt"/>
                <a:ea typeface="+mn-ea"/>
                <a:cs typeface="+mn-cs"/>
              </a:rPr>
              <a:t>work under GA – liaise with GP early – maximise opportunity</a:t>
            </a:r>
            <a:endParaRPr lang="en-AU" dirty="0">
              <a:effectLst/>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If referring – include info on adjustments that help</a:t>
            </a:r>
            <a:endParaRPr lang="en-AU" dirty="0">
              <a:effectLst/>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Consent and payment may come from another person</a:t>
            </a:r>
            <a:endParaRPr lang="en-AU" dirty="0">
              <a:effectLst/>
            </a:endParaRPr>
          </a:p>
          <a:p>
            <a:endParaRPr lang="en-AU" i="1" baseline="0" dirty="0"/>
          </a:p>
          <a:p>
            <a:endParaRPr lang="en-AU" i="1" baseline="0" dirty="0"/>
          </a:p>
          <a:p>
            <a:r>
              <a:rPr lang="en-US" b="1" baseline="0" dirty="0" smtClean="0"/>
              <a:t>Optional script: (what to say when depends on what answers arise, but potential answers to </a:t>
            </a:r>
            <a:r>
              <a:rPr lang="en-US" b="1" baseline="0" dirty="0" err="1" smtClean="0"/>
              <a:t>emphasise</a:t>
            </a:r>
            <a:r>
              <a:rPr lang="en-US" b="1" baseline="0" dirty="0" smtClean="0"/>
              <a:t> are below)</a:t>
            </a:r>
          </a:p>
          <a:p>
            <a:endParaRPr lang="en-AU" i="1" baseline="0" dirty="0"/>
          </a:p>
          <a:p>
            <a:pPr marL="171450" indent="-171450">
              <a:buFont typeface="Arial" panose="020B0604020202020204" pitchFamily="34" charset="0"/>
              <a:buChar char="•"/>
            </a:pPr>
            <a:r>
              <a:rPr lang="en-AU" sz="1200" i="0" kern="1200" baseline="0" dirty="0">
                <a:solidFill>
                  <a:schemeClr val="tx1"/>
                </a:solidFill>
                <a:effectLst/>
                <a:latin typeface="+mn-lt"/>
                <a:ea typeface="+mn-ea"/>
                <a:cs typeface="+mn-cs"/>
              </a:rPr>
              <a:t>There are some other pragmatic considerations in Leon’s case that can only be addressed through having great communication with others involved in his care.</a:t>
            </a:r>
          </a:p>
          <a:p>
            <a:pPr marL="171450" indent="-171450">
              <a:buFont typeface="Arial" panose="020B0604020202020204" pitchFamily="34" charset="0"/>
              <a:buChar char="•"/>
            </a:pPr>
            <a:endParaRPr lang="en-AU" sz="120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AU" sz="1200" i="0" kern="1200" baseline="0" dirty="0">
                <a:solidFill>
                  <a:schemeClr val="tx1"/>
                </a:solidFill>
                <a:effectLst/>
                <a:latin typeface="+mn-lt"/>
                <a:ea typeface="+mn-ea"/>
                <a:cs typeface="+mn-cs"/>
              </a:rPr>
              <a:t>Ask groups to consider what information you need to get from Leon’s doctor and what you should share with the GP</a:t>
            </a:r>
          </a:p>
          <a:p>
            <a:pPr marL="171450" indent="-171450">
              <a:buFont typeface="Arial" panose="020B0604020202020204" pitchFamily="34" charset="0"/>
              <a:buChar char="•"/>
            </a:pPr>
            <a:endParaRPr lang="en-AU" sz="120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AU" sz="1200" i="0" kern="1200" baseline="0" dirty="0">
                <a:solidFill>
                  <a:schemeClr val="tx1"/>
                </a:solidFill>
                <a:effectLst/>
                <a:latin typeface="+mn-lt"/>
                <a:ea typeface="+mn-ea"/>
                <a:cs typeface="+mn-cs"/>
              </a:rPr>
              <a:t>Also discuss what you will do if Leon needs referral for a GA</a:t>
            </a:r>
          </a:p>
          <a:p>
            <a:pPr marL="628650" lvl="1" indent="-171450">
              <a:buFont typeface="Arial" panose="020B0604020202020204" pitchFamily="34" charset="0"/>
              <a:buChar char="•"/>
            </a:pPr>
            <a:r>
              <a:rPr lang="en-AU" sz="1200" i="0" kern="1200" baseline="0" dirty="0">
                <a:solidFill>
                  <a:schemeClr val="tx1"/>
                </a:solidFill>
                <a:effectLst/>
                <a:latin typeface="+mn-lt"/>
                <a:ea typeface="+mn-ea"/>
                <a:cs typeface="+mn-cs"/>
              </a:rPr>
              <a:t>What are the options and importantly, what can you do to make that process smoother for Leon?</a:t>
            </a:r>
          </a:p>
          <a:p>
            <a:pPr marL="628650" lvl="1" indent="-171450">
              <a:buFont typeface="Arial" panose="020B0604020202020204" pitchFamily="34" charset="0"/>
              <a:buChar char="•"/>
            </a:pPr>
            <a:endParaRPr lang="en-AU" sz="1200" i="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And finally, how are you getting paid for your work with Leon? </a:t>
            </a:r>
          </a:p>
          <a:p>
            <a:pPr marL="171450" lvl="0" indent="-171450">
              <a:buFont typeface="Arial" panose="020B0604020202020204" pitchFamily="34" charset="0"/>
              <a:buChar char="•"/>
            </a:pPr>
            <a:endParaRPr lang="en-AU" sz="1200" i="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Answers to emphasise:</a:t>
            </a:r>
          </a:p>
          <a:p>
            <a:pPr marL="0" lvl="0" indent="0">
              <a:buFontTx/>
              <a:buNone/>
            </a:pPr>
            <a:endParaRPr lang="en-AU" sz="1200" i="0" kern="1200" baseline="0" dirty="0">
              <a:solidFill>
                <a:schemeClr val="tx1"/>
              </a:solidFill>
              <a:effectLst/>
              <a:latin typeface="+mn-lt"/>
              <a:ea typeface="+mn-ea"/>
              <a:cs typeface="+mn-cs"/>
            </a:endParaRPr>
          </a:p>
          <a:p>
            <a:pPr marL="0" lvl="0" indent="0">
              <a:buFontTx/>
              <a:buNone/>
            </a:pPr>
            <a:r>
              <a:rPr lang="en-AU" sz="1200" i="0" kern="1200" baseline="0" dirty="0">
                <a:solidFill>
                  <a:schemeClr val="tx1"/>
                </a:solidFill>
                <a:effectLst/>
                <a:latin typeface="+mn-lt"/>
                <a:ea typeface="+mn-ea"/>
                <a:cs typeface="+mn-cs"/>
              </a:rPr>
              <a:t>Liaison with GP:</a:t>
            </a: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Ask for the care plan summary so you know all the major things going on for Leon</a:t>
            </a: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Communicate with the GP that it would be good to get dental done IF Leon is having GA for any other reason.</a:t>
            </a: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And if extractions are needed, and this will be done under GA, give the GP sufficient notice to arrange other investigations he is due for. There is any number of preventative and routine checks that he could be overdue for so it makes sense to take full advantage of that GA and get them all done together.</a:t>
            </a: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If you refer to a public hospital, ask if there is a process by which a generalist or a rehab physician can arrange these extra investigations. </a:t>
            </a:r>
          </a:p>
          <a:p>
            <a:pPr marL="171450" lvl="0" indent="-171450">
              <a:buFontTx/>
              <a:buChar char="-"/>
            </a:pPr>
            <a:endParaRPr lang="en-AU" sz="1200" i="0" kern="1200" baseline="0" dirty="0">
              <a:solidFill>
                <a:schemeClr val="tx1"/>
              </a:solidFill>
              <a:effectLst/>
              <a:latin typeface="+mn-lt"/>
              <a:ea typeface="+mn-ea"/>
              <a:cs typeface="+mn-cs"/>
            </a:endParaRPr>
          </a:p>
          <a:p>
            <a:pPr marL="0" lvl="0" indent="0">
              <a:buFontTx/>
              <a:buNone/>
            </a:pPr>
            <a:r>
              <a:rPr lang="en-AU" sz="1200" i="0" kern="1200" baseline="0" dirty="0">
                <a:solidFill>
                  <a:schemeClr val="tx1"/>
                </a:solidFill>
                <a:effectLst/>
                <a:latin typeface="+mn-lt"/>
                <a:ea typeface="+mn-ea"/>
                <a:cs typeface="+mn-cs"/>
              </a:rPr>
              <a:t>Referral options:</a:t>
            </a: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Public hospital</a:t>
            </a: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Private dentist who is able to do this in a well-equipped hospital – Leon is at high risk from a GA so it needs to be in a hospital with sufficient equipment.</a:t>
            </a:r>
          </a:p>
          <a:p>
            <a:pPr marL="171450" lvl="0" indent="-171450">
              <a:buFontTx/>
              <a:buChar char="-"/>
            </a:pPr>
            <a:endParaRPr lang="en-AU" sz="1200" i="0" kern="1200" baseline="0" dirty="0">
              <a:solidFill>
                <a:schemeClr val="tx1"/>
              </a:solidFill>
              <a:effectLst/>
              <a:latin typeface="+mn-lt"/>
              <a:ea typeface="+mn-ea"/>
              <a:cs typeface="+mn-cs"/>
            </a:endParaRPr>
          </a:p>
          <a:p>
            <a:pPr marL="0" lvl="0" indent="0">
              <a:buFontTx/>
              <a:buNone/>
            </a:pPr>
            <a:r>
              <a:rPr lang="en-AU" sz="1200" i="0" kern="1200" baseline="0" dirty="0">
                <a:solidFill>
                  <a:schemeClr val="tx1"/>
                </a:solidFill>
                <a:effectLst/>
                <a:latin typeface="+mn-lt"/>
                <a:ea typeface="+mn-ea"/>
                <a:cs typeface="+mn-cs"/>
              </a:rPr>
              <a:t>Adjustments to the referral process:</a:t>
            </a: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Check their accessibility if it’s a practice – Leon is in a wheelchair</a:t>
            </a: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If you know of adjustments that assist Leon to cope, tell the person you are referring him to. One of our resources that we’ve shared is a tips sheet focused on communication and reasonable adjustments to optimise health appointments. You could simply asterisk which ones you use and then send it with the referral. </a:t>
            </a: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Include the request for other opportunistic evaluations </a:t>
            </a: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Another adjustment to make is to check the service’s eligibility before making a referral. In Leon’s case, he clearly has supports around him. But for people with few or no supports, taking this step can help them not fall through cracks. </a:t>
            </a:r>
          </a:p>
          <a:p>
            <a:pPr marL="171450" lvl="0" indent="-171450">
              <a:buFont typeface="Arial" panose="020B0604020202020204" pitchFamily="34" charset="0"/>
              <a:buChar char="•"/>
            </a:pPr>
            <a:r>
              <a:rPr lang="en-AU" sz="1200" i="0" kern="1200" baseline="0" dirty="0">
                <a:solidFill>
                  <a:schemeClr val="tx1"/>
                </a:solidFill>
                <a:effectLst/>
                <a:latin typeface="+mn-lt"/>
                <a:ea typeface="+mn-ea"/>
                <a:cs typeface="+mn-cs"/>
              </a:rPr>
              <a:t>Ask your staff to make the appointment before they leave your service, and to forward a copy of the referral directly to the practice – it all increases the likelihood that they will actually get there. </a:t>
            </a:r>
          </a:p>
          <a:p>
            <a:pPr marL="0" lvl="0" indent="0">
              <a:buFontTx/>
              <a:buNone/>
            </a:pPr>
            <a:endParaRPr lang="en-AU" sz="1200" i="0" kern="1200" baseline="0" dirty="0">
              <a:solidFill>
                <a:schemeClr val="tx1"/>
              </a:solidFill>
              <a:effectLst/>
              <a:latin typeface="+mn-lt"/>
              <a:ea typeface="+mn-ea"/>
              <a:cs typeface="+mn-cs"/>
            </a:endParaRPr>
          </a:p>
          <a:p>
            <a:pPr marL="0" lvl="0" indent="0">
              <a:buFontTx/>
              <a:buNone/>
            </a:pPr>
            <a:endParaRPr lang="en-AU" sz="1200" i="0" kern="1200" baseline="0" dirty="0">
              <a:solidFill>
                <a:schemeClr val="tx1"/>
              </a:solidFill>
              <a:effectLst/>
              <a:latin typeface="+mn-lt"/>
              <a:ea typeface="+mn-ea"/>
              <a:cs typeface="+mn-cs"/>
            </a:endParaRPr>
          </a:p>
          <a:p>
            <a:pPr marL="0" lvl="0" indent="0">
              <a:buFontTx/>
              <a:buNone/>
            </a:pPr>
            <a:r>
              <a:rPr lang="en-AU" sz="1200" i="0" kern="1200" baseline="0" dirty="0">
                <a:solidFill>
                  <a:schemeClr val="tx1"/>
                </a:solidFill>
                <a:effectLst/>
                <a:latin typeface="+mn-lt"/>
                <a:ea typeface="+mn-ea"/>
                <a:cs typeface="+mn-cs"/>
              </a:rPr>
              <a:t>Payment?</a:t>
            </a:r>
          </a:p>
          <a:p>
            <a:pPr marL="0" lvl="0" indent="0">
              <a:buFontTx/>
              <a:buNone/>
            </a:pPr>
            <a:r>
              <a:rPr lang="en-AU" sz="1200" i="0" kern="1200" baseline="0" dirty="0">
                <a:solidFill>
                  <a:schemeClr val="tx1"/>
                </a:solidFill>
                <a:effectLst/>
                <a:latin typeface="+mn-lt"/>
                <a:ea typeface="+mn-ea"/>
                <a:cs typeface="+mn-cs"/>
              </a:rPr>
              <a:t>- In the real life Leon’s case, the dentist phones his parents for consent and payment on the day, for example when the OPG was ordered. </a:t>
            </a:r>
          </a:p>
        </p:txBody>
      </p:sp>
      <p:sp>
        <p:nvSpPr>
          <p:cNvPr id="4" name="Slide Number Placeholder 3"/>
          <p:cNvSpPr>
            <a:spLocks noGrp="1"/>
          </p:cNvSpPr>
          <p:nvPr>
            <p:ph type="sldNum" sz="quarter" idx="10"/>
          </p:nvPr>
        </p:nvSpPr>
        <p:spPr/>
        <p:txBody>
          <a:bodyPr/>
          <a:lstStyle/>
          <a:p>
            <a:fld id="{BE9163C6-BBF9-487A-BA36-3DF7C33AA6E7}" type="slidenum">
              <a:rPr lang="en-AU" smtClean="0"/>
              <a:t>99</a:t>
            </a:fld>
            <a:endParaRPr lang="en-AU" dirty="0"/>
          </a:p>
        </p:txBody>
      </p:sp>
    </p:spTree>
    <p:extLst>
      <p:ext uri="{BB962C8B-B14F-4D97-AF65-F5344CB8AC3E}">
        <p14:creationId xmlns:p14="http://schemas.microsoft.com/office/powerpoint/2010/main" val="3483227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A80D71-AEC2-4703-B01D-316132F5B4DB}" type="datetimeFigureOut">
              <a:rPr lang="en-AU" smtClean="0"/>
              <a:t>18/03/2022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B53575BE-E6D7-4D30-A572-F8D194D80913}" type="slidenum">
              <a:rPr lang="en-AU" smtClean="0"/>
              <a:t>‹#›</a:t>
            </a:fld>
            <a:endParaRPr lang="en-AU"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8699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A80D71-AEC2-4703-B01D-316132F5B4DB}" type="datetimeFigureOut">
              <a:rPr lang="en-AU" smtClean="0"/>
              <a:t>18/03/2022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B53575BE-E6D7-4D30-A572-F8D194D80913}" type="slidenum">
              <a:rPr lang="en-AU" smtClean="0"/>
              <a:t>‹#›</a:t>
            </a:fld>
            <a:endParaRPr lang="en-AU" dirty="0"/>
          </a:p>
        </p:txBody>
      </p:sp>
    </p:spTree>
    <p:extLst>
      <p:ext uri="{BB962C8B-B14F-4D97-AF65-F5344CB8AC3E}">
        <p14:creationId xmlns:p14="http://schemas.microsoft.com/office/powerpoint/2010/main" val="83804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A80D71-AEC2-4703-B01D-316132F5B4DB}" type="datetimeFigureOut">
              <a:rPr lang="en-AU" smtClean="0"/>
              <a:t>18/03/2022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B53575BE-E6D7-4D30-A572-F8D194D80913}" type="slidenum">
              <a:rPr lang="en-AU" smtClean="0"/>
              <a:t>‹#›</a:t>
            </a:fld>
            <a:endParaRPr lang="en-AU" dirty="0"/>
          </a:p>
        </p:txBody>
      </p:sp>
    </p:spTree>
    <p:extLst>
      <p:ext uri="{BB962C8B-B14F-4D97-AF65-F5344CB8AC3E}">
        <p14:creationId xmlns:p14="http://schemas.microsoft.com/office/powerpoint/2010/main" val="3367652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A80D71-AEC2-4703-B01D-316132F5B4DB}" type="datetimeFigureOut">
              <a:rPr lang="en-AU" smtClean="0"/>
              <a:t>18/03/2022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B53575BE-E6D7-4D30-A572-F8D194D80913}" type="slidenum">
              <a:rPr lang="en-AU" smtClean="0"/>
              <a:t>‹#›</a:t>
            </a:fld>
            <a:endParaRPr lang="en-AU" dirty="0"/>
          </a:p>
        </p:txBody>
      </p:sp>
    </p:spTree>
    <p:extLst>
      <p:ext uri="{BB962C8B-B14F-4D97-AF65-F5344CB8AC3E}">
        <p14:creationId xmlns:p14="http://schemas.microsoft.com/office/powerpoint/2010/main" val="2484464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A80D71-AEC2-4703-B01D-316132F5B4DB}" type="datetimeFigureOut">
              <a:rPr lang="en-AU" smtClean="0"/>
              <a:t>18/03/2022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B53575BE-E6D7-4D30-A572-F8D194D80913}" type="slidenum">
              <a:rPr lang="en-AU" smtClean="0"/>
              <a:t>‹#›</a:t>
            </a:fld>
            <a:endParaRPr lang="en-AU"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547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A80D71-AEC2-4703-B01D-316132F5B4DB}" type="datetimeFigureOut">
              <a:rPr lang="en-AU" smtClean="0"/>
              <a:t>18/03/2022</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B53575BE-E6D7-4D30-A572-F8D194D80913}" type="slidenum">
              <a:rPr lang="en-AU" smtClean="0"/>
              <a:t>‹#›</a:t>
            </a:fld>
            <a:endParaRPr lang="en-AU" dirty="0"/>
          </a:p>
        </p:txBody>
      </p:sp>
    </p:spTree>
    <p:extLst>
      <p:ext uri="{BB962C8B-B14F-4D97-AF65-F5344CB8AC3E}">
        <p14:creationId xmlns:p14="http://schemas.microsoft.com/office/powerpoint/2010/main" val="2294210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A80D71-AEC2-4703-B01D-316132F5B4DB}" type="datetimeFigureOut">
              <a:rPr lang="en-AU" smtClean="0"/>
              <a:t>18/03/2022</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B53575BE-E6D7-4D30-A572-F8D194D80913}" type="slidenum">
              <a:rPr lang="en-AU" smtClean="0"/>
              <a:t>‹#›</a:t>
            </a:fld>
            <a:endParaRPr lang="en-AU" dirty="0"/>
          </a:p>
        </p:txBody>
      </p:sp>
    </p:spTree>
    <p:extLst>
      <p:ext uri="{BB962C8B-B14F-4D97-AF65-F5344CB8AC3E}">
        <p14:creationId xmlns:p14="http://schemas.microsoft.com/office/powerpoint/2010/main" val="3381990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A80D71-AEC2-4703-B01D-316132F5B4DB}" type="datetimeFigureOut">
              <a:rPr lang="en-AU" smtClean="0"/>
              <a:t>18/03/2022</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B53575BE-E6D7-4D30-A572-F8D194D80913}" type="slidenum">
              <a:rPr lang="en-AU" smtClean="0"/>
              <a:t>‹#›</a:t>
            </a:fld>
            <a:endParaRPr lang="en-AU" dirty="0"/>
          </a:p>
        </p:txBody>
      </p:sp>
    </p:spTree>
    <p:extLst>
      <p:ext uri="{BB962C8B-B14F-4D97-AF65-F5344CB8AC3E}">
        <p14:creationId xmlns:p14="http://schemas.microsoft.com/office/powerpoint/2010/main" val="2655985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AA80D71-AEC2-4703-B01D-316132F5B4DB}" type="datetimeFigureOut">
              <a:rPr lang="en-AU" smtClean="0"/>
              <a:t>18/03/2022</a:t>
            </a:fld>
            <a:endParaRPr lang="en-AU"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AU" dirty="0"/>
          </a:p>
        </p:txBody>
      </p:sp>
      <p:sp>
        <p:nvSpPr>
          <p:cNvPr id="9" name="Slide Number Placeholder 8"/>
          <p:cNvSpPr>
            <a:spLocks noGrp="1"/>
          </p:cNvSpPr>
          <p:nvPr>
            <p:ph type="sldNum" sz="quarter" idx="12"/>
          </p:nvPr>
        </p:nvSpPr>
        <p:spPr/>
        <p:txBody>
          <a:bodyPr/>
          <a:lstStyle/>
          <a:p>
            <a:fld id="{B53575BE-E6D7-4D30-A572-F8D194D80913}" type="slidenum">
              <a:rPr lang="en-AU" smtClean="0"/>
              <a:t>‹#›</a:t>
            </a:fld>
            <a:endParaRPr lang="en-AU" dirty="0"/>
          </a:p>
        </p:txBody>
      </p:sp>
    </p:spTree>
    <p:extLst>
      <p:ext uri="{BB962C8B-B14F-4D97-AF65-F5344CB8AC3E}">
        <p14:creationId xmlns:p14="http://schemas.microsoft.com/office/powerpoint/2010/main" val="1052713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AA80D71-AEC2-4703-B01D-316132F5B4DB}" type="datetimeFigureOut">
              <a:rPr lang="en-AU" smtClean="0"/>
              <a:t>18/03/2022</a:t>
            </a:fld>
            <a:endParaRPr lang="en-AU"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AU"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53575BE-E6D7-4D30-A572-F8D194D80913}" type="slidenum">
              <a:rPr lang="en-AU" smtClean="0"/>
              <a:t>‹#›</a:t>
            </a:fld>
            <a:endParaRPr lang="en-AU" dirty="0"/>
          </a:p>
        </p:txBody>
      </p:sp>
    </p:spTree>
    <p:extLst>
      <p:ext uri="{BB962C8B-B14F-4D97-AF65-F5344CB8AC3E}">
        <p14:creationId xmlns:p14="http://schemas.microsoft.com/office/powerpoint/2010/main" val="204780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AA80D71-AEC2-4703-B01D-316132F5B4DB}" type="datetimeFigureOut">
              <a:rPr lang="en-AU" smtClean="0"/>
              <a:t>18/03/2022</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B53575BE-E6D7-4D30-A572-F8D194D80913}" type="slidenum">
              <a:rPr lang="en-AU" smtClean="0"/>
              <a:t>‹#›</a:t>
            </a:fld>
            <a:endParaRPr lang="en-AU" dirty="0"/>
          </a:p>
        </p:txBody>
      </p:sp>
    </p:spTree>
    <p:extLst>
      <p:ext uri="{BB962C8B-B14F-4D97-AF65-F5344CB8AC3E}">
        <p14:creationId xmlns:p14="http://schemas.microsoft.com/office/powerpoint/2010/main" val="1342567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AA80D71-AEC2-4703-B01D-316132F5B4DB}" type="datetimeFigureOut">
              <a:rPr lang="en-AU" smtClean="0"/>
              <a:t>18/03/2022</a:t>
            </a:fld>
            <a:endParaRPr lang="en-AU"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AU"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53575BE-E6D7-4D30-A572-F8D194D80913}" type="slidenum">
              <a:rPr lang="en-AU" smtClean="0"/>
              <a:t>‹#›</a:t>
            </a:fld>
            <a:endParaRPr lang="en-AU"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7181295"/>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0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1.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4.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s://www.england.nhs.uk/learning-disabilities/improving-health/stomp/"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7.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15.jpe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england.nhs.uk/learning-disabilities/improving-health/stomp/"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15.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england.nhs.uk/learning-disabilities/improving-health/stomp/"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16.png"/></Relationships>
</file>

<file path=ppt/slides/_rels/slide6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67.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15.jpeg"/></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22.jpeg"/></Relationships>
</file>

<file path=ppt/slides/_rels/slide75.xml.rels><?xml version="1.0" encoding="UTF-8" standalone="yes"?>
<Relationships xmlns="http://schemas.openxmlformats.org/package/2006/relationships"><Relationship Id="rId3" Type="http://schemas.openxmlformats.org/officeDocument/2006/relationships/hyperlink" Target="https://www.england.nhs.uk/learning-disabilities/improving-health/stomp/"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8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81.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6.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Primary Care Enhancement Program</a:t>
            </a:r>
            <a:endParaRPr lang="en-AU" dirty="0"/>
          </a:p>
        </p:txBody>
      </p:sp>
      <p:sp>
        <p:nvSpPr>
          <p:cNvPr id="5" name="Subtitle 4"/>
          <p:cNvSpPr>
            <a:spLocks noGrp="1"/>
          </p:cNvSpPr>
          <p:nvPr>
            <p:ph type="subTitle" idx="1"/>
          </p:nvPr>
        </p:nvSpPr>
        <p:spPr/>
        <p:txBody>
          <a:bodyPr/>
          <a:lstStyle/>
          <a:p>
            <a:r>
              <a:rPr lang="en-AU" dirty="0"/>
              <a:t>How to use these slides</a:t>
            </a:r>
          </a:p>
        </p:txBody>
      </p:sp>
      <p:pic>
        <p:nvPicPr>
          <p:cNvPr id="6" name="Picture 5">
            <a:extLst>
              <a:ext uri="{FF2B5EF4-FFF2-40B4-BE49-F238E27FC236}">
                <a16:creationId xmlns:a16="http://schemas.microsoft.com/office/drawing/2014/main" id="{E1A90E79-6A07-764D-A70E-302CFCFFD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 y="520228"/>
            <a:ext cx="2980704" cy="1490773"/>
          </a:xfrm>
          <a:prstGeom prst="rect">
            <a:avLst/>
          </a:prstGeom>
        </p:spPr>
      </p:pic>
    </p:spTree>
    <p:custDataLst>
      <p:tags r:id="rId1"/>
    </p:custDataLst>
    <p:extLst>
      <p:ext uri="{BB962C8B-B14F-4D97-AF65-F5344CB8AC3E}">
        <p14:creationId xmlns:p14="http://schemas.microsoft.com/office/powerpoint/2010/main" val="1292531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care for people with intellectual disability</a:t>
            </a:r>
            <a:endParaRPr lang="en-AU" dirty="0"/>
          </a:p>
        </p:txBody>
      </p:sp>
      <p:sp>
        <p:nvSpPr>
          <p:cNvPr id="3" name="Content Placeholder 2"/>
          <p:cNvSpPr>
            <a:spLocks noGrp="1"/>
          </p:cNvSpPr>
          <p:nvPr>
            <p:ph idx="1"/>
          </p:nvPr>
        </p:nvSpPr>
        <p:spPr/>
        <p:txBody>
          <a:bodyPr/>
          <a:lstStyle/>
          <a:p>
            <a:endParaRPr lang="en-AU" dirty="0" smtClean="0"/>
          </a:p>
          <a:p>
            <a:r>
              <a:rPr lang="en-AU" dirty="0" smtClean="0"/>
              <a:t>Complex</a:t>
            </a:r>
            <a:endParaRPr lang="en-AU" dirty="0"/>
          </a:p>
          <a:p>
            <a:endParaRPr lang="en-AU" dirty="0"/>
          </a:p>
          <a:p>
            <a:endParaRPr lang="en-AU" dirty="0"/>
          </a:p>
          <a:p>
            <a:r>
              <a:rPr lang="en-AU" dirty="0"/>
              <a:t>Harder to get good health care</a:t>
            </a:r>
          </a:p>
          <a:p>
            <a:endParaRPr lang="en-AU" dirty="0"/>
          </a:p>
          <a:p>
            <a:endParaRPr lang="en-AU" dirty="0"/>
          </a:p>
          <a:p>
            <a:r>
              <a:rPr lang="en-AU" dirty="0"/>
              <a:t>Health professionals are not confident</a:t>
            </a:r>
          </a:p>
        </p:txBody>
      </p:sp>
      <p:sp>
        <p:nvSpPr>
          <p:cNvPr id="4" name="Rectangle 3"/>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spTree>
    <p:custDataLst>
      <p:tags r:id="rId1"/>
    </p:custDataLst>
    <p:extLst>
      <p:ext uri="{BB962C8B-B14F-4D97-AF65-F5344CB8AC3E}">
        <p14:creationId xmlns:p14="http://schemas.microsoft.com/office/powerpoint/2010/main" val="3236337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Resources – Special Care Dentistry</a:t>
            </a:r>
          </a:p>
        </p:txBody>
      </p:sp>
      <p:sp>
        <p:nvSpPr>
          <p:cNvPr id="3" name="TextBox 2"/>
          <p:cNvSpPr txBox="1"/>
          <p:nvPr/>
        </p:nvSpPr>
        <p:spPr>
          <a:xfrm>
            <a:off x="9571809" y="5850398"/>
            <a:ext cx="3167742" cy="400110"/>
          </a:xfrm>
          <a:prstGeom prst="rect">
            <a:avLst/>
          </a:prstGeom>
          <a:noFill/>
        </p:spPr>
        <p:txBody>
          <a:bodyPr wrap="square" rtlCol="0">
            <a:spAutoFit/>
          </a:bodyPr>
          <a:lstStyle/>
          <a:p>
            <a:r>
              <a:rPr lang="en-AU" sz="2000" b="1" dirty="0">
                <a:solidFill>
                  <a:schemeClr val="accent2">
                    <a:lumMod val="75000"/>
                  </a:schemeClr>
                </a:solidFill>
              </a:rPr>
              <a:t>www.asscid.org.au/</a:t>
            </a:r>
          </a:p>
        </p:txBody>
      </p:sp>
      <p:pic>
        <p:nvPicPr>
          <p:cNvPr id="5" name="Picture 4"/>
          <p:cNvPicPr>
            <a:picLocks noChangeAspect="1"/>
          </p:cNvPicPr>
          <p:nvPr/>
        </p:nvPicPr>
        <p:blipFill>
          <a:blip r:embed="rId3"/>
          <a:stretch>
            <a:fillRect/>
          </a:stretch>
        </p:blipFill>
        <p:spPr>
          <a:xfrm>
            <a:off x="557317" y="1770018"/>
            <a:ext cx="8619340" cy="4529476"/>
          </a:xfrm>
          <a:prstGeom prst="rect">
            <a:avLst/>
          </a:prstGeom>
        </p:spPr>
      </p:pic>
    </p:spTree>
    <p:extLst>
      <p:ext uri="{BB962C8B-B14F-4D97-AF65-F5344CB8AC3E}">
        <p14:creationId xmlns:p14="http://schemas.microsoft.com/office/powerpoint/2010/main" val="940047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Other resources </a:t>
            </a:r>
            <a:endParaRPr lang="en-AU" dirty="0"/>
          </a:p>
        </p:txBody>
      </p:sp>
      <p:sp>
        <p:nvSpPr>
          <p:cNvPr id="3" name="TextBox 2"/>
          <p:cNvSpPr txBox="1"/>
          <p:nvPr/>
        </p:nvSpPr>
        <p:spPr>
          <a:xfrm>
            <a:off x="6435798" y="5474276"/>
            <a:ext cx="5548449"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AU" sz="2000" b="1" dirty="0">
                <a:solidFill>
                  <a:schemeClr val="accent2">
                    <a:lumMod val="75000"/>
                  </a:schemeClr>
                </a:solidFill>
              </a:rPr>
              <a:t>https://www.nidcr.nih.gov/sites/default/files/2017-09/practical-oral-care-intellectual-care.pdf</a:t>
            </a:r>
          </a:p>
        </p:txBody>
      </p:sp>
      <p:pic>
        <p:nvPicPr>
          <p:cNvPr id="6" name="Picture 5"/>
          <p:cNvPicPr>
            <a:picLocks noChangeAspect="1"/>
          </p:cNvPicPr>
          <p:nvPr/>
        </p:nvPicPr>
        <p:blipFill>
          <a:blip r:embed="rId3"/>
          <a:stretch>
            <a:fillRect/>
          </a:stretch>
        </p:blipFill>
        <p:spPr>
          <a:xfrm>
            <a:off x="6435798" y="286603"/>
            <a:ext cx="5548449" cy="4428881"/>
          </a:xfrm>
          <a:prstGeom prst="rect">
            <a:avLst/>
          </a:prstGeom>
        </p:spPr>
      </p:pic>
      <p:pic>
        <p:nvPicPr>
          <p:cNvPr id="4" name="Picture 3"/>
          <p:cNvPicPr>
            <a:picLocks noChangeAspect="1"/>
          </p:cNvPicPr>
          <p:nvPr/>
        </p:nvPicPr>
        <p:blipFill>
          <a:blip r:embed="rId4"/>
          <a:stretch>
            <a:fillRect/>
          </a:stretch>
        </p:blipFill>
        <p:spPr>
          <a:xfrm>
            <a:off x="438337" y="1737360"/>
            <a:ext cx="5997460" cy="3856054"/>
          </a:xfrm>
          <a:prstGeom prst="rect">
            <a:avLst/>
          </a:prstGeom>
        </p:spPr>
      </p:pic>
    </p:spTree>
    <p:extLst>
      <p:ext uri="{BB962C8B-B14F-4D97-AF65-F5344CB8AC3E}">
        <p14:creationId xmlns:p14="http://schemas.microsoft.com/office/powerpoint/2010/main" val="2151315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7200" dirty="0"/>
              <a:t>Communication aids slides</a:t>
            </a:r>
          </a:p>
        </p:txBody>
      </p:sp>
      <p:sp>
        <p:nvSpPr>
          <p:cNvPr id="3" name="Text Placeholder 2"/>
          <p:cNvSpPr>
            <a:spLocks noGrp="1"/>
          </p:cNvSpPr>
          <p:nvPr>
            <p:ph type="body" idx="1"/>
          </p:nvPr>
        </p:nvSpPr>
        <p:spPr/>
        <p:txBody>
          <a:bodyPr/>
          <a:lstStyle/>
          <a:p>
            <a:r>
              <a:rPr lang="en-AU" dirty="0"/>
              <a:t>Dentists</a:t>
            </a:r>
          </a:p>
        </p:txBody>
      </p:sp>
      <p:pic>
        <p:nvPicPr>
          <p:cNvPr id="4" name="Picture 3">
            <a:extLst>
              <a:ext uri="{FF2B5EF4-FFF2-40B4-BE49-F238E27FC236}">
                <a16:creationId xmlns:a16="http://schemas.microsoft.com/office/drawing/2014/main" id="{E1A90E79-6A07-764D-A70E-302CFCFFD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80" y="520228"/>
            <a:ext cx="2980704" cy="1490773"/>
          </a:xfrm>
          <a:prstGeom prst="rect">
            <a:avLst/>
          </a:prstGeom>
        </p:spPr>
      </p:pic>
    </p:spTree>
    <p:extLst>
      <p:ext uri="{BB962C8B-B14F-4D97-AF65-F5344CB8AC3E}">
        <p14:creationId xmlns:p14="http://schemas.microsoft.com/office/powerpoint/2010/main" val="2977730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6A43431-CC27-B546-9D29-5186C8674970}"/>
              </a:ext>
            </a:extLst>
          </p:cNvPr>
          <p:cNvCxnSpPr>
            <a:cxnSpLocks/>
          </p:cNvCxnSpPr>
          <p:nvPr/>
        </p:nvCxnSpPr>
        <p:spPr>
          <a:xfrm>
            <a:off x="-213070" y="6402127"/>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B0D2B2F4-8BEA-114E-A99C-B455409FB557}"/>
              </a:ext>
            </a:extLst>
          </p:cNvPr>
          <p:cNvSpPr txBox="1">
            <a:spLocks/>
          </p:cNvSpPr>
          <p:nvPr/>
        </p:nvSpPr>
        <p:spPr>
          <a:xfrm>
            <a:off x="4196443" y="1859678"/>
            <a:ext cx="5734635" cy="41075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3D Models</a:t>
            </a: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Show me on your hand</a:t>
            </a:r>
          </a:p>
          <a:p>
            <a:pPr marL="342900" indent="-342900">
              <a:buFont typeface="Arial" panose="020B0604020202020204" pitchFamily="34" charset="0"/>
              <a:buChar char="•"/>
            </a:pPr>
            <a:endParaRPr lang="en-US" sz="2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 Then my hand</a:t>
            </a: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lvl="0"/>
            <a:endParaRPr lang="en-AU" sz="2400" dirty="0">
              <a:latin typeface="Arial" panose="020B0604020202020204" pitchFamily="34" charset="0"/>
              <a:cs typeface="Arial" panose="020B0604020202020204" pitchFamily="34" charset="0"/>
            </a:endParaRPr>
          </a:p>
          <a:p>
            <a:pPr lvl="0"/>
            <a:endParaRPr lang="en-AU" dirty="0">
              <a:solidFill>
                <a:schemeClr val="tx1">
                  <a:lumMod val="50000"/>
                  <a:lumOff val="50000"/>
                </a:schemeClr>
              </a:solidFill>
              <a:latin typeface="Arial" panose="020B0604020202020204" pitchFamily="34" charset="0"/>
              <a:cs typeface="Arial" panose="020B0604020202020204" pitchFamily="34" charset="0"/>
            </a:endParaRPr>
          </a:p>
          <a:p>
            <a:pPr>
              <a:lnSpc>
                <a:spcPct val="170000"/>
              </a:lnSpc>
            </a:pPr>
            <a:endParaRPr lang="en-AU" dirty="0">
              <a:solidFill>
                <a:schemeClr val="tx1">
                  <a:lumMod val="50000"/>
                  <a:lumOff val="50000"/>
                </a:schemeClr>
              </a:solidFill>
              <a:latin typeface="Arial" panose="020B0604020202020204" pitchFamily="34" charset="0"/>
              <a:cs typeface="Arial" panose="020B0604020202020204" pitchFamily="34" charset="0"/>
            </a:endParaRPr>
          </a:p>
          <a:p>
            <a:pPr>
              <a:lnSpc>
                <a:spcPct val="170000"/>
              </a:lnSpc>
            </a:pPr>
            <a:endParaRPr lang="en-AU"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4" name="Rectangle 13"/>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pic>
        <p:nvPicPr>
          <p:cNvPr id="1026" name="Picture 2" descr="Teeth clean practic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3826"/>
            <a:ext cx="4853425" cy="4853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B8C83C0-DD77-4D05-B929-147AA9819020}"/>
              </a:ext>
            </a:extLst>
          </p:cNvPr>
          <p:cNvSpPr txBox="1">
            <a:spLocks/>
          </p:cNvSpPr>
          <p:nvPr/>
        </p:nvSpPr>
        <p:spPr>
          <a:xfrm>
            <a:off x="1097280" y="286603"/>
            <a:ext cx="10058400" cy="1450757"/>
          </a:xfrm>
          <a:prstGeom prst="rect">
            <a:avLst/>
          </a:prstGeom>
        </p:spPr>
        <p:txBody>
          <a:bodyPr lIns="91440" tIns="45720" rIns="91440" bIns="45720" anchor="t"/>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AU" dirty="0"/>
              <a:t>Visual aids</a:t>
            </a:r>
            <a:endParaRPr lang="en-US" dirty="0"/>
          </a:p>
        </p:txBody>
      </p:sp>
    </p:spTree>
    <p:extLst>
      <p:ext uri="{BB962C8B-B14F-4D97-AF65-F5344CB8AC3E}">
        <p14:creationId xmlns:p14="http://schemas.microsoft.com/office/powerpoint/2010/main" val="2502298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6A43431-CC27-B546-9D29-5186C8674970}"/>
              </a:ext>
            </a:extLst>
          </p:cNvPr>
          <p:cNvCxnSpPr>
            <a:cxnSpLocks/>
          </p:cNvCxnSpPr>
          <p:nvPr/>
        </p:nvCxnSpPr>
        <p:spPr>
          <a:xfrm>
            <a:off x="-213070" y="6402127"/>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B0D2B2F4-8BEA-114E-A99C-B455409FB557}"/>
              </a:ext>
            </a:extLst>
          </p:cNvPr>
          <p:cNvSpPr txBox="1">
            <a:spLocks/>
          </p:cNvSpPr>
          <p:nvPr/>
        </p:nvSpPr>
        <p:spPr>
          <a:xfrm>
            <a:off x="427031" y="1859678"/>
            <a:ext cx="9504048" cy="41075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Easy read</a:t>
            </a: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Social stories</a:t>
            </a: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lvl="0"/>
            <a:endParaRPr lang="en-AU" sz="2400" dirty="0">
              <a:latin typeface="Arial" panose="020B0604020202020204" pitchFamily="34" charset="0"/>
              <a:cs typeface="Arial" panose="020B0604020202020204" pitchFamily="34" charset="0"/>
            </a:endParaRPr>
          </a:p>
          <a:p>
            <a:pPr lvl="0"/>
            <a:endParaRPr lang="en-AU" dirty="0">
              <a:solidFill>
                <a:schemeClr val="tx1">
                  <a:lumMod val="50000"/>
                  <a:lumOff val="50000"/>
                </a:schemeClr>
              </a:solidFill>
              <a:latin typeface="Arial" panose="020B0604020202020204" pitchFamily="34" charset="0"/>
              <a:cs typeface="Arial" panose="020B0604020202020204" pitchFamily="34" charset="0"/>
            </a:endParaRPr>
          </a:p>
          <a:p>
            <a:pPr>
              <a:lnSpc>
                <a:spcPct val="170000"/>
              </a:lnSpc>
            </a:pPr>
            <a:endParaRPr lang="en-AU" dirty="0">
              <a:solidFill>
                <a:schemeClr val="tx1">
                  <a:lumMod val="50000"/>
                  <a:lumOff val="50000"/>
                </a:schemeClr>
              </a:solidFill>
              <a:latin typeface="Arial" panose="020B0604020202020204" pitchFamily="34" charset="0"/>
              <a:cs typeface="Arial" panose="020B0604020202020204" pitchFamily="34" charset="0"/>
            </a:endParaRPr>
          </a:p>
          <a:p>
            <a:pPr>
              <a:lnSpc>
                <a:spcPct val="170000"/>
              </a:lnSpc>
            </a:pPr>
            <a:endParaRPr lang="en-AU"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4" name="Rectangle 13"/>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pic>
        <p:nvPicPr>
          <p:cNvPr id="2" name="Picture 1"/>
          <p:cNvPicPr>
            <a:picLocks noChangeAspect="1"/>
          </p:cNvPicPr>
          <p:nvPr/>
        </p:nvPicPr>
        <p:blipFill>
          <a:blip r:embed="rId3"/>
          <a:stretch>
            <a:fillRect/>
          </a:stretch>
        </p:blipFill>
        <p:spPr>
          <a:xfrm>
            <a:off x="5604268" y="1"/>
            <a:ext cx="4790563" cy="6286500"/>
          </a:xfrm>
          <a:prstGeom prst="rect">
            <a:avLst/>
          </a:prstGeom>
        </p:spPr>
      </p:pic>
      <p:sp>
        <p:nvSpPr>
          <p:cNvPr id="4" name="Title 1">
            <a:extLst>
              <a:ext uri="{FF2B5EF4-FFF2-40B4-BE49-F238E27FC236}">
                <a16:creationId xmlns:a16="http://schemas.microsoft.com/office/drawing/2014/main" id="{BCC713B9-2F9B-4D52-98DD-A5B08EDAFF32}"/>
              </a:ext>
            </a:extLst>
          </p:cNvPr>
          <p:cNvSpPr txBox="1">
            <a:spLocks/>
          </p:cNvSpPr>
          <p:nvPr/>
        </p:nvSpPr>
        <p:spPr>
          <a:xfrm>
            <a:off x="622827" y="286603"/>
            <a:ext cx="10058400" cy="1450757"/>
          </a:xfrm>
          <a:prstGeom prst="rect">
            <a:avLst/>
          </a:prstGeom>
        </p:spPr>
        <p:txBody>
          <a:bodyPr lIns="91440" tIns="45720" rIns="91440" bIns="45720" anchor="t"/>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AU" dirty="0"/>
              <a:t>Communication aids</a:t>
            </a:r>
            <a:endParaRPr lang="en-US" dirty="0"/>
          </a:p>
        </p:txBody>
      </p:sp>
    </p:spTree>
    <p:extLst>
      <p:ext uri="{BB962C8B-B14F-4D97-AF65-F5344CB8AC3E}">
        <p14:creationId xmlns:p14="http://schemas.microsoft.com/office/powerpoint/2010/main" val="69864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Ending slides</a:t>
            </a:r>
          </a:p>
        </p:txBody>
      </p:sp>
      <p:sp>
        <p:nvSpPr>
          <p:cNvPr id="3" name="Text Placeholder 2"/>
          <p:cNvSpPr>
            <a:spLocks noGrp="1"/>
          </p:cNvSpPr>
          <p:nvPr>
            <p:ph type="body" idx="1"/>
          </p:nvPr>
        </p:nvSpPr>
        <p:spPr/>
        <p:txBody>
          <a:bodyPr/>
          <a:lstStyle/>
          <a:p>
            <a:r>
              <a:rPr lang="en-AU" dirty="0"/>
              <a:t>Dentists</a:t>
            </a:r>
          </a:p>
        </p:txBody>
      </p:sp>
      <p:pic>
        <p:nvPicPr>
          <p:cNvPr id="4" name="Picture 3">
            <a:extLst>
              <a:ext uri="{FF2B5EF4-FFF2-40B4-BE49-F238E27FC236}">
                <a16:creationId xmlns:a16="http://schemas.microsoft.com/office/drawing/2014/main" id="{E1A90E79-6A07-764D-A70E-302CFCFFD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80" y="520228"/>
            <a:ext cx="2980704" cy="1490773"/>
          </a:xfrm>
          <a:prstGeom prst="rect">
            <a:avLst/>
          </a:prstGeom>
        </p:spPr>
      </p:pic>
    </p:spTree>
    <p:extLst>
      <p:ext uri="{BB962C8B-B14F-4D97-AF65-F5344CB8AC3E}">
        <p14:creationId xmlns:p14="http://schemas.microsoft.com/office/powerpoint/2010/main" val="1669306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Key points</a:t>
            </a:r>
            <a:endParaRPr lang="en-AU" dirty="0"/>
          </a:p>
        </p:txBody>
      </p:sp>
      <p:sp>
        <p:nvSpPr>
          <p:cNvPr id="3" name="Content Placeholder 2"/>
          <p:cNvSpPr>
            <a:spLocks noGrp="1"/>
          </p:cNvSpPr>
          <p:nvPr>
            <p:ph idx="1"/>
          </p:nvPr>
        </p:nvSpPr>
        <p:spPr>
          <a:xfrm>
            <a:off x="838200" y="1875098"/>
            <a:ext cx="10515600" cy="4010461"/>
          </a:xfrm>
        </p:spPr>
        <p:txBody>
          <a:bodyPr>
            <a:normAutofit/>
          </a:bodyPr>
          <a:lstStyle/>
          <a:p>
            <a:pPr marL="514350" indent="-514350">
              <a:buFont typeface="+mj-lt"/>
              <a:buAutoNum type="arabicPeriod"/>
            </a:pPr>
            <a:r>
              <a:rPr lang="en-AU" dirty="0">
                <a:solidFill>
                  <a:schemeClr val="tx1"/>
                </a:solidFill>
              </a:rPr>
              <a:t>Talk to</a:t>
            </a:r>
            <a:r>
              <a:rPr lang="en-AU" b="1" dirty="0">
                <a:solidFill>
                  <a:schemeClr val="tx1"/>
                </a:solidFill>
              </a:rPr>
              <a:t> me</a:t>
            </a:r>
            <a:endParaRPr lang="en-AU" dirty="0">
              <a:solidFill>
                <a:schemeClr val="tx1"/>
              </a:solidFill>
            </a:endParaRPr>
          </a:p>
          <a:p>
            <a:pPr marL="514350" indent="-514350">
              <a:buFont typeface="+mj-lt"/>
              <a:buAutoNum type="arabicPeriod"/>
            </a:pPr>
            <a:r>
              <a:rPr lang="en-AU" dirty="0">
                <a:solidFill>
                  <a:schemeClr val="tx1"/>
                </a:solidFill>
              </a:rPr>
              <a:t>Ask me what I need</a:t>
            </a:r>
          </a:p>
          <a:p>
            <a:pPr marL="514350" indent="-514350">
              <a:buFont typeface="+mj-lt"/>
              <a:buAutoNum type="arabicPeriod"/>
            </a:pPr>
            <a:r>
              <a:rPr lang="en-AU" dirty="0">
                <a:solidFill>
                  <a:schemeClr val="tx1"/>
                </a:solidFill>
              </a:rPr>
              <a:t>Ask what helps me to cope</a:t>
            </a:r>
          </a:p>
          <a:p>
            <a:pPr marL="514350" indent="-514350">
              <a:buFont typeface="+mj-lt"/>
              <a:buAutoNum type="arabicPeriod"/>
            </a:pPr>
            <a:r>
              <a:rPr lang="en-AU" dirty="0">
                <a:solidFill>
                  <a:schemeClr val="tx1"/>
                </a:solidFill>
              </a:rPr>
              <a:t>Go slow</a:t>
            </a:r>
          </a:p>
          <a:p>
            <a:pPr marL="514350" indent="-514350">
              <a:buFont typeface="+mj-lt"/>
              <a:buAutoNum type="arabicPeriod"/>
            </a:pPr>
            <a:r>
              <a:rPr lang="en-AU" dirty="0">
                <a:solidFill>
                  <a:schemeClr val="tx1"/>
                </a:solidFill>
              </a:rPr>
              <a:t>Communicate with my GP</a:t>
            </a:r>
          </a:p>
          <a:p>
            <a:pPr marL="514350" indent="-514350">
              <a:buFont typeface="+mj-lt"/>
              <a:buAutoNum type="arabicPeriod"/>
            </a:pPr>
            <a:r>
              <a:rPr lang="en-AU" dirty="0">
                <a:solidFill>
                  <a:schemeClr val="tx1"/>
                </a:solidFill>
              </a:rPr>
              <a:t>Be aware of my complex health needs</a:t>
            </a:r>
          </a:p>
        </p:txBody>
      </p:sp>
      <p:sp>
        <p:nvSpPr>
          <p:cNvPr id="5" name="Rectangle 4"/>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spTree>
    <p:custDataLst>
      <p:tags r:id="rId1"/>
    </p:custDataLst>
    <p:extLst>
      <p:ext uri="{BB962C8B-B14F-4D97-AF65-F5344CB8AC3E}">
        <p14:creationId xmlns:p14="http://schemas.microsoft.com/office/powerpoint/2010/main" val="3997660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endParaRPr lang="en-AU" dirty="0"/>
          </a:p>
        </p:txBody>
      </p:sp>
      <p:sp>
        <p:nvSpPr>
          <p:cNvPr id="3" name="Content Placeholder 2"/>
          <p:cNvSpPr>
            <a:spLocks noGrp="1"/>
          </p:cNvSpPr>
          <p:nvPr>
            <p:ph idx="1"/>
          </p:nvPr>
        </p:nvSpPr>
        <p:spPr/>
        <p:txBody>
          <a:bodyPr/>
          <a:lstStyle/>
          <a:p>
            <a:r>
              <a:rPr lang="en-AU" dirty="0"/>
              <a:t>Evaluation survey</a:t>
            </a:r>
          </a:p>
          <a:p>
            <a:endParaRPr lang="en-AU" dirty="0"/>
          </a:p>
          <a:p>
            <a:r>
              <a:rPr lang="en-AU" dirty="0"/>
              <a:t>Links coming via email:</a:t>
            </a:r>
          </a:p>
          <a:p>
            <a:pPr lvl="1"/>
            <a:r>
              <a:rPr lang="en-AU" dirty="0"/>
              <a:t>NDIS resources</a:t>
            </a:r>
          </a:p>
          <a:p>
            <a:pPr lvl="1"/>
            <a:r>
              <a:rPr lang="en-AU" dirty="0"/>
              <a:t>Medicare item number</a:t>
            </a:r>
          </a:p>
          <a:p>
            <a:pPr lvl="1"/>
            <a:r>
              <a:rPr lang="en-AU" dirty="0" smtClean="0"/>
              <a:t>Post-workshop reading </a:t>
            </a:r>
            <a:r>
              <a:rPr lang="en-AU" dirty="0"/>
              <a:t>– </a:t>
            </a:r>
            <a:r>
              <a:rPr lang="en-AU" i="1" dirty="0"/>
              <a:t>What not to </a:t>
            </a:r>
            <a:r>
              <a:rPr lang="en-AU" i="1" dirty="0" smtClean="0"/>
              <a:t>miss</a:t>
            </a:r>
          </a:p>
          <a:p>
            <a:pPr lvl="1"/>
            <a:r>
              <a:rPr lang="en-AU" dirty="0" smtClean="0"/>
              <a:t>Easy </a:t>
            </a:r>
            <a:r>
              <a:rPr lang="en-AU" dirty="0"/>
              <a:t>read health fact sheets and other resources. </a:t>
            </a:r>
          </a:p>
        </p:txBody>
      </p:sp>
      <p:sp>
        <p:nvSpPr>
          <p:cNvPr id="4" name="Rectangle 3"/>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spTree>
    <p:custDataLst>
      <p:tags r:id="rId1"/>
    </p:custDataLst>
    <p:extLst>
      <p:ext uri="{BB962C8B-B14F-4D97-AF65-F5344CB8AC3E}">
        <p14:creationId xmlns:p14="http://schemas.microsoft.com/office/powerpoint/2010/main" val="2020142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Case examples</a:t>
            </a:r>
          </a:p>
        </p:txBody>
      </p:sp>
      <p:sp>
        <p:nvSpPr>
          <p:cNvPr id="3" name="Text Placeholder 2"/>
          <p:cNvSpPr>
            <a:spLocks noGrp="1"/>
          </p:cNvSpPr>
          <p:nvPr>
            <p:ph type="body" idx="1"/>
          </p:nvPr>
        </p:nvSpPr>
        <p:spPr/>
        <p:txBody>
          <a:bodyPr/>
          <a:lstStyle/>
          <a:p>
            <a:r>
              <a:rPr lang="en-AU" dirty="0"/>
              <a:t>For Pharmacists</a:t>
            </a:r>
          </a:p>
        </p:txBody>
      </p:sp>
      <p:pic>
        <p:nvPicPr>
          <p:cNvPr id="4" name="Picture 3">
            <a:extLst>
              <a:ext uri="{FF2B5EF4-FFF2-40B4-BE49-F238E27FC236}">
                <a16:creationId xmlns:a16="http://schemas.microsoft.com/office/drawing/2014/main" id="{E1A90E79-6A07-764D-A70E-302CFCFFD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80" y="520228"/>
            <a:ext cx="2980704" cy="1490773"/>
          </a:xfrm>
          <a:prstGeom prst="rect">
            <a:avLst/>
          </a:prstGeom>
        </p:spPr>
      </p:pic>
    </p:spTree>
    <p:extLst>
      <p:ext uri="{BB962C8B-B14F-4D97-AF65-F5344CB8AC3E}">
        <p14:creationId xmlns:p14="http://schemas.microsoft.com/office/powerpoint/2010/main" val="1313383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Joe</a:t>
            </a:r>
          </a:p>
        </p:txBody>
      </p:sp>
      <p:sp>
        <p:nvSpPr>
          <p:cNvPr id="3" name="Subtitle 2"/>
          <p:cNvSpPr>
            <a:spLocks noGrp="1"/>
          </p:cNvSpPr>
          <p:nvPr>
            <p:ph type="body" idx="1"/>
          </p:nvPr>
        </p:nvSpPr>
        <p:spPr/>
        <p:txBody>
          <a:bodyPr/>
          <a:lstStyle/>
          <a:p>
            <a:r>
              <a:rPr lang="en-AU" dirty="0"/>
              <a:t>For Pharmacists</a:t>
            </a:r>
          </a:p>
        </p:txBody>
      </p:sp>
    </p:spTree>
    <p:extLst>
      <p:ext uri="{BB962C8B-B14F-4D97-AF65-F5344CB8AC3E}">
        <p14:creationId xmlns:p14="http://schemas.microsoft.com/office/powerpoint/2010/main" val="831073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care for people with intellectual </a:t>
            </a:r>
            <a:r>
              <a:rPr lang="en-US" dirty="0" smtClean="0"/>
              <a:t>disability</a:t>
            </a:r>
            <a:endParaRPr lang="en-AU" dirty="0"/>
          </a:p>
        </p:txBody>
      </p:sp>
      <p:sp>
        <p:nvSpPr>
          <p:cNvPr id="4" name="Rectangle 3"/>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pic>
        <p:nvPicPr>
          <p:cNvPr id="5" name="Picture 4"/>
          <p:cNvPicPr>
            <a:picLocks noChangeAspect="1"/>
          </p:cNvPicPr>
          <p:nvPr/>
        </p:nvPicPr>
        <p:blipFill rotWithShape="1">
          <a:blip r:embed="rId4"/>
          <a:srcRect l="990" t="2052" r="1368" b="2802"/>
          <a:stretch/>
        </p:blipFill>
        <p:spPr>
          <a:xfrm>
            <a:off x="1273628" y="1848999"/>
            <a:ext cx="7211316" cy="4016830"/>
          </a:xfrm>
          <a:prstGeom prst="rect">
            <a:avLst/>
          </a:prstGeom>
        </p:spPr>
      </p:pic>
      <p:sp>
        <p:nvSpPr>
          <p:cNvPr id="6" name="Content Placeholder 5"/>
          <p:cNvSpPr>
            <a:spLocks noGrp="1"/>
          </p:cNvSpPr>
          <p:nvPr>
            <p:ph idx="1"/>
          </p:nvPr>
        </p:nvSpPr>
        <p:spPr/>
        <p:txBody>
          <a:bodyPr/>
          <a:lstStyle/>
          <a:p>
            <a:endParaRPr lang="en-AU" dirty="0"/>
          </a:p>
        </p:txBody>
      </p:sp>
    </p:spTree>
    <p:custDataLst>
      <p:tags r:id="rId1"/>
    </p:custDataLst>
    <p:extLst>
      <p:ext uri="{BB962C8B-B14F-4D97-AF65-F5344CB8AC3E}">
        <p14:creationId xmlns:p14="http://schemas.microsoft.com/office/powerpoint/2010/main" val="3369474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Joe</a:t>
            </a:r>
          </a:p>
        </p:txBody>
      </p:sp>
      <p:sp>
        <p:nvSpPr>
          <p:cNvPr id="3" name="Content Placeholder 2"/>
          <p:cNvSpPr>
            <a:spLocks noGrp="1"/>
          </p:cNvSpPr>
          <p:nvPr>
            <p:ph idx="1"/>
          </p:nvPr>
        </p:nvSpPr>
        <p:spPr/>
        <p:txBody>
          <a:bodyPr vert="horz" lIns="0" tIns="45720" rIns="0" bIns="45720" rtlCol="0" anchor="t">
            <a:normAutofit fontScale="92500" lnSpcReduction="10000"/>
          </a:bodyPr>
          <a:lstStyle/>
          <a:p>
            <a:r>
              <a:rPr lang="en-AU" dirty="0"/>
              <a:t>Late 50’s</a:t>
            </a:r>
            <a:endParaRPr lang="en-AU" dirty="0">
              <a:cs typeface="Calibri"/>
            </a:endParaRPr>
          </a:p>
          <a:p>
            <a:r>
              <a:rPr lang="en-AU" dirty="0"/>
              <a:t>Lives alone; ? family ?</a:t>
            </a:r>
            <a:endParaRPr lang="en-AU" dirty="0">
              <a:cs typeface="Calibri"/>
            </a:endParaRPr>
          </a:p>
          <a:p>
            <a:r>
              <a:rPr lang="en-AU" dirty="0"/>
              <a:t>Mild intellectual disability.</a:t>
            </a:r>
            <a:endParaRPr lang="en-AU" dirty="0">
              <a:cs typeface="Calibri"/>
            </a:endParaRPr>
          </a:p>
          <a:p>
            <a:r>
              <a:rPr lang="en-AU" dirty="0"/>
              <a:t>Speaks. Can read some short words. </a:t>
            </a:r>
            <a:endParaRPr lang="en-AU" dirty="0">
              <a:cs typeface="Calibri"/>
            </a:endParaRPr>
          </a:p>
          <a:p>
            <a:pPr marL="0" indent="0">
              <a:buNone/>
            </a:pPr>
            <a:endParaRPr lang="en-AU" dirty="0"/>
          </a:p>
          <a:p>
            <a:r>
              <a:rPr lang="en-AU" dirty="0"/>
              <a:t>Epilepsy – 900 mg sodium valproate daily, 10+ years.</a:t>
            </a:r>
            <a:endParaRPr lang="en-AU" dirty="0">
              <a:cs typeface="Calibri"/>
            </a:endParaRPr>
          </a:p>
          <a:p>
            <a:r>
              <a:rPr lang="en-AU" dirty="0"/>
              <a:t>Recent injury - ? topical treatment ?</a:t>
            </a:r>
            <a:endParaRPr lang="en-AU" dirty="0">
              <a:cs typeface="Calibri"/>
            </a:endParaRPr>
          </a:p>
          <a:p>
            <a:r>
              <a:rPr lang="en-AU" dirty="0"/>
              <a:t>2 mg Diazepam 21 days.</a:t>
            </a:r>
            <a:endParaRPr lang="en-AU" dirty="0">
              <a:cs typeface="Calibri"/>
            </a:endParaRPr>
          </a:p>
          <a:p>
            <a:r>
              <a:rPr lang="en-AU" dirty="0"/>
              <a:t>Constipation - ? time frame.</a:t>
            </a:r>
            <a:endParaRPr lang="en-AU" dirty="0">
              <a:cs typeface="Calibri"/>
            </a:endParaRPr>
          </a:p>
          <a:p>
            <a:r>
              <a:rPr lang="en-AU" dirty="0"/>
              <a:t>Change to balance/slower.</a:t>
            </a:r>
            <a:endParaRPr lang="en-AU" dirty="0">
              <a:cs typeface="Calibri"/>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9368" r="10456"/>
          <a:stretch/>
        </p:blipFill>
        <p:spPr>
          <a:xfrm>
            <a:off x="8059597" y="393783"/>
            <a:ext cx="3879272" cy="4322064"/>
          </a:xfrm>
          <a:prstGeom prst="rect">
            <a:avLst/>
          </a:prstGeom>
        </p:spPr>
      </p:pic>
    </p:spTree>
    <p:extLst>
      <p:ext uri="{BB962C8B-B14F-4D97-AF65-F5344CB8AC3E}">
        <p14:creationId xmlns:p14="http://schemas.microsoft.com/office/powerpoint/2010/main" val="2563850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Joe – your turn</a:t>
            </a:r>
          </a:p>
        </p:txBody>
      </p:sp>
      <p:sp>
        <p:nvSpPr>
          <p:cNvPr id="3" name="Content Placeholder 2"/>
          <p:cNvSpPr>
            <a:spLocks noGrp="1"/>
          </p:cNvSpPr>
          <p:nvPr>
            <p:ph idx="1"/>
          </p:nvPr>
        </p:nvSpPr>
        <p:spPr>
          <a:xfrm>
            <a:off x="1097280" y="1862063"/>
            <a:ext cx="10058400" cy="4023360"/>
          </a:xfrm>
        </p:spPr>
        <p:txBody>
          <a:bodyPr>
            <a:normAutofit/>
          </a:bodyPr>
          <a:lstStyle/>
          <a:p>
            <a:endParaRPr lang="en-AU" dirty="0"/>
          </a:p>
          <a:p>
            <a:r>
              <a:rPr lang="en-AU" dirty="0"/>
              <a:t>What are your initial thoughts? </a:t>
            </a:r>
          </a:p>
          <a:p>
            <a:pPr lvl="1"/>
            <a:r>
              <a:rPr lang="en-AU" dirty="0"/>
              <a:t>Risks? </a:t>
            </a:r>
          </a:p>
          <a:p>
            <a:endParaRPr lang="en-AU" dirty="0"/>
          </a:p>
          <a:p>
            <a:endParaRPr lang="en-AU" dirty="0"/>
          </a:p>
          <a:p>
            <a:r>
              <a:rPr lang="en-AU" dirty="0"/>
              <a:t>What other information do you need at this stage?</a:t>
            </a:r>
          </a:p>
          <a:p>
            <a:endParaRPr lang="en-AU" dirty="0"/>
          </a:p>
          <a:p>
            <a:endParaRPr lang="en-AU" dirty="0"/>
          </a:p>
          <a:p>
            <a:r>
              <a:rPr lang="en-AU" dirty="0"/>
              <a:t>What should you communicate with Joe? How?</a:t>
            </a:r>
          </a:p>
          <a:p>
            <a:pPr lvl="1"/>
            <a:endParaRPr lang="en-AU" dirty="0"/>
          </a:p>
          <a:p>
            <a:endParaRPr lang="en-AU" dirty="0"/>
          </a:p>
          <a:p>
            <a:pPr marL="201168" lvl="1" indent="0">
              <a:buNone/>
            </a:pPr>
            <a:endParaRPr lang="en-AU"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9368" r="10456"/>
          <a:stretch/>
        </p:blipFill>
        <p:spPr>
          <a:xfrm>
            <a:off x="8059597" y="393783"/>
            <a:ext cx="3879272" cy="4322064"/>
          </a:xfrm>
          <a:prstGeom prst="rect">
            <a:avLst/>
          </a:prstGeom>
        </p:spPr>
      </p:pic>
    </p:spTree>
    <p:extLst>
      <p:ext uri="{BB962C8B-B14F-4D97-AF65-F5344CB8AC3E}">
        <p14:creationId xmlns:p14="http://schemas.microsoft.com/office/powerpoint/2010/main" val="3362672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Joe – further considerations</a:t>
            </a:r>
          </a:p>
        </p:txBody>
      </p:sp>
      <p:sp>
        <p:nvSpPr>
          <p:cNvPr id="3" name="Content Placeholder 2"/>
          <p:cNvSpPr>
            <a:spLocks noGrp="1"/>
          </p:cNvSpPr>
          <p:nvPr>
            <p:ph idx="1"/>
          </p:nvPr>
        </p:nvSpPr>
        <p:spPr/>
        <p:txBody>
          <a:bodyPr>
            <a:normAutofit/>
          </a:bodyPr>
          <a:lstStyle/>
          <a:p>
            <a:r>
              <a:rPr lang="en-AU" dirty="0"/>
              <a:t>Clinical complexity:</a:t>
            </a:r>
          </a:p>
          <a:p>
            <a:pPr lvl="1"/>
            <a:r>
              <a:rPr lang="en-AU" dirty="0"/>
              <a:t>Frailty risk</a:t>
            </a:r>
          </a:p>
          <a:p>
            <a:pPr lvl="1"/>
            <a:r>
              <a:rPr lang="en-AU" dirty="0"/>
              <a:t>Missed conditions</a:t>
            </a:r>
          </a:p>
          <a:p>
            <a:endParaRPr lang="en-AU" dirty="0"/>
          </a:p>
          <a:p>
            <a:r>
              <a:rPr lang="en-AU" dirty="0"/>
              <a:t>Incomplete reports</a:t>
            </a:r>
          </a:p>
          <a:p>
            <a:pPr lvl="1"/>
            <a:r>
              <a:rPr lang="en-AU" dirty="0"/>
              <a:t>Scripts on file; check dates</a:t>
            </a:r>
          </a:p>
          <a:p>
            <a:pPr lvl="1"/>
            <a:r>
              <a:rPr lang="en-AU" dirty="0"/>
              <a:t>Touch base with the doctor</a:t>
            </a:r>
          </a:p>
          <a:p>
            <a:endParaRPr lang="en-AU" dirty="0"/>
          </a:p>
          <a:p>
            <a:r>
              <a:rPr lang="en-AU" dirty="0"/>
              <a:t>Home-based medication reviews</a:t>
            </a:r>
          </a:p>
          <a:p>
            <a:endParaRPr lang="en-AU" dirty="0"/>
          </a:p>
          <a:p>
            <a:endParaRPr lang="en-AU" dirty="0"/>
          </a:p>
          <a:p>
            <a:endParaRPr lang="en-AU" dirty="0"/>
          </a:p>
          <a:p>
            <a:endParaRPr lang="en-AU" dirty="0"/>
          </a:p>
        </p:txBody>
      </p:sp>
      <p:pic>
        <p:nvPicPr>
          <p:cNvPr id="5" name="Picture 4"/>
          <p:cNvPicPr>
            <a:picLocks noChangeAspect="1"/>
          </p:cNvPicPr>
          <p:nvPr/>
        </p:nvPicPr>
        <p:blipFill>
          <a:blip r:embed="rId3"/>
          <a:stretch>
            <a:fillRect/>
          </a:stretch>
        </p:blipFill>
        <p:spPr>
          <a:xfrm>
            <a:off x="6568837" y="1845734"/>
            <a:ext cx="4439887" cy="4485718"/>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stretch>
            <a:fillRect/>
          </a:stretch>
        </p:blipFill>
        <p:spPr>
          <a:xfrm>
            <a:off x="4532772" y="1924192"/>
            <a:ext cx="7316664" cy="4176081"/>
          </a:xfrm>
          <a:prstGeom prst="rect">
            <a:avLst/>
          </a:prstGeom>
        </p:spPr>
      </p:pic>
      <p:sp>
        <p:nvSpPr>
          <p:cNvPr id="7" name="TextBox 6"/>
          <p:cNvSpPr txBox="1"/>
          <p:nvPr/>
        </p:nvSpPr>
        <p:spPr>
          <a:xfrm>
            <a:off x="10738401" y="5869787"/>
            <a:ext cx="1453599" cy="461665"/>
          </a:xfrm>
          <a:prstGeom prst="rect">
            <a:avLst/>
          </a:prstGeom>
          <a:noFill/>
        </p:spPr>
        <p:txBody>
          <a:bodyPr wrap="square" rtlCol="0">
            <a:spAutoFit/>
          </a:bodyPr>
          <a:lstStyle/>
          <a:p>
            <a:r>
              <a:rPr lang="en-AU" sz="2400" b="1" dirty="0">
                <a:solidFill>
                  <a:schemeClr val="accent2">
                    <a:lumMod val="75000"/>
                  </a:schemeClr>
                </a:solidFill>
              </a:rPr>
              <a:t>tg.org.au</a:t>
            </a:r>
          </a:p>
        </p:txBody>
      </p:sp>
    </p:spTree>
    <p:extLst>
      <p:ext uri="{BB962C8B-B14F-4D97-AF65-F5344CB8AC3E}">
        <p14:creationId xmlns:p14="http://schemas.microsoft.com/office/powerpoint/2010/main" val="2627888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Joe – further considerations</a:t>
            </a:r>
          </a:p>
        </p:txBody>
      </p:sp>
      <p:sp>
        <p:nvSpPr>
          <p:cNvPr id="3" name="Content Placeholder 2"/>
          <p:cNvSpPr>
            <a:spLocks noGrp="1"/>
          </p:cNvSpPr>
          <p:nvPr>
            <p:ph idx="1"/>
          </p:nvPr>
        </p:nvSpPr>
        <p:spPr/>
        <p:txBody>
          <a:bodyPr>
            <a:normAutofit/>
          </a:bodyPr>
          <a:lstStyle/>
          <a:p>
            <a:r>
              <a:rPr lang="en-AU" dirty="0"/>
              <a:t>Clinical complexity:</a:t>
            </a:r>
          </a:p>
          <a:p>
            <a:pPr lvl="1"/>
            <a:r>
              <a:rPr lang="en-AU" dirty="0"/>
              <a:t>Frailty risk</a:t>
            </a:r>
          </a:p>
          <a:p>
            <a:pPr lvl="1"/>
            <a:r>
              <a:rPr lang="en-AU" dirty="0"/>
              <a:t>Missed conditions</a:t>
            </a:r>
          </a:p>
          <a:p>
            <a:endParaRPr lang="en-AU" dirty="0"/>
          </a:p>
          <a:p>
            <a:r>
              <a:rPr lang="en-AU" dirty="0"/>
              <a:t>Incomplete reports</a:t>
            </a:r>
          </a:p>
          <a:p>
            <a:pPr lvl="1"/>
            <a:r>
              <a:rPr lang="en-AU" dirty="0"/>
              <a:t>Scripts on file; check dates</a:t>
            </a:r>
          </a:p>
          <a:p>
            <a:pPr lvl="1"/>
            <a:r>
              <a:rPr lang="en-AU" dirty="0"/>
              <a:t>Touch base with the doctor</a:t>
            </a:r>
          </a:p>
          <a:p>
            <a:endParaRPr lang="en-AU" dirty="0"/>
          </a:p>
          <a:p>
            <a:r>
              <a:rPr lang="en-AU" dirty="0"/>
              <a:t>Home-based medication reviews</a:t>
            </a:r>
          </a:p>
          <a:p>
            <a:pPr lvl="1"/>
            <a:r>
              <a:rPr lang="en-AU" dirty="0"/>
              <a:t>See POMPIDA</a:t>
            </a:r>
          </a:p>
          <a:p>
            <a:endParaRPr lang="en-AU" dirty="0"/>
          </a:p>
          <a:p>
            <a:endParaRPr lang="en-AU" dirty="0"/>
          </a:p>
          <a:p>
            <a:endParaRPr lang="en-AU" dirty="0"/>
          </a:p>
          <a:p>
            <a:endParaRPr lang="en-AU" dirty="0"/>
          </a:p>
        </p:txBody>
      </p:sp>
      <p:pic>
        <p:nvPicPr>
          <p:cNvPr id="6" name="Picture 5"/>
          <p:cNvPicPr>
            <a:picLocks noChangeAspect="1"/>
          </p:cNvPicPr>
          <p:nvPr/>
        </p:nvPicPr>
        <p:blipFill>
          <a:blip r:embed="rId3"/>
          <a:stretch>
            <a:fillRect/>
          </a:stretch>
        </p:blipFill>
        <p:spPr>
          <a:xfrm>
            <a:off x="5531952" y="2234398"/>
            <a:ext cx="5498519" cy="3138351"/>
          </a:xfrm>
          <a:prstGeom prst="rect">
            <a:avLst/>
          </a:prstGeom>
        </p:spPr>
      </p:pic>
      <p:sp>
        <p:nvSpPr>
          <p:cNvPr id="7" name="TextBox 6"/>
          <p:cNvSpPr txBox="1"/>
          <p:nvPr/>
        </p:nvSpPr>
        <p:spPr>
          <a:xfrm>
            <a:off x="9702081" y="5709855"/>
            <a:ext cx="1453599" cy="461665"/>
          </a:xfrm>
          <a:prstGeom prst="rect">
            <a:avLst/>
          </a:prstGeom>
          <a:noFill/>
        </p:spPr>
        <p:txBody>
          <a:bodyPr wrap="square" rtlCol="0">
            <a:spAutoFit/>
          </a:bodyPr>
          <a:lstStyle/>
          <a:p>
            <a:r>
              <a:rPr lang="en-AU" sz="2400" b="1" dirty="0">
                <a:solidFill>
                  <a:schemeClr val="accent2">
                    <a:lumMod val="75000"/>
                  </a:schemeClr>
                </a:solidFill>
              </a:rPr>
              <a:t>tg.org.au</a:t>
            </a:r>
          </a:p>
        </p:txBody>
      </p:sp>
    </p:spTree>
    <p:extLst>
      <p:ext uri="{BB962C8B-B14F-4D97-AF65-F5344CB8AC3E}">
        <p14:creationId xmlns:p14="http://schemas.microsoft.com/office/powerpoint/2010/main" val="161636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Resources - POMPIDA</a:t>
            </a:r>
          </a:p>
        </p:txBody>
      </p:sp>
      <p:pic>
        <p:nvPicPr>
          <p:cNvPr id="4" name="Picture 3"/>
          <p:cNvPicPr>
            <a:picLocks noChangeAspect="1"/>
          </p:cNvPicPr>
          <p:nvPr/>
        </p:nvPicPr>
        <p:blipFill>
          <a:blip r:embed="rId3"/>
          <a:stretch>
            <a:fillRect/>
          </a:stretch>
        </p:blipFill>
        <p:spPr>
          <a:xfrm>
            <a:off x="457200" y="1737360"/>
            <a:ext cx="7789653" cy="4389120"/>
          </a:xfrm>
          <a:prstGeom prst="rect">
            <a:avLst/>
          </a:prstGeom>
        </p:spPr>
      </p:pic>
      <p:pic>
        <p:nvPicPr>
          <p:cNvPr id="6" name="Picture 5"/>
          <p:cNvPicPr>
            <a:picLocks noChangeAspect="1"/>
          </p:cNvPicPr>
          <p:nvPr/>
        </p:nvPicPr>
        <p:blipFill>
          <a:blip r:embed="rId4"/>
          <a:stretch>
            <a:fillRect/>
          </a:stretch>
        </p:blipFill>
        <p:spPr>
          <a:xfrm>
            <a:off x="7976110" y="2493627"/>
            <a:ext cx="4054161" cy="43643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4670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Daryan</a:t>
            </a:r>
          </a:p>
        </p:txBody>
      </p:sp>
      <p:sp>
        <p:nvSpPr>
          <p:cNvPr id="3" name="Subtitle 2"/>
          <p:cNvSpPr>
            <a:spLocks noGrp="1"/>
          </p:cNvSpPr>
          <p:nvPr>
            <p:ph type="body" idx="1"/>
          </p:nvPr>
        </p:nvSpPr>
        <p:spPr/>
        <p:txBody>
          <a:bodyPr/>
          <a:lstStyle/>
          <a:p>
            <a:r>
              <a:rPr lang="en-AU" dirty="0"/>
              <a:t>For Pharmacists</a:t>
            </a:r>
          </a:p>
        </p:txBody>
      </p:sp>
    </p:spTree>
    <p:extLst>
      <p:ext uri="{BB962C8B-B14F-4D97-AF65-F5344CB8AC3E}">
        <p14:creationId xmlns:p14="http://schemas.microsoft.com/office/powerpoint/2010/main" val="2446433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Daryan</a:t>
            </a:r>
          </a:p>
        </p:txBody>
      </p:sp>
      <p:sp>
        <p:nvSpPr>
          <p:cNvPr id="3" name="Content Placeholder 2"/>
          <p:cNvSpPr>
            <a:spLocks noGrp="1"/>
          </p:cNvSpPr>
          <p:nvPr>
            <p:ph idx="1"/>
          </p:nvPr>
        </p:nvSpPr>
        <p:spPr/>
        <p:txBody>
          <a:bodyPr/>
          <a:lstStyle/>
          <a:p>
            <a:r>
              <a:rPr lang="en-AU" dirty="0"/>
              <a:t>- 25 years old</a:t>
            </a:r>
          </a:p>
          <a:p>
            <a:r>
              <a:rPr lang="en-AU" dirty="0"/>
              <a:t>- Loves being outdoors, music</a:t>
            </a:r>
          </a:p>
          <a:p>
            <a:r>
              <a:rPr lang="en-AU" dirty="0"/>
              <a:t>- Enjoys sensory stimulation</a:t>
            </a:r>
          </a:p>
          <a:p>
            <a:endParaRPr lang="en-AU" dirty="0"/>
          </a:p>
          <a:p>
            <a:r>
              <a:rPr lang="en-AU" dirty="0"/>
              <a:t>- Lives alone with 2:1 support in a regional town</a:t>
            </a:r>
          </a:p>
          <a:p>
            <a:endParaRPr lang="en-AU" dirty="0"/>
          </a:p>
          <a:p>
            <a:r>
              <a:rPr lang="en-US" dirty="0"/>
              <a:t>- intellectual disability, autism, bipolar disorder, challenging behaviours</a:t>
            </a:r>
          </a:p>
          <a:p>
            <a:r>
              <a:rPr lang="en-US" dirty="0"/>
              <a:t>- 11 medications including 2 antipsychotics daily and 1 PRN</a:t>
            </a:r>
          </a:p>
          <a:p>
            <a:endParaRPr lang="en-AU" dirty="0"/>
          </a:p>
          <a:p>
            <a:endParaRPr lang="en-AU" b="1" dirty="0"/>
          </a:p>
          <a:p>
            <a:endParaRPr lang="en-AU" dirty="0"/>
          </a:p>
          <a:p>
            <a:endParaRPr lang="en-AU" dirty="0"/>
          </a:p>
          <a:p>
            <a:endParaRPr lang="en-AU"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054" y="226484"/>
            <a:ext cx="4709160" cy="3238500"/>
          </a:xfrm>
          <a:prstGeom prst="rect">
            <a:avLst/>
          </a:prstGeom>
        </p:spPr>
      </p:pic>
    </p:spTree>
    <p:extLst>
      <p:ext uri="{BB962C8B-B14F-4D97-AF65-F5344CB8AC3E}">
        <p14:creationId xmlns:p14="http://schemas.microsoft.com/office/powerpoint/2010/main" val="137514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Daryan – your turn</a:t>
            </a:r>
          </a:p>
        </p:txBody>
      </p:sp>
      <p:sp>
        <p:nvSpPr>
          <p:cNvPr id="3" name="Content Placeholder 2"/>
          <p:cNvSpPr>
            <a:spLocks noGrp="1"/>
          </p:cNvSpPr>
          <p:nvPr>
            <p:ph idx="1"/>
          </p:nvPr>
        </p:nvSpPr>
        <p:spPr/>
        <p:txBody>
          <a:bodyPr>
            <a:normAutofit/>
          </a:bodyPr>
          <a:lstStyle/>
          <a:p>
            <a:endParaRPr lang="en-AU" dirty="0"/>
          </a:p>
          <a:p>
            <a:r>
              <a:rPr lang="en-AU" dirty="0"/>
              <a:t>What are the major risks for Daryan?</a:t>
            </a:r>
          </a:p>
          <a:p>
            <a:endParaRPr lang="en-AU" dirty="0"/>
          </a:p>
          <a:p>
            <a:endParaRPr lang="en-AU" dirty="0"/>
          </a:p>
          <a:p>
            <a:r>
              <a:rPr lang="en-AU" dirty="0"/>
              <a:t>What recommendations would you make?</a:t>
            </a:r>
          </a:p>
          <a:p>
            <a:r>
              <a:rPr lang="en-AU" dirty="0"/>
              <a:t>- to whom?</a:t>
            </a:r>
          </a:p>
          <a:p>
            <a:endParaRPr lang="en-AU" dirty="0"/>
          </a:p>
          <a:p>
            <a:r>
              <a:rPr lang="en-AU" dirty="0"/>
              <a:t>What else could you recommend?</a:t>
            </a:r>
          </a:p>
          <a:p>
            <a:r>
              <a:rPr lang="en-AU" dirty="0"/>
              <a:t>- Non-pharmacological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054" y="226484"/>
            <a:ext cx="4709160" cy="3238500"/>
          </a:xfrm>
          <a:prstGeom prst="rect">
            <a:avLst/>
          </a:prstGeom>
        </p:spPr>
      </p:pic>
    </p:spTree>
    <p:extLst>
      <p:ext uri="{BB962C8B-B14F-4D97-AF65-F5344CB8AC3E}">
        <p14:creationId xmlns:p14="http://schemas.microsoft.com/office/powerpoint/2010/main" val="2958570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Polypharmacy and restrictive practices</a:t>
            </a:r>
          </a:p>
        </p:txBody>
      </p:sp>
      <p:sp>
        <p:nvSpPr>
          <p:cNvPr id="3" name="Content Placeholder 2"/>
          <p:cNvSpPr>
            <a:spLocks noGrp="1"/>
          </p:cNvSpPr>
          <p:nvPr>
            <p:ph idx="1"/>
          </p:nvPr>
        </p:nvSpPr>
        <p:spPr/>
        <p:txBody>
          <a:bodyPr>
            <a:normAutofit/>
          </a:bodyPr>
          <a:lstStyle/>
          <a:p>
            <a:r>
              <a:rPr lang="en-AU" dirty="0"/>
              <a:t>Common in people with intellectual disability</a:t>
            </a:r>
          </a:p>
          <a:p>
            <a:endParaRPr lang="en-AU" dirty="0"/>
          </a:p>
          <a:p>
            <a:r>
              <a:rPr lang="en-AU" dirty="0"/>
              <a:t>Consider anti-cholinergic burden:</a:t>
            </a:r>
          </a:p>
          <a:p>
            <a:pPr lvl="1"/>
            <a:r>
              <a:rPr lang="en-AU" dirty="0"/>
              <a:t>Especially people with Down syndrome</a:t>
            </a:r>
          </a:p>
          <a:p>
            <a:endParaRPr lang="en-AU" dirty="0"/>
          </a:p>
          <a:p>
            <a:endParaRPr lang="en-AU" dirty="0"/>
          </a:p>
          <a:p>
            <a:r>
              <a:rPr lang="en-AU" sz="4800" dirty="0"/>
              <a:t>What do you do?</a:t>
            </a:r>
          </a:p>
        </p:txBody>
      </p:sp>
      <p:sp>
        <p:nvSpPr>
          <p:cNvPr id="5" name="TextBox 4"/>
          <p:cNvSpPr txBox="1"/>
          <p:nvPr/>
        </p:nvSpPr>
        <p:spPr>
          <a:xfrm>
            <a:off x="620485" y="5337386"/>
            <a:ext cx="10956471" cy="400110"/>
          </a:xfrm>
          <a:prstGeom prst="rect">
            <a:avLst/>
          </a:prstGeom>
          <a:noFill/>
        </p:spPr>
        <p:txBody>
          <a:bodyPr wrap="square" rtlCol="0">
            <a:spAutoFit/>
          </a:bodyPr>
          <a:lstStyle/>
          <a:p>
            <a:r>
              <a:rPr lang="en-US" sz="2000" b="1" dirty="0">
                <a:solidFill>
                  <a:schemeClr val="accent2">
                    <a:lumMod val="75000"/>
                  </a:schemeClr>
                </a:solidFill>
                <a:hlinkClick r:id="rId3"/>
              </a:rPr>
              <a:t>NHS England » Stopping over medication of people with a learning disability, autism or both (STOMP)</a:t>
            </a:r>
            <a:r>
              <a:rPr lang="en-US" sz="2000" b="1" dirty="0">
                <a:solidFill>
                  <a:schemeClr val="accent2">
                    <a:lumMod val="75000"/>
                  </a:schemeClr>
                </a:solidFill>
              </a:rPr>
              <a:t> </a:t>
            </a:r>
            <a:endParaRPr lang="en-AU" sz="2000" b="1" dirty="0">
              <a:solidFill>
                <a:schemeClr val="accent2">
                  <a:lumMod val="75000"/>
                </a:schemeClr>
              </a:solidFill>
            </a:endParaRPr>
          </a:p>
        </p:txBody>
      </p:sp>
    </p:spTree>
    <p:extLst>
      <p:ext uri="{BB962C8B-B14F-4D97-AF65-F5344CB8AC3E}">
        <p14:creationId xmlns:p14="http://schemas.microsoft.com/office/powerpoint/2010/main" val="970058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Ending slides</a:t>
            </a:r>
          </a:p>
        </p:txBody>
      </p:sp>
      <p:sp>
        <p:nvSpPr>
          <p:cNvPr id="3" name="Text Placeholder 2"/>
          <p:cNvSpPr>
            <a:spLocks noGrp="1"/>
          </p:cNvSpPr>
          <p:nvPr>
            <p:ph type="body" idx="1"/>
          </p:nvPr>
        </p:nvSpPr>
        <p:spPr/>
        <p:txBody>
          <a:bodyPr/>
          <a:lstStyle/>
          <a:p>
            <a:r>
              <a:rPr lang="en-AU" dirty="0"/>
              <a:t>Pharmacists</a:t>
            </a:r>
          </a:p>
        </p:txBody>
      </p:sp>
      <p:pic>
        <p:nvPicPr>
          <p:cNvPr id="4" name="Picture 3">
            <a:extLst>
              <a:ext uri="{FF2B5EF4-FFF2-40B4-BE49-F238E27FC236}">
                <a16:creationId xmlns:a16="http://schemas.microsoft.com/office/drawing/2014/main" id="{E1A90E79-6A07-764D-A70E-302CFCFFD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80" y="520228"/>
            <a:ext cx="2980704" cy="1490773"/>
          </a:xfrm>
          <a:prstGeom prst="rect">
            <a:avLst/>
          </a:prstGeom>
        </p:spPr>
      </p:pic>
    </p:spTree>
    <p:extLst>
      <p:ext uri="{BB962C8B-B14F-4D97-AF65-F5344CB8AC3E}">
        <p14:creationId xmlns:p14="http://schemas.microsoft.com/office/powerpoint/2010/main" val="518496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Good health care</a:t>
            </a:r>
          </a:p>
        </p:txBody>
      </p:sp>
      <p:sp>
        <p:nvSpPr>
          <p:cNvPr id="4" name="Rectangle 3"/>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sp>
        <p:nvSpPr>
          <p:cNvPr id="5" name="Rectangle 4"/>
          <p:cNvSpPr/>
          <p:nvPr/>
        </p:nvSpPr>
        <p:spPr>
          <a:xfrm>
            <a:off x="1097280" y="1928862"/>
            <a:ext cx="10058400" cy="4131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smtClean="0">
                <a:solidFill>
                  <a:schemeClr val="tx1"/>
                </a:solidFill>
              </a:rPr>
              <a:t>Insert an image or video here</a:t>
            </a:r>
            <a:endParaRPr lang="en-AU" sz="2400" b="1" dirty="0">
              <a:solidFill>
                <a:schemeClr val="tx1"/>
              </a:solidFill>
            </a:endParaRPr>
          </a:p>
        </p:txBody>
      </p:sp>
      <p:sp>
        <p:nvSpPr>
          <p:cNvPr id="6" name="Content Placeholder 5"/>
          <p:cNvSpPr>
            <a:spLocks noGrp="1"/>
          </p:cNvSpPr>
          <p:nvPr>
            <p:ph idx="1"/>
          </p:nvPr>
        </p:nvSpPr>
        <p:spPr>
          <a:xfrm>
            <a:off x="1097280" y="2074336"/>
            <a:ext cx="10058400" cy="4023360"/>
          </a:xfrm>
        </p:spPr>
        <p:txBody>
          <a:bodyPr/>
          <a:lstStyle/>
          <a:p>
            <a:endParaRPr lang="en-AU" dirty="0"/>
          </a:p>
        </p:txBody>
      </p:sp>
    </p:spTree>
    <p:extLst>
      <p:ext uri="{BB962C8B-B14F-4D97-AF65-F5344CB8AC3E}">
        <p14:creationId xmlns:p14="http://schemas.microsoft.com/office/powerpoint/2010/main" val="984330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Key points</a:t>
            </a:r>
            <a:endParaRPr lang="en-AU" dirty="0"/>
          </a:p>
        </p:txBody>
      </p:sp>
      <p:sp>
        <p:nvSpPr>
          <p:cNvPr id="3" name="Content Placeholder 2"/>
          <p:cNvSpPr>
            <a:spLocks noGrp="1"/>
          </p:cNvSpPr>
          <p:nvPr>
            <p:ph idx="1"/>
          </p:nvPr>
        </p:nvSpPr>
        <p:spPr>
          <a:xfrm>
            <a:off x="838200" y="1875098"/>
            <a:ext cx="10515600" cy="4010461"/>
          </a:xfrm>
        </p:spPr>
        <p:txBody>
          <a:bodyPr>
            <a:normAutofit/>
          </a:bodyPr>
          <a:lstStyle/>
          <a:p>
            <a:pPr marL="514350" indent="-514350">
              <a:buFont typeface="+mj-lt"/>
              <a:buAutoNum type="arabicPeriod"/>
            </a:pPr>
            <a:r>
              <a:rPr lang="en-AU" dirty="0">
                <a:solidFill>
                  <a:schemeClr val="tx1"/>
                </a:solidFill>
              </a:rPr>
              <a:t>Talk to</a:t>
            </a:r>
            <a:r>
              <a:rPr lang="en-AU" b="1" dirty="0">
                <a:solidFill>
                  <a:schemeClr val="tx1"/>
                </a:solidFill>
              </a:rPr>
              <a:t> me</a:t>
            </a:r>
            <a:endParaRPr lang="en-AU" dirty="0">
              <a:solidFill>
                <a:schemeClr val="tx1"/>
              </a:solidFill>
            </a:endParaRPr>
          </a:p>
          <a:p>
            <a:pPr marL="514350" indent="-514350">
              <a:buFont typeface="+mj-lt"/>
              <a:buAutoNum type="arabicPeriod"/>
            </a:pPr>
            <a:r>
              <a:rPr lang="en-AU" dirty="0">
                <a:solidFill>
                  <a:schemeClr val="tx1"/>
                </a:solidFill>
              </a:rPr>
              <a:t>Ask me what I need</a:t>
            </a:r>
          </a:p>
          <a:p>
            <a:pPr marL="514350" indent="-514350">
              <a:buFont typeface="+mj-lt"/>
              <a:buAutoNum type="arabicPeriod"/>
            </a:pPr>
            <a:r>
              <a:rPr lang="en-AU" dirty="0">
                <a:solidFill>
                  <a:schemeClr val="tx1"/>
                </a:solidFill>
              </a:rPr>
              <a:t>Look at my personal health record</a:t>
            </a:r>
          </a:p>
          <a:p>
            <a:pPr marL="514350" indent="-514350">
              <a:buFont typeface="+mj-lt"/>
              <a:buAutoNum type="arabicPeriod"/>
            </a:pPr>
            <a:r>
              <a:rPr lang="en-AU" dirty="0">
                <a:solidFill>
                  <a:schemeClr val="tx1"/>
                </a:solidFill>
              </a:rPr>
              <a:t>Check dates, offer Webster pack</a:t>
            </a:r>
          </a:p>
          <a:p>
            <a:pPr marL="514350" indent="-514350">
              <a:buFont typeface="+mj-lt"/>
              <a:buAutoNum type="arabicPeriod"/>
            </a:pPr>
            <a:r>
              <a:rPr lang="en-AU" dirty="0">
                <a:solidFill>
                  <a:schemeClr val="tx1"/>
                </a:solidFill>
              </a:rPr>
              <a:t>Suggest home-based medicine reviews</a:t>
            </a:r>
          </a:p>
          <a:p>
            <a:pPr marL="514350" indent="-514350">
              <a:buFont typeface="+mj-lt"/>
              <a:buAutoNum type="arabicPeriod"/>
            </a:pPr>
            <a:r>
              <a:rPr lang="en-AU" dirty="0">
                <a:solidFill>
                  <a:schemeClr val="tx1"/>
                </a:solidFill>
              </a:rPr>
              <a:t>Talk to my doctor</a:t>
            </a:r>
          </a:p>
        </p:txBody>
      </p:sp>
      <p:sp>
        <p:nvSpPr>
          <p:cNvPr id="5" name="Rectangle 4"/>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spTree>
    <p:custDataLst>
      <p:tags r:id="rId1"/>
    </p:custDataLst>
    <p:extLst>
      <p:ext uri="{BB962C8B-B14F-4D97-AF65-F5344CB8AC3E}">
        <p14:creationId xmlns:p14="http://schemas.microsoft.com/office/powerpoint/2010/main" val="1159606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endParaRPr lang="en-AU" dirty="0"/>
          </a:p>
        </p:txBody>
      </p:sp>
      <p:sp>
        <p:nvSpPr>
          <p:cNvPr id="3" name="Content Placeholder 2"/>
          <p:cNvSpPr>
            <a:spLocks noGrp="1"/>
          </p:cNvSpPr>
          <p:nvPr>
            <p:ph idx="1"/>
          </p:nvPr>
        </p:nvSpPr>
        <p:spPr/>
        <p:txBody>
          <a:bodyPr/>
          <a:lstStyle/>
          <a:p>
            <a:r>
              <a:rPr lang="en-AU" dirty="0"/>
              <a:t>Evaluation survey</a:t>
            </a:r>
          </a:p>
          <a:p>
            <a:endParaRPr lang="en-AU" dirty="0"/>
          </a:p>
          <a:p>
            <a:r>
              <a:rPr lang="en-AU" dirty="0"/>
              <a:t>Links coming via email:</a:t>
            </a:r>
          </a:p>
          <a:p>
            <a:pPr lvl="1"/>
            <a:r>
              <a:rPr lang="en-AU" dirty="0"/>
              <a:t>POMPIDA links</a:t>
            </a:r>
          </a:p>
          <a:p>
            <a:pPr lvl="1"/>
            <a:r>
              <a:rPr lang="en-AU" dirty="0"/>
              <a:t>Post-workshop reading – </a:t>
            </a:r>
            <a:r>
              <a:rPr lang="en-AU" i="1" dirty="0"/>
              <a:t>What not to miss</a:t>
            </a:r>
          </a:p>
          <a:p>
            <a:pPr lvl="1"/>
            <a:r>
              <a:rPr lang="en-AU" dirty="0"/>
              <a:t>Links to Easy Read health fact sheets and other resources. </a:t>
            </a:r>
          </a:p>
        </p:txBody>
      </p:sp>
      <p:sp>
        <p:nvSpPr>
          <p:cNvPr id="4" name="Rectangle 3"/>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spTree>
    <p:custDataLst>
      <p:tags r:id="rId1"/>
    </p:custDataLst>
    <p:extLst>
      <p:ext uri="{BB962C8B-B14F-4D97-AF65-F5344CB8AC3E}">
        <p14:creationId xmlns:p14="http://schemas.microsoft.com/office/powerpoint/2010/main" val="1918527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Case Studies</a:t>
            </a:r>
          </a:p>
        </p:txBody>
      </p:sp>
      <p:sp>
        <p:nvSpPr>
          <p:cNvPr id="3" name="Text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845919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Reasonable adjustments</a:t>
            </a:r>
            <a:endParaRPr lang="en-AU" dirty="0"/>
          </a:p>
        </p:txBody>
      </p:sp>
      <p:sp>
        <p:nvSpPr>
          <p:cNvPr id="4" name="Rectangle 3"/>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pic>
        <p:nvPicPr>
          <p:cNvPr id="5" name="Picture 2" descr="Form hel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3537" y="2650603"/>
            <a:ext cx="3593083" cy="359308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p:txBody>
          <a:bodyPr/>
          <a:lstStyle/>
          <a:p>
            <a:endParaRPr lang="en-AU" dirty="0"/>
          </a:p>
          <a:p>
            <a:r>
              <a:rPr lang="en-AU" dirty="0"/>
              <a:t>Your ideas?</a:t>
            </a:r>
          </a:p>
        </p:txBody>
      </p:sp>
    </p:spTree>
    <p:custDataLst>
      <p:tags r:id="rId1"/>
    </p:custDataLst>
    <p:extLst>
      <p:ext uri="{BB962C8B-B14F-4D97-AF65-F5344CB8AC3E}">
        <p14:creationId xmlns:p14="http://schemas.microsoft.com/office/powerpoint/2010/main" val="3042860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Reasonable adjustments</a:t>
            </a:r>
            <a:endParaRPr lang="en-AU" dirty="0"/>
          </a:p>
        </p:txBody>
      </p:sp>
      <p:sp>
        <p:nvSpPr>
          <p:cNvPr id="3" name="Content Placeholder 2"/>
          <p:cNvSpPr>
            <a:spLocks noGrp="1"/>
          </p:cNvSpPr>
          <p:nvPr>
            <p:ph idx="1"/>
          </p:nvPr>
        </p:nvSpPr>
        <p:spPr/>
        <p:txBody>
          <a:bodyPr/>
          <a:lstStyle/>
          <a:p>
            <a:endParaRPr lang="en-AU" dirty="0"/>
          </a:p>
          <a:p>
            <a:pPr marL="457200" lvl="1" indent="0">
              <a:buNone/>
            </a:pPr>
            <a:r>
              <a:rPr lang="en-US" i="1" dirty="0">
                <a:latin typeface="Arial" panose="020B0604020202020204" pitchFamily="34" charset="0"/>
                <a:cs typeface="Arial" panose="020B0604020202020204" pitchFamily="34" charset="0"/>
              </a:rPr>
              <a:t>Takes away barriers that would stop someone getting good health care </a:t>
            </a:r>
          </a:p>
          <a:p>
            <a:pPr marL="457200" lvl="1" indent="0">
              <a:buNone/>
            </a:pPr>
            <a:endParaRPr lang="en-US" i="1" dirty="0">
              <a:latin typeface="Arial" panose="020B0604020202020204" pitchFamily="34" charset="0"/>
              <a:cs typeface="Arial" panose="020B0604020202020204" pitchFamily="34" charset="0"/>
            </a:endParaRPr>
          </a:p>
          <a:p>
            <a:pPr marL="457200" lvl="1" indent="0">
              <a:buNone/>
            </a:pPr>
            <a:endParaRPr lang="en-US" i="1" dirty="0">
              <a:latin typeface="Arial" panose="020B0604020202020204" pitchFamily="34" charset="0"/>
              <a:cs typeface="Arial" panose="020B0604020202020204" pitchFamily="34" charset="0"/>
            </a:endParaRPr>
          </a:p>
        </p:txBody>
      </p:sp>
      <p:sp>
        <p:nvSpPr>
          <p:cNvPr id="4" name="Rectangle 3"/>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pic>
        <p:nvPicPr>
          <p:cNvPr id="5" name="Picture 2" descr="Form hel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3537" y="2650603"/>
            <a:ext cx="3593083" cy="359308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34996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Before I see you</a:t>
            </a:r>
            <a:endParaRPr lang="en-AU" dirty="0"/>
          </a:p>
        </p:txBody>
      </p:sp>
      <p:sp>
        <p:nvSpPr>
          <p:cNvPr id="3" name="Content Placeholder 2"/>
          <p:cNvSpPr>
            <a:spLocks noGrp="1"/>
          </p:cNvSpPr>
          <p:nvPr>
            <p:ph idx="1"/>
          </p:nvPr>
        </p:nvSpPr>
        <p:spPr/>
        <p:txBody>
          <a:bodyPr/>
          <a:lstStyle/>
          <a:p>
            <a:r>
              <a:rPr lang="en-AU" dirty="0"/>
              <a:t>Forms</a:t>
            </a:r>
          </a:p>
          <a:p>
            <a:endParaRPr lang="en-AU" dirty="0"/>
          </a:p>
          <a:p>
            <a:r>
              <a:rPr lang="en-AU" dirty="0"/>
              <a:t>Booking times - reminders</a:t>
            </a:r>
          </a:p>
          <a:p>
            <a:endParaRPr lang="en-AU" dirty="0"/>
          </a:p>
          <a:p>
            <a:r>
              <a:rPr lang="en-AU" dirty="0"/>
              <a:t>Ask me what I need</a:t>
            </a:r>
          </a:p>
          <a:p>
            <a:endParaRPr lang="en-AU" dirty="0"/>
          </a:p>
          <a:p>
            <a:endParaRPr lang="en-AU" dirty="0"/>
          </a:p>
          <a:p>
            <a:pPr marL="457200" lvl="1" indent="0">
              <a:buNone/>
            </a:pPr>
            <a:endParaRPr lang="en-US" i="1" dirty="0">
              <a:latin typeface="Arial" panose="020B0604020202020204" pitchFamily="34" charset="0"/>
              <a:cs typeface="Arial" panose="020B0604020202020204" pitchFamily="34" charset="0"/>
            </a:endParaRPr>
          </a:p>
          <a:p>
            <a:pPr marL="457200" lvl="1" indent="0">
              <a:buNone/>
            </a:pPr>
            <a:endParaRPr lang="en-US" i="1" dirty="0">
              <a:latin typeface="Arial" panose="020B0604020202020204" pitchFamily="34" charset="0"/>
              <a:cs typeface="Arial" panose="020B0604020202020204" pitchFamily="34" charset="0"/>
            </a:endParaRPr>
          </a:p>
        </p:txBody>
      </p:sp>
      <p:sp>
        <p:nvSpPr>
          <p:cNvPr id="4" name="Rectangle 3"/>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pic>
        <p:nvPicPr>
          <p:cNvPr id="5124" name="Picture 4" descr="GP Reception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858" y="114300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28461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After I see you</a:t>
            </a:r>
          </a:p>
        </p:txBody>
      </p:sp>
      <p:sp>
        <p:nvSpPr>
          <p:cNvPr id="3" name="Content Placeholder 2"/>
          <p:cNvSpPr>
            <a:spLocks noGrp="1"/>
          </p:cNvSpPr>
          <p:nvPr>
            <p:ph idx="1"/>
          </p:nvPr>
        </p:nvSpPr>
        <p:spPr>
          <a:xfrm>
            <a:off x="1097280" y="1737360"/>
            <a:ext cx="10132490" cy="4023360"/>
          </a:xfrm>
        </p:spPr>
        <p:txBody>
          <a:bodyPr/>
          <a:lstStyle/>
          <a:p>
            <a:pPr marL="2963863" indent="-90488"/>
            <a:endParaRPr lang="en-AU" dirty="0"/>
          </a:p>
          <a:p>
            <a:pPr marL="90488" indent="-90488"/>
            <a:r>
              <a:rPr lang="en-AU" dirty="0"/>
              <a:t>What I need to do</a:t>
            </a:r>
          </a:p>
          <a:p>
            <a:endParaRPr lang="en-AU" dirty="0"/>
          </a:p>
          <a:p>
            <a:endParaRPr lang="en-AU" dirty="0"/>
          </a:p>
          <a:p>
            <a:endParaRPr lang="en-AU" dirty="0"/>
          </a:p>
          <a:p>
            <a:endParaRPr lang="en-AU" dirty="0"/>
          </a:p>
          <a:p>
            <a:endParaRPr lang="en-AU" dirty="0"/>
          </a:p>
          <a:p>
            <a:pPr marL="5648325" indent="-90488"/>
            <a:r>
              <a:rPr lang="en-AU" dirty="0"/>
              <a:t>Send Referrals</a:t>
            </a:r>
          </a:p>
        </p:txBody>
      </p:sp>
      <p:sp>
        <p:nvSpPr>
          <p:cNvPr id="4" name="Rectangle 3"/>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pic>
        <p:nvPicPr>
          <p:cNvPr id="7170" name="Picture 2" descr="Fax mach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2747" y="3611301"/>
            <a:ext cx="2692933" cy="269293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GP Inform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378" y="1938442"/>
            <a:ext cx="3073396" cy="3073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65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When I see you</a:t>
            </a:r>
          </a:p>
        </p:txBody>
      </p:sp>
      <p:sp>
        <p:nvSpPr>
          <p:cNvPr id="3" name="Content Placeholder 2"/>
          <p:cNvSpPr>
            <a:spLocks noGrp="1"/>
          </p:cNvSpPr>
          <p:nvPr>
            <p:ph idx="1"/>
          </p:nvPr>
        </p:nvSpPr>
        <p:spPr/>
        <p:txBody>
          <a:bodyPr/>
          <a:lstStyle/>
          <a:p>
            <a:endParaRPr lang="en-AU" dirty="0"/>
          </a:p>
          <a:p>
            <a:r>
              <a:rPr lang="en-AU" dirty="0"/>
              <a:t>Quiet waiting space</a:t>
            </a:r>
          </a:p>
          <a:p>
            <a:endParaRPr lang="en-AU" dirty="0"/>
          </a:p>
          <a:p>
            <a:endParaRPr lang="en-AU" dirty="0" smtClean="0"/>
          </a:p>
          <a:p>
            <a:r>
              <a:rPr lang="en-AU" dirty="0" smtClean="0"/>
              <a:t>Health </a:t>
            </a:r>
            <a:r>
              <a:rPr lang="en-AU" dirty="0"/>
              <a:t>record</a:t>
            </a:r>
          </a:p>
        </p:txBody>
      </p:sp>
      <p:sp>
        <p:nvSpPr>
          <p:cNvPr id="4" name="Rectangle 3"/>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pic>
        <p:nvPicPr>
          <p:cNvPr id="8196" name="Picture 4" descr="https://www.thecentrehki.com.au/wp-content/uploads/2020/08/My-Health-Mat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5185" y="2739445"/>
            <a:ext cx="2584812" cy="312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08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Talk to </a:t>
            </a:r>
            <a:r>
              <a:rPr lang="en-US" sz="8900" b="1" dirty="0"/>
              <a:t>me</a:t>
            </a:r>
            <a:endParaRPr lang="en-AU" sz="4800" b="1" dirty="0"/>
          </a:p>
        </p:txBody>
      </p:sp>
      <p:sp>
        <p:nvSpPr>
          <p:cNvPr id="3" name="Content Placeholder 2"/>
          <p:cNvSpPr>
            <a:spLocks noGrp="1"/>
          </p:cNvSpPr>
          <p:nvPr>
            <p:ph idx="1"/>
          </p:nvPr>
        </p:nvSpPr>
        <p:spPr/>
        <p:txBody>
          <a:bodyPr>
            <a:normAutofit/>
          </a:bodyPr>
          <a:lstStyle/>
          <a:p>
            <a:pPr marL="0" indent="0">
              <a:buNone/>
            </a:pPr>
            <a:endParaRPr lang="en-AU" dirty="0"/>
          </a:p>
          <a:p>
            <a:r>
              <a:rPr lang="en-AU" dirty="0"/>
              <a:t>Break down info</a:t>
            </a:r>
          </a:p>
          <a:p>
            <a:endParaRPr lang="en-AU" dirty="0"/>
          </a:p>
          <a:p>
            <a:r>
              <a:rPr lang="en-AU" dirty="0"/>
              <a:t>Use easy words</a:t>
            </a:r>
          </a:p>
          <a:p>
            <a:endParaRPr lang="en-AU" dirty="0"/>
          </a:p>
          <a:p>
            <a:r>
              <a:rPr lang="en-AU" dirty="0"/>
              <a:t>Listen carefully</a:t>
            </a:r>
          </a:p>
          <a:p>
            <a:endParaRPr lang="en-AU" dirty="0"/>
          </a:p>
          <a:p>
            <a:r>
              <a:rPr lang="en-AU" dirty="0"/>
              <a:t>Check we understand each other</a:t>
            </a:r>
          </a:p>
          <a:p>
            <a:pPr marL="0" indent="0">
              <a:buNone/>
            </a:pPr>
            <a:endParaRPr lang="en-AU" dirty="0"/>
          </a:p>
          <a:p>
            <a:pPr marL="0" indent="0">
              <a:buNone/>
            </a:pPr>
            <a:endParaRPr lang="en-AU" dirty="0"/>
          </a:p>
        </p:txBody>
      </p:sp>
      <p:sp>
        <p:nvSpPr>
          <p:cNvPr id="4" name="Rectangle 3"/>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pic>
        <p:nvPicPr>
          <p:cNvPr id="9222" name="Picture 6" descr="GP Friend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2618" y="559524"/>
            <a:ext cx="5994513" cy="59945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61199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Primary Care Enhancement Program</a:t>
            </a:r>
            <a:endParaRPr lang="en-AU" dirty="0"/>
          </a:p>
        </p:txBody>
      </p:sp>
      <p:sp>
        <p:nvSpPr>
          <p:cNvPr id="5" name="Subtitle 4"/>
          <p:cNvSpPr>
            <a:spLocks noGrp="1"/>
          </p:cNvSpPr>
          <p:nvPr>
            <p:ph type="subTitle" idx="1"/>
          </p:nvPr>
        </p:nvSpPr>
        <p:spPr/>
        <p:txBody>
          <a:bodyPr/>
          <a:lstStyle/>
          <a:p>
            <a:r>
              <a:rPr lang="en-AU" dirty="0"/>
              <a:t>Welcome</a:t>
            </a:r>
          </a:p>
        </p:txBody>
      </p:sp>
      <p:pic>
        <p:nvPicPr>
          <p:cNvPr id="6" name="Picture 5">
            <a:extLst>
              <a:ext uri="{FF2B5EF4-FFF2-40B4-BE49-F238E27FC236}">
                <a16:creationId xmlns:a16="http://schemas.microsoft.com/office/drawing/2014/main" id="{E1A90E79-6A07-764D-A70E-302CFCFFD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 y="520228"/>
            <a:ext cx="2980704" cy="1490773"/>
          </a:xfrm>
          <a:prstGeom prst="rect">
            <a:avLst/>
          </a:prstGeom>
        </p:spPr>
      </p:pic>
      <p:sp>
        <p:nvSpPr>
          <p:cNvPr id="2" name="Rectangle 1"/>
          <p:cNvSpPr/>
          <p:nvPr/>
        </p:nvSpPr>
        <p:spPr>
          <a:xfrm>
            <a:off x="8562951" y="520228"/>
            <a:ext cx="3150629" cy="1490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a:solidFill>
                  <a:schemeClr val="tx1"/>
                </a:solidFill>
              </a:rPr>
              <a:t>PHN Logo</a:t>
            </a:r>
          </a:p>
        </p:txBody>
      </p:sp>
    </p:spTree>
    <p:custDataLst>
      <p:tags r:id="rId1"/>
    </p:custDataLst>
    <p:extLst>
      <p:ext uri="{BB962C8B-B14F-4D97-AF65-F5344CB8AC3E}">
        <p14:creationId xmlns:p14="http://schemas.microsoft.com/office/powerpoint/2010/main" val="333127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6A43431-CC27-B546-9D29-5186C8674970}"/>
              </a:ext>
            </a:extLst>
          </p:cNvPr>
          <p:cNvCxnSpPr>
            <a:cxnSpLocks/>
          </p:cNvCxnSpPr>
          <p:nvPr/>
        </p:nvCxnSpPr>
        <p:spPr>
          <a:xfrm>
            <a:off x="-213070" y="6402127"/>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itle 2">
            <a:extLst>
              <a:ext uri="{FF2B5EF4-FFF2-40B4-BE49-F238E27FC236}">
                <a16:creationId xmlns:a16="http://schemas.microsoft.com/office/drawing/2014/main" id="{3B661496-9BCE-7B41-9243-672120597F4D}"/>
              </a:ext>
            </a:extLst>
          </p:cNvPr>
          <p:cNvSpPr txBox="1">
            <a:spLocks/>
          </p:cNvSpPr>
          <p:nvPr/>
        </p:nvSpPr>
        <p:spPr>
          <a:xfrm>
            <a:off x="427030" y="67249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Visual aids</a:t>
            </a:r>
          </a:p>
        </p:txBody>
      </p:sp>
      <p:sp>
        <p:nvSpPr>
          <p:cNvPr id="6" name="Title 2">
            <a:extLst>
              <a:ext uri="{FF2B5EF4-FFF2-40B4-BE49-F238E27FC236}">
                <a16:creationId xmlns:a16="http://schemas.microsoft.com/office/drawing/2014/main" id="{B0D2B2F4-8BEA-114E-A99C-B455409FB557}"/>
              </a:ext>
            </a:extLst>
          </p:cNvPr>
          <p:cNvSpPr txBox="1">
            <a:spLocks/>
          </p:cNvSpPr>
          <p:nvPr/>
        </p:nvSpPr>
        <p:spPr>
          <a:xfrm>
            <a:off x="4196443" y="1859678"/>
            <a:ext cx="5734635" cy="41075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Body charts</a:t>
            </a: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Show on your own body</a:t>
            </a: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lvl="0"/>
            <a:endParaRPr lang="en-AU" sz="2400" dirty="0">
              <a:latin typeface="Arial" panose="020B0604020202020204" pitchFamily="34" charset="0"/>
              <a:cs typeface="Arial" panose="020B0604020202020204" pitchFamily="34" charset="0"/>
            </a:endParaRPr>
          </a:p>
          <a:p>
            <a:pPr lvl="0"/>
            <a:endParaRPr lang="en-AU" dirty="0">
              <a:solidFill>
                <a:schemeClr val="tx1">
                  <a:lumMod val="50000"/>
                  <a:lumOff val="50000"/>
                </a:schemeClr>
              </a:solidFill>
              <a:latin typeface="Arial" panose="020B0604020202020204" pitchFamily="34" charset="0"/>
              <a:cs typeface="Arial" panose="020B0604020202020204" pitchFamily="34" charset="0"/>
            </a:endParaRPr>
          </a:p>
          <a:p>
            <a:pPr>
              <a:lnSpc>
                <a:spcPct val="170000"/>
              </a:lnSpc>
            </a:pPr>
            <a:endParaRPr lang="en-AU" dirty="0">
              <a:solidFill>
                <a:schemeClr val="tx1">
                  <a:lumMod val="50000"/>
                  <a:lumOff val="50000"/>
                </a:schemeClr>
              </a:solidFill>
              <a:latin typeface="Arial" panose="020B0604020202020204" pitchFamily="34" charset="0"/>
              <a:cs typeface="Arial" panose="020B0604020202020204" pitchFamily="34" charset="0"/>
            </a:endParaRPr>
          </a:p>
          <a:p>
            <a:pPr>
              <a:lnSpc>
                <a:spcPct val="170000"/>
              </a:lnSpc>
            </a:pPr>
            <a:endParaRPr lang="en-AU"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13" name="Picture 4" descr="Typical Body Chart&amp;#39;&amp;#39;, in Bernard Knight, Simpon&amp;#39;s Forensic Medicine... |  Download Scientific Diagr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440" y="1859678"/>
            <a:ext cx="3347356" cy="334735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spTree>
    <p:extLst>
      <p:ext uri="{BB962C8B-B14F-4D97-AF65-F5344CB8AC3E}">
        <p14:creationId xmlns:p14="http://schemas.microsoft.com/office/powerpoint/2010/main" val="227882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6A43431-CC27-B546-9D29-5186C8674970}"/>
              </a:ext>
            </a:extLst>
          </p:cNvPr>
          <p:cNvCxnSpPr>
            <a:cxnSpLocks/>
          </p:cNvCxnSpPr>
          <p:nvPr/>
        </p:nvCxnSpPr>
        <p:spPr>
          <a:xfrm>
            <a:off x="-213070" y="6402127"/>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itle 2">
            <a:extLst>
              <a:ext uri="{FF2B5EF4-FFF2-40B4-BE49-F238E27FC236}">
                <a16:creationId xmlns:a16="http://schemas.microsoft.com/office/drawing/2014/main" id="{3B661496-9BCE-7B41-9243-672120597F4D}"/>
              </a:ext>
            </a:extLst>
          </p:cNvPr>
          <p:cNvSpPr txBox="1">
            <a:spLocks/>
          </p:cNvSpPr>
          <p:nvPr/>
        </p:nvSpPr>
        <p:spPr>
          <a:xfrm>
            <a:off x="427030" y="67249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Communication aids</a:t>
            </a:r>
          </a:p>
        </p:txBody>
      </p:sp>
      <p:sp>
        <p:nvSpPr>
          <p:cNvPr id="6" name="Title 2">
            <a:extLst>
              <a:ext uri="{FF2B5EF4-FFF2-40B4-BE49-F238E27FC236}">
                <a16:creationId xmlns:a16="http://schemas.microsoft.com/office/drawing/2014/main" id="{B0D2B2F4-8BEA-114E-A99C-B455409FB557}"/>
              </a:ext>
            </a:extLst>
          </p:cNvPr>
          <p:cNvSpPr txBox="1">
            <a:spLocks/>
          </p:cNvSpPr>
          <p:nvPr/>
        </p:nvSpPr>
        <p:spPr>
          <a:xfrm>
            <a:off x="427031" y="1859678"/>
            <a:ext cx="9504048" cy="41075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Easy read</a:t>
            </a: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Social stories</a:t>
            </a: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lvl="0"/>
            <a:endParaRPr lang="en-AU" sz="2400" dirty="0">
              <a:latin typeface="Arial" panose="020B0604020202020204" pitchFamily="34" charset="0"/>
              <a:cs typeface="Arial" panose="020B0604020202020204" pitchFamily="34" charset="0"/>
            </a:endParaRPr>
          </a:p>
          <a:p>
            <a:pPr lvl="0"/>
            <a:endParaRPr lang="en-AU" dirty="0">
              <a:solidFill>
                <a:schemeClr val="tx1">
                  <a:lumMod val="50000"/>
                  <a:lumOff val="50000"/>
                </a:schemeClr>
              </a:solidFill>
              <a:latin typeface="Arial" panose="020B0604020202020204" pitchFamily="34" charset="0"/>
              <a:cs typeface="Arial" panose="020B0604020202020204" pitchFamily="34" charset="0"/>
            </a:endParaRPr>
          </a:p>
          <a:p>
            <a:pPr>
              <a:lnSpc>
                <a:spcPct val="170000"/>
              </a:lnSpc>
            </a:pPr>
            <a:endParaRPr lang="en-AU" dirty="0">
              <a:solidFill>
                <a:schemeClr val="tx1">
                  <a:lumMod val="50000"/>
                  <a:lumOff val="50000"/>
                </a:schemeClr>
              </a:solidFill>
              <a:latin typeface="Arial" panose="020B0604020202020204" pitchFamily="34" charset="0"/>
              <a:cs typeface="Arial" panose="020B0604020202020204" pitchFamily="34" charset="0"/>
            </a:endParaRPr>
          </a:p>
          <a:p>
            <a:pPr>
              <a:lnSpc>
                <a:spcPct val="170000"/>
              </a:lnSpc>
            </a:pPr>
            <a:endParaRPr lang="en-AU"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4" name="Rectangle 13"/>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pic>
        <p:nvPicPr>
          <p:cNvPr id="8" name="Content Placeholder 4"/>
          <p:cNvPicPr>
            <a:picLocks noChangeAspect="1"/>
          </p:cNvPicPr>
          <p:nvPr/>
        </p:nvPicPr>
        <p:blipFill>
          <a:blip r:embed="rId3"/>
          <a:stretch>
            <a:fillRect/>
          </a:stretch>
        </p:blipFill>
        <p:spPr>
          <a:xfrm>
            <a:off x="5427506" y="672499"/>
            <a:ext cx="5207417" cy="56044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27367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6A43431-CC27-B546-9D29-5186C8674970}"/>
              </a:ext>
            </a:extLst>
          </p:cNvPr>
          <p:cNvCxnSpPr>
            <a:cxnSpLocks/>
          </p:cNvCxnSpPr>
          <p:nvPr/>
        </p:nvCxnSpPr>
        <p:spPr>
          <a:xfrm>
            <a:off x="0" y="5967252"/>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itle 2">
            <a:extLst>
              <a:ext uri="{FF2B5EF4-FFF2-40B4-BE49-F238E27FC236}">
                <a16:creationId xmlns:a16="http://schemas.microsoft.com/office/drawing/2014/main" id="{3B661496-9BCE-7B41-9243-672120597F4D}"/>
              </a:ext>
            </a:extLst>
          </p:cNvPr>
          <p:cNvSpPr txBox="1">
            <a:spLocks/>
          </p:cNvSpPr>
          <p:nvPr/>
        </p:nvSpPr>
        <p:spPr>
          <a:xfrm>
            <a:off x="427030" y="67249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err="1" smtClean="0">
                <a:latin typeface="Arial" panose="020B0604020202020204" pitchFamily="34" charset="0"/>
                <a:cs typeface="Arial" panose="020B0604020202020204" pitchFamily="34" charset="0"/>
              </a:rPr>
              <a:t>Eamon’s</a:t>
            </a:r>
            <a:r>
              <a:rPr lang="en-US" sz="4000" dirty="0" smtClean="0">
                <a:latin typeface="Arial" panose="020B0604020202020204" pitchFamily="34" charset="0"/>
                <a:cs typeface="Arial" panose="020B0604020202020204" pitchFamily="34" charset="0"/>
              </a:rPr>
              <a:t> story</a:t>
            </a:r>
            <a:endParaRPr lang="en-US" sz="4000" dirty="0">
              <a:latin typeface="Arial" panose="020B0604020202020204" pitchFamily="34" charset="0"/>
              <a:cs typeface="Arial" panose="020B0604020202020204" pitchFamily="34" charset="0"/>
            </a:endParaRPr>
          </a:p>
        </p:txBody>
      </p:sp>
      <p:sp>
        <p:nvSpPr>
          <p:cNvPr id="6" name="Title 2">
            <a:extLst>
              <a:ext uri="{FF2B5EF4-FFF2-40B4-BE49-F238E27FC236}">
                <a16:creationId xmlns:a16="http://schemas.microsoft.com/office/drawing/2014/main" id="{B0D2B2F4-8BEA-114E-A99C-B455409FB557}"/>
              </a:ext>
            </a:extLst>
          </p:cNvPr>
          <p:cNvSpPr txBox="1">
            <a:spLocks/>
          </p:cNvSpPr>
          <p:nvPr/>
        </p:nvSpPr>
        <p:spPr>
          <a:xfrm>
            <a:off x="5023945" y="2600652"/>
            <a:ext cx="6989380" cy="231071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endParaRPr lang="en-AU" dirty="0">
              <a:solidFill>
                <a:schemeClr val="tx1">
                  <a:lumMod val="50000"/>
                  <a:lumOff val="50000"/>
                </a:schemeClr>
              </a:solidFill>
              <a:latin typeface="Arial" panose="020B0604020202020204" pitchFamily="34" charset="0"/>
              <a:cs typeface="Arial" panose="020B0604020202020204" pitchFamily="34" charset="0"/>
            </a:endParaRPr>
          </a:p>
          <a:p>
            <a:pPr>
              <a:lnSpc>
                <a:spcPct val="170000"/>
              </a:lnSpc>
            </a:pPr>
            <a:endParaRPr lang="en-AU"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r="8000"/>
          <a:stretch/>
        </p:blipFill>
        <p:spPr>
          <a:xfrm>
            <a:off x="4136104" y="1335280"/>
            <a:ext cx="7522496" cy="4569594"/>
          </a:xfrm>
          <a:prstGeom prst="rect">
            <a:avLst/>
          </a:prstGeom>
        </p:spPr>
      </p:pic>
    </p:spTree>
    <p:extLst>
      <p:ext uri="{BB962C8B-B14F-4D97-AF65-F5344CB8AC3E}">
        <p14:creationId xmlns:p14="http://schemas.microsoft.com/office/powerpoint/2010/main" val="2055656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6A43431-CC27-B546-9D29-5186C8674970}"/>
              </a:ext>
            </a:extLst>
          </p:cNvPr>
          <p:cNvCxnSpPr>
            <a:cxnSpLocks/>
          </p:cNvCxnSpPr>
          <p:nvPr/>
        </p:nvCxnSpPr>
        <p:spPr>
          <a:xfrm>
            <a:off x="0" y="5967252"/>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itle 2">
            <a:extLst>
              <a:ext uri="{FF2B5EF4-FFF2-40B4-BE49-F238E27FC236}">
                <a16:creationId xmlns:a16="http://schemas.microsoft.com/office/drawing/2014/main" id="{3B661496-9BCE-7B41-9243-672120597F4D}"/>
              </a:ext>
            </a:extLst>
          </p:cNvPr>
          <p:cNvSpPr txBox="1">
            <a:spLocks/>
          </p:cNvSpPr>
          <p:nvPr/>
        </p:nvSpPr>
        <p:spPr>
          <a:xfrm>
            <a:off x="427030" y="67249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Interacting with people </a:t>
            </a:r>
            <a:r>
              <a:rPr lang="en-US" sz="4000" dirty="0" smtClean="0">
                <a:latin typeface="Arial" panose="020B0604020202020204" pitchFamily="34" charset="0"/>
                <a:cs typeface="Arial" panose="020B0604020202020204" pitchFamily="34" charset="0"/>
              </a:rPr>
              <a:t>who use non-verbal communication</a:t>
            </a:r>
            <a:endParaRPr lang="en-US" sz="4000" dirty="0">
              <a:latin typeface="Arial" panose="020B0604020202020204" pitchFamily="34" charset="0"/>
              <a:cs typeface="Arial" panose="020B0604020202020204" pitchFamily="34" charset="0"/>
            </a:endParaRPr>
          </a:p>
        </p:txBody>
      </p:sp>
      <p:sp>
        <p:nvSpPr>
          <p:cNvPr id="6" name="Title 2">
            <a:extLst>
              <a:ext uri="{FF2B5EF4-FFF2-40B4-BE49-F238E27FC236}">
                <a16:creationId xmlns:a16="http://schemas.microsoft.com/office/drawing/2014/main" id="{B0D2B2F4-8BEA-114E-A99C-B455409FB557}"/>
              </a:ext>
            </a:extLst>
          </p:cNvPr>
          <p:cNvSpPr txBox="1">
            <a:spLocks/>
          </p:cNvSpPr>
          <p:nvPr/>
        </p:nvSpPr>
        <p:spPr>
          <a:xfrm>
            <a:off x="5023945" y="2600652"/>
            <a:ext cx="6989380" cy="231071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endParaRPr lang="en-AU" dirty="0">
              <a:solidFill>
                <a:schemeClr val="tx1">
                  <a:lumMod val="50000"/>
                  <a:lumOff val="50000"/>
                </a:schemeClr>
              </a:solidFill>
              <a:latin typeface="Arial" panose="020B0604020202020204" pitchFamily="34" charset="0"/>
              <a:cs typeface="Arial" panose="020B0604020202020204" pitchFamily="34" charset="0"/>
            </a:endParaRPr>
          </a:p>
          <a:p>
            <a:pPr>
              <a:lnSpc>
                <a:spcPct val="170000"/>
              </a:lnSpc>
            </a:pPr>
            <a:endParaRPr lang="en-AU"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036304" y="1683661"/>
            <a:ext cx="7977021" cy="4283591"/>
          </a:xfrm>
          <a:prstGeom prst="rect">
            <a:avLst/>
          </a:prstGeom>
        </p:spPr>
      </p:pic>
    </p:spTree>
    <p:extLst>
      <p:ext uri="{BB962C8B-B14F-4D97-AF65-F5344CB8AC3E}">
        <p14:creationId xmlns:p14="http://schemas.microsoft.com/office/powerpoint/2010/main" val="2415934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6A43431-CC27-B546-9D29-5186C8674970}"/>
              </a:ext>
            </a:extLst>
          </p:cNvPr>
          <p:cNvCxnSpPr>
            <a:cxnSpLocks/>
          </p:cNvCxnSpPr>
          <p:nvPr/>
        </p:nvCxnSpPr>
        <p:spPr>
          <a:xfrm>
            <a:off x="0" y="5967252"/>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itle 2">
            <a:extLst>
              <a:ext uri="{FF2B5EF4-FFF2-40B4-BE49-F238E27FC236}">
                <a16:creationId xmlns:a16="http://schemas.microsoft.com/office/drawing/2014/main" id="{3B661496-9BCE-7B41-9243-672120597F4D}"/>
              </a:ext>
            </a:extLst>
          </p:cNvPr>
          <p:cNvSpPr txBox="1">
            <a:spLocks/>
          </p:cNvSpPr>
          <p:nvPr/>
        </p:nvSpPr>
        <p:spPr>
          <a:xfrm>
            <a:off x="427030" y="67249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latin typeface="Arial" panose="020B0604020202020204" pitchFamily="34" charset="0"/>
                <a:cs typeface="Arial" panose="020B0604020202020204" pitchFamily="34" charset="0"/>
              </a:rPr>
              <a:t>Video</a:t>
            </a:r>
            <a:endParaRPr lang="en-US" sz="4000" dirty="0">
              <a:latin typeface="Arial" panose="020B0604020202020204" pitchFamily="34" charset="0"/>
              <a:cs typeface="Arial" panose="020B0604020202020204" pitchFamily="34" charset="0"/>
            </a:endParaRPr>
          </a:p>
        </p:txBody>
      </p:sp>
      <p:sp>
        <p:nvSpPr>
          <p:cNvPr id="6" name="Title 2">
            <a:extLst>
              <a:ext uri="{FF2B5EF4-FFF2-40B4-BE49-F238E27FC236}">
                <a16:creationId xmlns:a16="http://schemas.microsoft.com/office/drawing/2014/main" id="{B0D2B2F4-8BEA-114E-A99C-B455409FB557}"/>
              </a:ext>
            </a:extLst>
          </p:cNvPr>
          <p:cNvSpPr txBox="1">
            <a:spLocks/>
          </p:cNvSpPr>
          <p:nvPr/>
        </p:nvSpPr>
        <p:spPr>
          <a:xfrm>
            <a:off x="5023945" y="2600652"/>
            <a:ext cx="6989380" cy="231071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endParaRPr lang="en-AU" dirty="0">
              <a:solidFill>
                <a:schemeClr val="tx1">
                  <a:lumMod val="50000"/>
                  <a:lumOff val="50000"/>
                </a:schemeClr>
              </a:solidFill>
              <a:latin typeface="Arial" panose="020B0604020202020204" pitchFamily="34" charset="0"/>
              <a:cs typeface="Arial" panose="020B0604020202020204" pitchFamily="34" charset="0"/>
            </a:endParaRPr>
          </a:p>
          <a:p>
            <a:pPr>
              <a:lnSpc>
                <a:spcPct val="170000"/>
              </a:lnSpc>
            </a:pPr>
            <a:endParaRPr lang="en-AU"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 name="Rectangle 3"/>
          <p:cNvSpPr/>
          <p:nvPr/>
        </p:nvSpPr>
        <p:spPr>
          <a:xfrm>
            <a:off x="1232572" y="1732733"/>
            <a:ext cx="9710058" cy="31786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2000" dirty="0"/>
              <a:t>Video of personal health story </a:t>
            </a:r>
            <a:r>
              <a:rPr lang="en-AU" sz="2000" dirty="0" smtClean="0"/>
              <a:t>involving </a:t>
            </a:r>
            <a:r>
              <a:rPr lang="en-AU" sz="2000" dirty="0"/>
              <a:t>an annual health assessment goes here</a:t>
            </a:r>
          </a:p>
          <a:p>
            <a:pPr algn="ctr"/>
            <a:endParaRPr lang="en-AU" sz="2000" dirty="0"/>
          </a:p>
        </p:txBody>
      </p:sp>
    </p:spTree>
    <p:extLst>
      <p:ext uri="{BB962C8B-B14F-4D97-AF65-F5344CB8AC3E}">
        <p14:creationId xmlns:p14="http://schemas.microsoft.com/office/powerpoint/2010/main" val="1911388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Panel discussion</a:t>
            </a:r>
            <a:endParaRPr lang="en-AU" dirty="0"/>
          </a:p>
        </p:txBody>
      </p:sp>
      <p:sp>
        <p:nvSpPr>
          <p:cNvPr id="3" name="Content Placeholder 2"/>
          <p:cNvSpPr>
            <a:spLocks noGrp="1"/>
          </p:cNvSpPr>
          <p:nvPr>
            <p:ph idx="1"/>
          </p:nvPr>
        </p:nvSpPr>
        <p:spPr>
          <a:xfrm>
            <a:off x="693336" y="2152891"/>
            <a:ext cx="10515600" cy="3981250"/>
          </a:xfrm>
        </p:spPr>
        <p:txBody>
          <a:bodyPr>
            <a:normAutofit/>
          </a:bodyPr>
          <a:lstStyle/>
          <a:p>
            <a:pPr marL="519112" indent="-342900">
              <a:buFont typeface="Arial" panose="020B0604020202020204" pitchFamily="34" charset="0"/>
              <a:buChar char="•"/>
            </a:pPr>
            <a:r>
              <a:rPr lang="en-AU" dirty="0">
                <a:solidFill>
                  <a:schemeClr val="tx1"/>
                </a:solidFill>
              </a:rPr>
              <a:t>Raise your hand</a:t>
            </a:r>
          </a:p>
          <a:p>
            <a:pPr marL="519112" indent="-342900">
              <a:buFont typeface="Arial" panose="020B0604020202020204" pitchFamily="34" charset="0"/>
              <a:buChar char="•"/>
            </a:pPr>
            <a:endParaRPr lang="en-AU" dirty="0">
              <a:solidFill>
                <a:schemeClr val="tx1"/>
              </a:solidFill>
            </a:endParaRPr>
          </a:p>
          <a:p>
            <a:pPr marL="519112" indent="-342900">
              <a:buFont typeface="Arial" panose="020B0604020202020204" pitchFamily="34" charset="0"/>
              <a:buChar char="•"/>
            </a:pPr>
            <a:r>
              <a:rPr lang="en-AU" dirty="0">
                <a:solidFill>
                  <a:schemeClr val="tx1"/>
                </a:solidFill>
              </a:rPr>
              <a:t>Say your name</a:t>
            </a:r>
          </a:p>
          <a:p>
            <a:pPr marL="519112" indent="-342900">
              <a:buFont typeface="Arial" panose="020B0604020202020204" pitchFamily="34" charset="0"/>
              <a:buChar char="•"/>
            </a:pPr>
            <a:endParaRPr lang="en-AU" dirty="0">
              <a:solidFill>
                <a:schemeClr val="tx1"/>
              </a:solidFill>
            </a:endParaRPr>
          </a:p>
          <a:p>
            <a:pPr marL="519112" indent="-342900">
              <a:buFont typeface="Arial" panose="020B0604020202020204" pitchFamily="34" charset="0"/>
              <a:buChar char="•"/>
            </a:pPr>
            <a:r>
              <a:rPr lang="en-AU" dirty="0">
                <a:solidFill>
                  <a:schemeClr val="tx1"/>
                </a:solidFill>
              </a:rPr>
              <a:t>Say who your question is for</a:t>
            </a:r>
          </a:p>
          <a:p>
            <a:pPr marL="519112" indent="-342900">
              <a:buFont typeface="Arial" panose="020B0604020202020204" pitchFamily="34" charset="0"/>
              <a:buChar char="•"/>
            </a:pPr>
            <a:endParaRPr lang="en-AU" dirty="0">
              <a:solidFill>
                <a:schemeClr val="tx1"/>
              </a:solidFill>
            </a:endParaRPr>
          </a:p>
          <a:p>
            <a:pPr marL="519112" indent="-342900">
              <a:buFont typeface="Arial" panose="020B0604020202020204" pitchFamily="34" charset="0"/>
              <a:buChar char="•"/>
            </a:pPr>
            <a:r>
              <a:rPr lang="en-AU" dirty="0">
                <a:solidFill>
                  <a:schemeClr val="tx1"/>
                </a:solidFill>
              </a:rPr>
              <a:t>Speak clearly and slowly</a:t>
            </a:r>
          </a:p>
        </p:txBody>
      </p:sp>
      <p:sp>
        <p:nvSpPr>
          <p:cNvPr id="6" name="Rectangle 5"/>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spTree>
    <p:custDataLst>
      <p:tags r:id="rId1"/>
    </p:custDataLst>
    <p:extLst>
      <p:ext uri="{BB962C8B-B14F-4D97-AF65-F5344CB8AC3E}">
        <p14:creationId xmlns:p14="http://schemas.microsoft.com/office/powerpoint/2010/main" val="4137307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endParaRPr lang="en-AU" dirty="0"/>
          </a:p>
        </p:txBody>
      </p:sp>
      <p:sp>
        <p:nvSpPr>
          <p:cNvPr id="3" name="Content Placeholder 2"/>
          <p:cNvSpPr>
            <a:spLocks noGrp="1"/>
          </p:cNvSpPr>
          <p:nvPr>
            <p:ph idx="1"/>
          </p:nvPr>
        </p:nvSpPr>
        <p:spPr>
          <a:xfrm>
            <a:off x="693336" y="2152891"/>
            <a:ext cx="10515600" cy="3981250"/>
          </a:xfrm>
        </p:spPr>
        <p:txBody>
          <a:bodyPr>
            <a:normAutofit/>
          </a:bodyPr>
          <a:lstStyle/>
          <a:p>
            <a:pPr marL="519112" indent="-342900">
              <a:buFont typeface="Arial" panose="020B0604020202020204" pitchFamily="34" charset="0"/>
              <a:buChar char="•"/>
            </a:pPr>
            <a:r>
              <a:rPr lang="en-AU" dirty="0">
                <a:solidFill>
                  <a:schemeClr val="tx1"/>
                </a:solidFill>
              </a:rPr>
              <a:t>Say your name</a:t>
            </a:r>
          </a:p>
          <a:p>
            <a:pPr marL="519112" indent="-342900">
              <a:buFont typeface="Arial" panose="020B0604020202020204" pitchFamily="34" charset="0"/>
              <a:buChar char="•"/>
            </a:pPr>
            <a:endParaRPr lang="en-AU" dirty="0">
              <a:solidFill>
                <a:schemeClr val="tx1"/>
              </a:solidFill>
            </a:endParaRPr>
          </a:p>
          <a:p>
            <a:pPr marL="519112" indent="-342900">
              <a:buFont typeface="Arial" panose="020B0604020202020204" pitchFamily="34" charset="0"/>
              <a:buChar char="•"/>
            </a:pPr>
            <a:r>
              <a:rPr lang="en-AU" dirty="0">
                <a:solidFill>
                  <a:schemeClr val="tx1"/>
                </a:solidFill>
              </a:rPr>
              <a:t>Say who your question is for</a:t>
            </a:r>
          </a:p>
          <a:p>
            <a:pPr marL="519112" indent="-342900">
              <a:buFont typeface="Arial" panose="020B0604020202020204" pitchFamily="34" charset="0"/>
              <a:buChar char="•"/>
            </a:pPr>
            <a:endParaRPr lang="en-AU" dirty="0">
              <a:solidFill>
                <a:schemeClr val="tx1"/>
              </a:solidFill>
            </a:endParaRPr>
          </a:p>
          <a:p>
            <a:pPr marL="519112" indent="-342900">
              <a:buFont typeface="Arial" panose="020B0604020202020204" pitchFamily="34" charset="0"/>
              <a:buChar char="•"/>
            </a:pPr>
            <a:r>
              <a:rPr lang="en-AU" dirty="0">
                <a:solidFill>
                  <a:schemeClr val="tx1"/>
                </a:solidFill>
              </a:rPr>
              <a:t>Speak clearly and slowly</a:t>
            </a:r>
          </a:p>
        </p:txBody>
      </p:sp>
      <p:sp>
        <p:nvSpPr>
          <p:cNvPr id="6" name="Rectangle 5"/>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spTree>
    <p:custDataLst>
      <p:tags r:id="rId1"/>
    </p:custDataLst>
    <p:extLst>
      <p:ext uri="{BB962C8B-B14F-4D97-AF65-F5344CB8AC3E}">
        <p14:creationId xmlns:p14="http://schemas.microsoft.com/office/powerpoint/2010/main" val="2619694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Key points</a:t>
            </a:r>
            <a:endParaRPr lang="en-AU" dirty="0"/>
          </a:p>
        </p:txBody>
      </p:sp>
      <p:sp>
        <p:nvSpPr>
          <p:cNvPr id="3" name="Content Placeholder 2"/>
          <p:cNvSpPr>
            <a:spLocks noGrp="1"/>
          </p:cNvSpPr>
          <p:nvPr>
            <p:ph idx="1"/>
          </p:nvPr>
        </p:nvSpPr>
        <p:spPr>
          <a:xfrm>
            <a:off x="838200" y="1875098"/>
            <a:ext cx="10515600" cy="4010461"/>
          </a:xfrm>
        </p:spPr>
        <p:txBody>
          <a:bodyPr>
            <a:normAutofit/>
          </a:bodyPr>
          <a:lstStyle/>
          <a:p>
            <a:pPr marL="514350" indent="-514350">
              <a:buFont typeface="+mj-lt"/>
              <a:buAutoNum type="arabicPeriod"/>
            </a:pPr>
            <a:r>
              <a:rPr lang="en-AU" dirty="0">
                <a:solidFill>
                  <a:schemeClr val="tx1"/>
                </a:solidFill>
              </a:rPr>
              <a:t>Talk to</a:t>
            </a:r>
            <a:r>
              <a:rPr lang="en-AU" b="1" dirty="0">
                <a:solidFill>
                  <a:schemeClr val="tx1"/>
                </a:solidFill>
              </a:rPr>
              <a:t> me</a:t>
            </a:r>
            <a:endParaRPr lang="en-AU" dirty="0">
              <a:solidFill>
                <a:schemeClr val="tx1"/>
              </a:solidFill>
            </a:endParaRPr>
          </a:p>
          <a:p>
            <a:pPr marL="514350" indent="-514350">
              <a:buFont typeface="+mj-lt"/>
              <a:buAutoNum type="arabicPeriod"/>
            </a:pPr>
            <a:r>
              <a:rPr lang="en-AU" dirty="0">
                <a:solidFill>
                  <a:schemeClr val="tx1"/>
                </a:solidFill>
              </a:rPr>
              <a:t>Ask me what I need</a:t>
            </a:r>
          </a:p>
          <a:p>
            <a:pPr marL="514350" indent="-514350">
              <a:buFont typeface="+mj-lt"/>
              <a:buAutoNum type="arabicPeriod"/>
            </a:pPr>
            <a:r>
              <a:rPr lang="en-AU" dirty="0">
                <a:solidFill>
                  <a:schemeClr val="tx1"/>
                </a:solidFill>
              </a:rPr>
              <a:t>Look at my personal health record</a:t>
            </a:r>
          </a:p>
          <a:p>
            <a:pPr marL="514350" indent="-514350">
              <a:buFont typeface="+mj-lt"/>
              <a:buAutoNum type="arabicPeriod"/>
            </a:pPr>
            <a:r>
              <a:rPr lang="en-AU" dirty="0">
                <a:solidFill>
                  <a:schemeClr val="tx1"/>
                </a:solidFill>
              </a:rPr>
              <a:t>Don’t assume something is because of my disability</a:t>
            </a:r>
          </a:p>
          <a:p>
            <a:pPr marL="514350" indent="-514350">
              <a:buFont typeface="+mj-lt"/>
              <a:buAutoNum type="arabicPeriod"/>
            </a:pPr>
            <a:r>
              <a:rPr lang="en-AU" dirty="0">
                <a:solidFill>
                  <a:schemeClr val="tx1"/>
                </a:solidFill>
              </a:rPr>
              <a:t>Help me stay healthy - yearly assessments &amp; preventative health</a:t>
            </a:r>
          </a:p>
          <a:p>
            <a:pPr marL="514350" indent="-514350">
              <a:buFont typeface="+mj-lt"/>
              <a:buAutoNum type="arabicPeriod"/>
            </a:pPr>
            <a:r>
              <a:rPr lang="en-AU" dirty="0">
                <a:solidFill>
                  <a:schemeClr val="tx1"/>
                </a:solidFill>
              </a:rPr>
              <a:t>ANY change in how I act or what I can do:</a:t>
            </a:r>
          </a:p>
        </p:txBody>
      </p:sp>
      <p:graphicFrame>
        <p:nvGraphicFramePr>
          <p:cNvPr id="4" name="Content Placeholder 3"/>
          <p:cNvGraphicFramePr>
            <a:graphicFrameLocks/>
          </p:cNvGraphicFramePr>
          <p:nvPr/>
        </p:nvGraphicFramePr>
        <p:xfrm>
          <a:off x="764511" y="3852921"/>
          <a:ext cx="10515600" cy="28192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spTree>
    <p:custDataLst>
      <p:tags r:id="rId1"/>
    </p:custDataLst>
    <p:extLst>
      <p:ext uri="{BB962C8B-B14F-4D97-AF65-F5344CB8AC3E}">
        <p14:creationId xmlns:p14="http://schemas.microsoft.com/office/powerpoint/2010/main" val="3796309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Key messages</a:t>
            </a:r>
            <a:endParaRPr lang="en-AU" dirty="0"/>
          </a:p>
        </p:txBody>
      </p:sp>
      <p:sp>
        <p:nvSpPr>
          <p:cNvPr id="3" name="Content Placeholder 2"/>
          <p:cNvSpPr>
            <a:spLocks noGrp="1"/>
          </p:cNvSpPr>
          <p:nvPr>
            <p:ph idx="1"/>
          </p:nvPr>
        </p:nvSpPr>
        <p:spPr>
          <a:xfrm>
            <a:off x="693336" y="2152891"/>
            <a:ext cx="10515600" cy="3981250"/>
          </a:xfrm>
        </p:spPr>
        <p:txBody>
          <a:bodyPr>
            <a:normAutofit/>
          </a:bodyPr>
          <a:lstStyle/>
          <a:p>
            <a:pPr marL="514350" indent="-514350">
              <a:buFont typeface="+mj-lt"/>
              <a:buAutoNum type="arabicPeriod"/>
            </a:pPr>
            <a:r>
              <a:rPr lang="en-AU" dirty="0">
                <a:solidFill>
                  <a:schemeClr val="tx1"/>
                </a:solidFill>
              </a:rPr>
              <a:t>Talk to</a:t>
            </a:r>
            <a:r>
              <a:rPr lang="en-AU" b="1" dirty="0">
                <a:solidFill>
                  <a:schemeClr val="tx1"/>
                </a:solidFill>
              </a:rPr>
              <a:t> me</a:t>
            </a:r>
          </a:p>
          <a:p>
            <a:pPr marL="514350" indent="-514350">
              <a:buFont typeface="+mj-lt"/>
              <a:buAutoNum type="arabicPeriod"/>
            </a:pPr>
            <a:endParaRPr lang="en-AU" b="1" dirty="0">
              <a:solidFill>
                <a:schemeClr val="tx1"/>
              </a:solidFill>
            </a:endParaRPr>
          </a:p>
          <a:p>
            <a:pPr marL="514350" indent="-514350">
              <a:buFont typeface="+mj-lt"/>
              <a:buAutoNum type="arabicPeriod"/>
            </a:pPr>
            <a:endParaRPr lang="en-AU" dirty="0">
              <a:solidFill>
                <a:schemeClr val="tx1"/>
              </a:solidFill>
            </a:endParaRPr>
          </a:p>
          <a:p>
            <a:pPr marL="514350" indent="-514350">
              <a:buFont typeface="+mj-lt"/>
              <a:buAutoNum type="arabicPeriod"/>
            </a:pPr>
            <a:r>
              <a:rPr lang="en-AU" dirty="0">
                <a:solidFill>
                  <a:schemeClr val="tx1"/>
                </a:solidFill>
              </a:rPr>
              <a:t>Give me a proper health check once a year</a:t>
            </a:r>
          </a:p>
        </p:txBody>
      </p:sp>
      <p:sp>
        <p:nvSpPr>
          <p:cNvPr id="5" name="Rectangle 4"/>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spTree>
    <p:custDataLst>
      <p:tags r:id="rId1"/>
    </p:custDataLst>
    <p:extLst>
      <p:ext uri="{BB962C8B-B14F-4D97-AF65-F5344CB8AC3E}">
        <p14:creationId xmlns:p14="http://schemas.microsoft.com/office/powerpoint/2010/main" val="170434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endParaRPr lang="en-AU" dirty="0"/>
          </a:p>
        </p:txBody>
      </p:sp>
      <p:sp>
        <p:nvSpPr>
          <p:cNvPr id="3" name="Content Placeholder 2"/>
          <p:cNvSpPr>
            <a:spLocks noGrp="1"/>
          </p:cNvSpPr>
          <p:nvPr>
            <p:ph idx="1"/>
          </p:nvPr>
        </p:nvSpPr>
        <p:spPr/>
        <p:txBody>
          <a:bodyPr/>
          <a:lstStyle/>
          <a:p>
            <a:endParaRPr lang="en-AU" dirty="0"/>
          </a:p>
          <a:p>
            <a:r>
              <a:rPr lang="en-AU" dirty="0"/>
              <a:t>Evaluation survey</a:t>
            </a:r>
          </a:p>
          <a:p>
            <a:endParaRPr lang="en-AU" dirty="0"/>
          </a:p>
          <a:p>
            <a:r>
              <a:rPr lang="en-AU" dirty="0"/>
              <a:t>We have sent you information in an email. </a:t>
            </a:r>
          </a:p>
        </p:txBody>
      </p:sp>
      <p:sp>
        <p:nvSpPr>
          <p:cNvPr id="4" name="Rectangle 3"/>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spTree>
    <p:custDataLst>
      <p:tags r:id="rId1"/>
    </p:custDataLst>
    <p:extLst>
      <p:ext uri="{BB962C8B-B14F-4D97-AF65-F5344CB8AC3E}">
        <p14:creationId xmlns:p14="http://schemas.microsoft.com/office/powerpoint/2010/main" val="3677822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B661496-9BCE-7B41-9243-672120597F4D}"/>
              </a:ext>
            </a:extLst>
          </p:cNvPr>
          <p:cNvSpPr txBox="1">
            <a:spLocks/>
          </p:cNvSpPr>
          <p:nvPr/>
        </p:nvSpPr>
        <p:spPr>
          <a:xfrm>
            <a:off x="462720" y="52307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Acknowledgement of Country</a:t>
            </a:r>
          </a:p>
        </p:txBody>
      </p:sp>
      <p:pic>
        <p:nvPicPr>
          <p:cNvPr id="1030" name="Picture 6" descr="Acknowledgement of country | Breast Cancer Network Austra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9291" y="2575939"/>
            <a:ext cx="6226225" cy="22130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spTree>
    <p:custDataLst>
      <p:tags r:id="rId1"/>
    </p:custDataLst>
    <p:extLst>
      <p:ext uri="{BB962C8B-B14F-4D97-AF65-F5344CB8AC3E}">
        <p14:creationId xmlns:p14="http://schemas.microsoft.com/office/powerpoint/2010/main" val="3966076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a:t>Slides to use within other training</a:t>
            </a:r>
          </a:p>
        </p:txBody>
      </p:sp>
      <p:sp>
        <p:nvSpPr>
          <p:cNvPr id="5" name="Subtitle 4"/>
          <p:cNvSpPr>
            <a:spLocks noGrp="1"/>
          </p:cNvSpPr>
          <p:nvPr>
            <p:ph type="subTitle" idx="1"/>
          </p:nvPr>
        </p:nvSpPr>
        <p:spPr/>
        <p:txBody>
          <a:bodyPr/>
          <a:lstStyle/>
          <a:p>
            <a:endParaRPr lang="en-AU" dirty="0"/>
          </a:p>
        </p:txBody>
      </p:sp>
      <p:pic>
        <p:nvPicPr>
          <p:cNvPr id="6" name="Picture 5">
            <a:extLst>
              <a:ext uri="{FF2B5EF4-FFF2-40B4-BE49-F238E27FC236}">
                <a16:creationId xmlns:a16="http://schemas.microsoft.com/office/drawing/2014/main" id="{E1A90E79-6A07-764D-A70E-302CFCFFD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80" y="520228"/>
            <a:ext cx="2980704" cy="1490773"/>
          </a:xfrm>
          <a:prstGeom prst="rect">
            <a:avLst/>
          </a:prstGeom>
        </p:spPr>
      </p:pic>
      <p:sp>
        <p:nvSpPr>
          <p:cNvPr id="7" name="Rectangle 6"/>
          <p:cNvSpPr/>
          <p:nvPr/>
        </p:nvSpPr>
        <p:spPr>
          <a:xfrm>
            <a:off x="8562951" y="520228"/>
            <a:ext cx="3150629" cy="1490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a:solidFill>
                  <a:schemeClr val="tx1"/>
                </a:solidFill>
              </a:rPr>
              <a:t>PHN Logo</a:t>
            </a:r>
          </a:p>
        </p:txBody>
      </p:sp>
    </p:spTree>
    <p:extLst>
      <p:ext uri="{BB962C8B-B14F-4D97-AF65-F5344CB8AC3E}">
        <p14:creationId xmlns:p14="http://schemas.microsoft.com/office/powerpoint/2010/main" val="2822378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What if …</a:t>
            </a:r>
          </a:p>
        </p:txBody>
      </p:sp>
      <p:sp>
        <p:nvSpPr>
          <p:cNvPr id="5" name="Content Placeholder 4"/>
          <p:cNvSpPr>
            <a:spLocks noGrp="1"/>
          </p:cNvSpPr>
          <p:nvPr>
            <p:ph idx="1"/>
          </p:nvPr>
        </p:nvSpPr>
        <p:spPr>
          <a:xfrm>
            <a:off x="1097280" y="2025570"/>
            <a:ext cx="10058400" cy="3843524"/>
          </a:xfrm>
        </p:spPr>
        <p:txBody>
          <a:bodyPr/>
          <a:lstStyle/>
          <a:p>
            <a:pPr marL="0" indent="0">
              <a:buNone/>
            </a:pPr>
            <a:r>
              <a:rPr lang="en-AU" dirty="0"/>
              <a:t>[Your patient/client/Person’s name] has an intellectual disability? </a:t>
            </a:r>
          </a:p>
          <a:p>
            <a:pPr marL="0" indent="0">
              <a:buNone/>
            </a:pPr>
            <a:endParaRPr lang="en-AU" dirty="0"/>
          </a:p>
          <a:p>
            <a:pPr lvl="2"/>
            <a:r>
              <a:rPr lang="en-AU" sz="2800" dirty="0"/>
              <a:t>What changes?</a:t>
            </a:r>
          </a:p>
          <a:p>
            <a:pPr lvl="2"/>
            <a:endParaRPr lang="en-AU" sz="2800" dirty="0"/>
          </a:p>
          <a:p>
            <a:pPr lvl="2"/>
            <a:endParaRPr lang="en-AU" sz="2800" dirty="0"/>
          </a:p>
          <a:p>
            <a:pPr lvl="2"/>
            <a:endParaRPr lang="en-AU" sz="2800" dirty="0"/>
          </a:p>
          <a:p>
            <a:pPr lvl="2"/>
            <a:r>
              <a:rPr lang="en-AU" sz="2800" dirty="0"/>
              <a:t>What stays the same?</a:t>
            </a:r>
          </a:p>
        </p:txBody>
      </p:sp>
    </p:spTree>
    <p:extLst>
      <p:ext uri="{BB962C8B-B14F-4D97-AF65-F5344CB8AC3E}">
        <p14:creationId xmlns:p14="http://schemas.microsoft.com/office/powerpoint/2010/main" val="1543237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411424"/>
            <a:ext cx="9840795" cy="1325563"/>
          </a:xfrm>
        </p:spPr>
        <p:txBody>
          <a:bodyPr/>
          <a:lstStyle/>
          <a:p>
            <a:r>
              <a:rPr lang="en-AU" dirty="0"/>
              <a:t>Changed?			The same?</a:t>
            </a:r>
          </a:p>
        </p:txBody>
      </p:sp>
      <p:sp>
        <p:nvSpPr>
          <p:cNvPr id="3" name="Content Placeholder 2"/>
          <p:cNvSpPr>
            <a:spLocks noGrp="1"/>
          </p:cNvSpPr>
          <p:nvPr>
            <p:ph sz="half" idx="1"/>
          </p:nvPr>
        </p:nvSpPr>
        <p:spPr/>
        <p:txBody>
          <a:bodyPr>
            <a:noAutofit/>
          </a:bodyPr>
          <a:lstStyle/>
          <a:p>
            <a:r>
              <a:rPr lang="en-AU" dirty="0">
                <a:sym typeface="Symbol" panose="05050102010706020507" pitchFamily="18" charset="2"/>
              </a:rPr>
              <a:t> complexity?</a:t>
            </a:r>
          </a:p>
          <a:p>
            <a:pPr marL="363538" indent="-90488"/>
            <a:r>
              <a:rPr lang="en-AU" dirty="0">
                <a:sym typeface="Symbol" panose="05050102010706020507" pitchFamily="18" charset="2"/>
              </a:rPr>
              <a:t>Comorbidity</a:t>
            </a:r>
          </a:p>
          <a:p>
            <a:pPr marL="363538" indent="-90488"/>
            <a:r>
              <a:rPr lang="en-AU" dirty="0">
                <a:sym typeface="Symbol" panose="05050102010706020507" pitchFamily="18" charset="2"/>
              </a:rPr>
              <a:t>Polypharmacy</a:t>
            </a:r>
          </a:p>
          <a:p>
            <a:pPr marL="363538" indent="-90488"/>
            <a:r>
              <a:rPr lang="en-AU" dirty="0">
                <a:sym typeface="Symbol" panose="05050102010706020507" pitchFamily="18" charset="2"/>
              </a:rPr>
              <a:t>Presentation</a:t>
            </a:r>
          </a:p>
          <a:p>
            <a:pPr marL="363538" indent="-90488"/>
            <a:r>
              <a:rPr lang="en-AU" dirty="0">
                <a:sym typeface="Symbol" panose="05050102010706020507" pitchFamily="18" charset="2"/>
              </a:rPr>
              <a:t>Trauma</a:t>
            </a:r>
          </a:p>
          <a:p>
            <a:endParaRPr lang="en-AU" dirty="0">
              <a:sym typeface="Symbol" panose="05050102010706020507" pitchFamily="18" charset="2"/>
            </a:endParaRPr>
          </a:p>
          <a:p>
            <a:r>
              <a:rPr lang="en-AU" dirty="0">
                <a:sym typeface="Symbol" panose="05050102010706020507" pitchFamily="18" charset="2"/>
              </a:rPr>
              <a:t>Communication style</a:t>
            </a:r>
          </a:p>
          <a:p>
            <a:endParaRPr lang="en-AU" dirty="0">
              <a:sym typeface="Symbol" panose="05050102010706020507" pitchFamily="18" charset="2"/>
            </a:endParaRPr>
          </a:p>
          <a:p>
            <a:r>
              <a:rPr lang="en-AU" dirty="0">
                <a:sym typeface="Symbol" panose="05050102010706020507" pitchFamily="18" charset="2"/>
              </a:rPr>
              <a:t>Time frame</a:t>
            </a:r>
          </a:p>
          <a:p>
            <a:pPr marL="0" indent="0">
              <a:buNone/>
            </a:pPr>
            <a:endParaRPr lang="en-AU" dirty="0">
              <a:sym typeface="Symbol" panose="05050102010706020507" pitchFamily="18" charset="2"/>
            </a:endParaRPr>
          </a:p>
        </p:txBody>
      </p:sp>
      <p:sp>
        <p:nvSpPr>
          <p:cNvPr id="4" name="Content Placeholder 3"/>
          <p:cNvSpPr>
            <a:spLocks noGrp="1"/>
          </p:cNvSpPr>
          <p:nvPr>
            <p:ph sz="half" idx="2"/>
          </p:nvPr>
        </p:nvSpPr>
        <p:spPr>
          <a:xfrm>
            <a:off x="5868365" y="1845734"/>
            <a:ext cx="5485435" cy="4210580"/>
          </a:xfrm>
        </p:spPr>
        <p:txBody>
          <a:bodyPr>
            <a:normAutofit/>
          </a:bodyPr>
          <a:lstStyle/>
          <a:p>
            <a:r>
              <a:rPr lang="en-AU" dirty="0"/>
              <a:t>Need for:</a:t>
            </a:r>
          </a:p>
          <a:p>
            <a:pPr lvl="1"/>
            <a:r>
              <a:rPr lang="en-AU" sz="2000" dirty="0"/>
              <a:t>Assessment</a:t>
            </a:r>
          </a:p>
          <a:p>
            <a:pPr lvl="1"/>
            <a:r>
              <a:rPr lang="en-AU" sz="2000" dirty="0"/>
              <a:t>Treatment</a:t>
            </a:r>
          </a:p>
          <a:p>
            <a:pPr marL="0" indent="0">
              <a:buNone/>
            </a:pPr>
            <a:endParaRPr lang="en-AU" dirty="0"/>
          </a:p>
          <a:p>
            <a:pPr marL="0" indent="0">
              <a:buNone/>
            </a:pPr>
            <a:endParaRPr lang="en-AU" dirty="0"/>
          </a:p>
          <a:p>
            <a:pPr marL="0" indent="0">
              <a:buNone/>
            </a:pPr>
            <a:endParaRPr lang="en-AU" dirty="0"/>
          </a:p>
          <a:p>
            <a:pPr marL="0" indent="0">
              <a:buNone/>
            </a:pPr>
            <a:r>
              <a:rPr lang="en-AU" dirty="0"/>
              <a:t>Communicating, rapport and respect</a:t>
            </a:r>
          </a:p>
          <a:p>
            <a:endParaRPr lang="en-AU" dirty="0"/>
          </a:p>
          <a:p>
            <a:endParaRPr lang="en-AU" dirty="0"/>
          </a:p>
          <a:p>
            <a:endParaRPr lang="en-AU" dirty="0"/>
          </a:p>
          <a:p>
            <a:pPr marL="0" indent="0">
              <a:buNone/>
            </a:pPr>
            <a:endParaRPr lang="en-AU" dirty="0"/>
          </a:p>
          <a:p>
            <a:pPr marL="0" indent="0">
              <a:buNone/>
            </a:pPr>
            <a:endParaRPr lang="en-AU" dirty="0"/>
          </a:p>
          <a:p>
            <a:pPr marL="0" indent="0">
              <a:buNone/>
            </a:pPr>
            <a:endParaRPr lang="en-AU" dirty="0"/>
          </a:p>
        </p:txBody>
      </p:sp>
    </p:spTree>
    <p:extLst>
      <p:ext uri="{BB962C8B-B14F-4D97-AF65-F5344CB8AC3E}">
        <p14:creationId xmlns:p14="http://schemas.microsoft.com/office/powerpoint/2010/main" val="1070784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Further reflections</a:t>
            </a:r>
          </a:p>
        </p:txBody>
      </p:sp>
      <p:sp>
        <p:nvSpPr>
          <p:cNvPr id="3" name="Content Placeholder 2"/>
          <p:cNvSpPr>
            <a:spLocks noGrp="1"/>
          </p:cNvSpPr>
          <p:nvPr>
            <p:ph idx="1"/>
          </p:nvPr>
        </p:nvSpPr>
        <p:spPr/>
        <p:txBody>
          <a:bodyPr/>
          <a:lstStyle/>
          <a:p>
            <a:endParaRPr lang="en-AU" dirty="0"/>
          </a:p>
          <a:p>
            <a:r>
              <a:rPr lang="en-AU" dirty="0"/>
              <a:t>Missed health conditions are common</a:t>
            </a:r>
          </a:p>
          <a:p>
            <a:endParaRPr lang="en-AU" dirty="0"/>
          </a:p>
          <a:p>
            <a:r>
              <a:rPr lang="en-AU" dirty="0"/>
              <a:t>Value of annual health checks </a:t>
            </a:r>
          </a:p>
          <a:p>
            <a:endParaRPr lang="en-AU" dirty="0"/>
          </a:p>
        </p:txBody>
      </p:sp>
      <p:pic>
        <p:nvPicPr>
          <p:cNvPr id="1026" name="Picture 2" descr="Comprehensive Health Assessments for adults with Intellectual Disability in  Manitoba CCDDA, ppt download"/>
          <p:cNvPicPr>
            <a:picLocks noChangeAspect="1" noChangeArrowheads="1"/>
          </p:cNvPicPr>
          <p:nvPr/>
        </p:nvPicPr>
        <p:blipFill rotWithShape="1">
          <a:blip r:embed="rId4">
            <a:extLst>
              <a:ext uri="{28A0092B-C50C-407E-A947-70E740481C1C}">
                <a14:useLocalDpi xmlns:a14="http://schemas.microsoft.com/office/drawing/2010/main" val="0"/>
              </a:ext>
            </a:extLst>
          </a:blip>
          <a:srcRect l="37919" t="24189" r="37271" b="26529"/>
          <a:stretch/>
        </p:blipFill>
        <p:spPr bwMode="auto">
          <a:xfrm>
            <a:off x="8470352" y="1620028"/>
            <a:ext cx="2685328" cy="40005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47957" y="5620616"/>
            <a:ext cx="3886200" cy="369332"/>
          </a:xfrm>
          <a:prstGeom prst="rect">
            <a:avLst/>
          </a:prstGeom>
          <a:noFill/>
        </p:spPr>
        <p:txBody>
          <a:bodyPr wrap="square" rtlCol="0">
            <a:spAutoFit/>
          </a:bodyPr>
          <a:lstStyle/>
          <a:p>
            <a:r>
              <a:rPr lang="en-AU" b="1" dirty="0">
                <a:solidFill>
                  <a:srgbClr val="1C6294"/>
                </a:solidFill>
              </a:rPr>
              <a:t>https://eshop.uniquest.com.au/chap/</a:t>
            </a:r>
          </a:p>
        </p:txBody>
      </p:sp>
    </p:spTree>
    <p:custDataLst>
      <p:tags r:id="rId1"/>
    </p:custDataLst>
    <p:extLst>
      <p:ext uri="{BB962C8B-B14F-4D97-AF65-F5344CB8AC3E}">
        <p14:creationId xmlns:p14="http://schemas.microsoft.com/office/powerpoint/2010/main" val="696496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3681" b="13451"/>
          <a:stretch/>
        </p:blipFill>
        <p:spPr>
          <a:xfrm>
            <a:off x="423949" y="1891144"/>
            <a:ext cx="5378465" cy="43849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p:txBody>
          <a:bodyPr/>
          <a:lstStyle/>
          <a:p>
            <a:r>
              <a:rPr lang="en-AU" dirty="0"/>
              <a:t>Resources</a:t>
            </a:r>
          </a:p>
        </p:txBody>
      </p:sp>
      <p:sp>
        <p:nvSpPr>
          <p:cNvPr id="3" name="Content Placeholder 2"/>
          <p:cNvSpPr>
            <a:spLocks noGrp="1"/>
          </p:cNvSpPr>
          <p:nvPr>
            <p:ph idx="1"/>
          </p:nvPr>
        </p:nvSpPr>
        <p:spPr/>
        <p:txBody>
          <a:bodyPr/>
          <a:lstStyle/>
          <a:p>
            <a:endParaRPr lang="en-AU" dirty="0"/>
          </a:p>
        </p:txBody>
      </p:sp>
      <p:pic>
        <p:nvPicPr>
          <p:cNvPr id="5" name="Picture 4"/>
          <p:cNvPicPr>
            <a:picLocks noChangeAspect="1"/>
          </p:cNvPicPr>
          <p:nvPr/>
        </p:nvPicPr>
        <p:blipFill rotWithShape="1">
          <a:blip r:embed="rId4"/>
          <a:srcRect l="7431" r="2735" b="15110"/>
          <a:stretch/>
        </p:blipFill>
        <p:spPr>
          <a:xfrm>
            <a:off x="4402283" y="1845734"/>
            <a:ext cx="7642757" cy="4122111"/>
          </a:xfrm>
          <a:prstGeom prst="rect">
            <a:avLst/>
          </a:prstGeom>
          <a:ln>
            <a:noFill/>
          </a:ln>
          <a:effectLst>
            <a:outerShdw blurRad="190500" algn="tl" rotWithShape="0">
              <a:srgbClr val="000000">
                <a:alpha val="70000"/>
              </a:srgbClr>
            </a:outerShdw>
          </a:effectLst>
        </p:spPr>
      </p:pic>
      <p:sp>
        <p:nvSpPr>
          <p:cNvPr id="6" name="TextBox 5"/>
          <p:cNvSpPr txBox="1"/>
          <p:nvPr/>
        </p:nvSpPr>
        <p:spPr>
          <a:xfrm>
            <a:off x="7496863" y="5918856"/>
            <a:ext cx="1453599" cy="461665"/>
          </a:xfrm>
          <a:prstGeom prst="rect">
            <a:avLst/>
          </a:prstGeom>
          <a:noFill/>
        </p:spPr>
        <p:txBody>
          <a:bodyPr wrap="square" rtlCol="0">
            <a:spAutoFit/>
          </a:bodyPr>
          <a:lstStyle/>
          <a:p>
            <a:r>
              <a:rPr lang="en-AU" sz="2400" b="1" dirty="0">
                <a:solidFill>
                  <a:schemeClr val="accent2">
                    <a:lumMod val="75000"/>
                  </a:schemeClr>
                </a:solidFill>
              </a:rPr>
              <a:t>tg.org.au</a:t>
            </a:r>
          </a:p>
        </p:txBody>
      </p:sp>
    </p:spTree>
    <p:extLst>
      <p:ext uri="{BB962C8B-B14F-4D97-AF65-F5344CB8AC3E}">
        <p14:creationId xmlns:p14="http://schemas.microsoft.com/office/powerpoint/2010/main" val="1789100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Easy read</a:t>
            </a:r>
          </a:p>
        </p:txBody>
      </p:sp>
      <p:pic>
        <p:nvPicPr>
          <p:cNvPr id="5" name="Content Placeholder 4"/>
          <p:cNvPicPr>
            <a:picLocks noGrp="1" noChangeAspect="1"/>
          </p:cNvPicPr>
          <p:nvPr>
            <p:ph idx="1"/>
          </p:nvPr>
        </p:nvPicPr>
        <p:blipFill>
          <a:blip r:embed="rId3"/>
          <a:stretch>
            <a:fillRect/>
          </a:stretch>
        </p:blipFill>
        <p:spPr>
          <a:xfrm>
            <a:off x="5453743" y="754672"/>
            <a:ext cx="4806182" cy="5172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86339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Resources – Medicare item numbers</a:t>
            </a:r>
          </a:p>
        </p:txBody>
      </p:sp>
      <p:sp>
        <p:nvSpPr>
          <p:cNvPr id="3" name="Content Placeholder 2"/>
          <p:cNvSpPr>
            <a:spLocks noGrp="1"/>
          </p:cNvSpPr>
          <p:nvPr>
            <p:ph idx="1"/>
          </p:nvPr>
        </p:nvSpPr>
        <p:spPr/>
        <p:txBody>
          <a:bodyPr/>
          <a:lstStyle/>
          <a:p>
            <a:endParaRPr lang="en-AU" dirty="0"/>
          </a:p>
        </p:txBody>
      </p:sp>
      <p:pic>
        <p:nvPicPr>
          <p:cNvPr id="5" name="Picture 4"/>
          <p:cNvPicPr>
            <a:picLocks noChangeAspect="1"/>
          </p:cNvPicPr>
          <p:nvPr/>
        </p:nvPicPr>
        <p:blipFill rotWithShape="1">
          <a:blip r:embed="rId3"/>
          <a:srcRect b="51242"/>
          <a:stretch/>
        </p:blipFill>
        <p:spPr>
          <a:xfrm>
            <a:off x="1390578" y="1845734"/>
            <a:ext cx="8581558" cy="4399791"/>
          </a:xfrm>
          <a:prstGeom prst="rect">
            <a:avLst/>
          </a:prstGeom>
        </p:spPr>
      </p:pic>
    </p:spTree>
    <p:extLst>
      <p:ext uri="{BB962C8B-B14F-4D97-AF65-F5344CB8AC3E}">
        <p14:creationId xmlns:p14="http://schemas.microsoft.com/office/powerpoint/2010/main" val="3661812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Polypharmacy and restrictive practices</a:t>
            </a:r>
          </a:p>
        </p:txBody>
      </p:sp>
      <p:sp>
        <p:nvSpPr>
          <p:cNvPr id="3" name="Content Placeholder 2"/>
          <p:cNvSpPr>
            <a:spLocks noGrp="1"/>
          </p:cNvSpPr>
          <p:nvPr>
            <p:ph idx="1"/>
          </p:nvPr>
        </p:nvSpPr>
        <p:spPr/>
        <p:txBody>
          <a:bodyPr>
            <a:normAutofit/>
          </a:bodyPr>
          <a:lstStyle/>
          <a:p>
            <a:r>
              <a:rPr lang="en-AU" dirty="0"/>
              <a:t>Common in people with intellectual disability</a:t>
            </a:r>
          </a:p>
          <a:p>
            <a:endParaRPr lang="en-AU" dirty="0"/>
          </a:p>
          <a:p>
            <a:r>
              <a:rPr lang="en-AU" dirty="0"/>
              <a:t>Consider anti-cholinergic burden:</a:t>
            </a:r>
          </a:p>
          <a:p>
            <a:pPr lvl="1"/>
            <a:r>
              <a:rPr lang="en-AU" dirty="0"/>
              <a:t>Especially people with Down syndrome</a:t>
            </a:r>
          </a:p>
          <a:p>
            <a:endParaRPr lang="en-AU" dirty="0"/>
          </a:p>
          <a:p>
            <a:endParaRPr lang="en-AU" dirty="0"/>
          </a:p>
          <a:p>
            <a:r>
              <a:rPr lang="en-AU" sz="4800" dirty="0"/>
              <a:t>What do you do?</a:t>
            </a:r>
          </a:p>
        </p:txBody>
      </p:sp>
      <p:sp>
        <p:nvSpPr>
          <p:cNvPr id="5" name="TextBox 4"/>
          <p:cNvSpPr txBox="1"/>
          <p:nvPr/>
        </p:nvSpPr>
        <p:spPr>
          <a:xfrm>
            <a:off x="620485" y="5337386"/>
            <a:ext cx="10956471" cy="400110"/>
          </a:xfrm>
          <a:prstGeom prst="rect">
            <a:avLst/>
          </a:prstGeom>
          <a:noFill/>
        </p:spPr>
        <p:txBody>
          <a:bodyPr wrap="square" rtlCol="0">
            <a:spAutoFit/>
          </a:bodyPr>
          <a:lstStyle/>
          <a:p>
            <a:r>
              <a:rPr lang="en-US" sz="2000" b="1" dirty="0">
                <a:solidFill>
                  <a:schemeClr val="accent2">
                    <a:lumMod val="75000"/>
                  </a:schemeClr>
                </a:solidFill>
                <a:hlinkClick r:id="rId3"/>
              </a:rPr>
              <a:t>NHS England » Stopping over medication of people with a learning disability, autism or both (STOMP)</a:t>
            </a:r>
            <a:r>
              <a:rPr lang="en-US" sz="2000" b="1" dirty="0">
                <a:solidFill>
                  <a:schemeClr val="accent2">
                    <a:lumMod val="75000"/>
                  </a:schemeClr>
                </a:solidFill>
              </a:rPr>
              <a:t> </a:t>
            </a:r>
            <a:endParaRPr lang="en-AU" sz="2000" b="1" dirty="0">
              <a:solidFill>
                <a:schemeClr val="accent2">
                  <a:lumMod val="75000"/>
                </a:schemeClr>
              </a:solidFill>
            </a:endParaRPr>
          </a:p>
        </p:txBody>
      </p:sp>
    </p:spTree>
    <p:extLst>
      <p:ext uri="{BB962C8B-B14F-4D97-AF65-F5344CB8AC3E}">
        <p14:creationId xmlns:p14="http://schemas.microsoft.com/office/powerpoint/2010/main" val="3984998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[Name of person on video]’s story</a:t>
            </a:r>
          </a:p>
        </p:txBody>
      </p:sp>
      <p:sp>
        <p:nvSpPr>
          <p:cNvPr id="5" name="Content Placeholder 4"/>
          <p:cNvSpPr>
            <a:spLocks noGrp="1"/>
          </p:cNvSpPr>
          <p:nvPr>
            <p:ph idx="1"/>
          </p:nvPr>
        </p:nvSpPr>
        <p:spPr/>
        <p:txBody>
          <a:bodyPr/>
          <a:lstStyle/>
          <a:p>
            <a:r>
              <a:rPr lang="en-AU" dirty="0"/>
              <a:t>This slide is a placeholder for video showing a person’s story with a focus on health and health care. </a:t>
            </a:r>
          </a:p>
          <a:p>
            <a:r>
              <a:rPr lang="en-AU" dirty="0"/>
              <a:t>It could also be a video covering key points on reasonable adjustments and communication:</a:t>
            </a:r>
          </a:p>
          <a:p>
            <a:pPr lvl="1"/>
            <a:r>
              <a:rPr lang="en-AU" dirty="0"/>
              <a:t>Speaking with the person first (not just support people)</a:t>
            </a:r>
          </a:p>
          <a:p>
            <a:pPr lvl="1"/>
            <a:r>
              <a:rPr lang="en-AU" dirty="0"/>
              <a:t>Using aids, and avoiding difficult words</a:t>
            </a:r>
          </a:p>
          <a:p>
            <a:pPr lvl="1"/>
            <a:r>
              <a:rPr lang="en-AU" dirty="0"/>
              <a:t>Giving them enough time to process and respond</a:t>
            </a:r>
          </a:p>
          <a:p>
            <a:pPr lvl="1"/>
            <a:r>
              <a:rPr lang="en-AU" dirty="0"/>
              <a:t>Encouraging use of a personal health record – and reading the information in it.</a:t>
            </a:r>
          </a:p>
          <a:p>
            <a:pPr lvl="1"/>
            <a:endParaRPr lang="en-AU" dirty="0"/>
          </a:p>
        </p:txBody>
      </p:sp>
      <p:sp>
        <p:nvSpPr>
          <p:cNvPr id="4" name="Rectangle 3"/>
          <p:cNvSpPr/>
          <p:nvPr/>
        </p:nvSpPr>
        <p:spPr>
          <a:xfrm>
            <a:off x="1088571" y="1886857"/>
            <a:ext cx="9710058" cy="31786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2000" dirty="0"/>
              <a:t>Video of </a:t>
            </a:r>
            <a:r>
              <a:rPr lang="en-AU" sz="2000" dirty="0" smtClean="0"/>
              <a:t>person’s </a:t>
            </a:r>
            <a:r>
              <a:rPr lang="en-AU" sz="2000" dirty="0"/>
              <a:t>health story </a:t>
            </a:r>
            <a:r>
              <a:rPr lang="en-AU" sz="2000" dirty="0" smtClean="0"/>
              <a:t>goes </a:t>
            </a:r>
            <a:r>
              <a:rPr lang="en-AU" sz="2000" dirty="0"/>
              <a:t>here</a:t>
            </a:r>
          </a:p>
        </p:txBody>
      </p:sp>
    </p:spTree>
    <p:extLst>
      <p:ext uri="{BB962C8B-B14F-4D97-AF65-F5344CB8AC3E}">
        <p14:creationId xmlns:p14="http://schemas.microsoft.com/office/powerpoint/2010/main" val="4026344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6A43431-CC27-B546-9D29-5186C8674970}"/>
              </a:ext>
            </a:extLst>
          </p:cNvPr>
          <p:cNvCxnSpPr>
            <a:cxnSpLocks/>
          </p:cNvCxnSpPr>
          <p:nvPr/>
        </p:nvCxnSpPr>
        <p:spPr>
          <a:xfrm>
            <a:off x="0" y="5967252"/>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itle 2">
            <a:extLst>
              <a:ext uri="{FF2B5EF4-FFF2-40B4-BE49-F238E27FC236}">
                <a16:creationId xmlns:a16="http://schemas.microsoft.com/office/drawing/2014/main" id="{3B661496-9BCE-7B41-9243-672120597F4D}"/>
              </a:ext>
            </a:extLst>
          </p:cNvPr>
          <p:cNvSpPr txBox="1">
            <a:spLocks/>
          </p:cNvSpPr>
          <p:nvPr/>
        </p:nvSpPr>
        <p:spPr>
          <a:xfrm>
            <a:off x="427030" y="67249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Video (placeholder)</a:t>
            </a:r>
          </a:p>
        </p:txBody>
      </p:sp>
      <p:sp>
        <p:nvSpPr>
          <p:cNvPr id="6" name="Title 2">
            <a:extLst>
              <a:ext uri="{FF2B5EF4-FFF2-40B4-BE49-F238E27FC236}">
                <a16:creationId xmlns:a16="http://schemas.microsoft.com/office/drawing/2014/main" id="{B0D2B2F4-8BEA-114E-A99C-B455409FB557}"/>
              </a:ext>
            </a:extLst>
          </p:cNvPr>
          <p:cNvSpPr txBox="1">
            <a:spLocks/>
          </p:cNvSpPr>
          <p:nvPr/>
        </p:nvSpPr>
        <p:spPr>
          <a:xfrm>
            <a:off x="5023945" y="2600652"/>
            <a:ext cx="6989380" cy="231071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endParaRPr lang="en-AU" dirty="0">
              <a:solidFill>
                <a:schemeClr val="tx1">
                  <a:lumMod val="50000"/>
                  <a:lumOff val="50000"/>
                </a:schemeClr>
              </a:solidFill>
              <a:latin typeface="Arial" panose="020B0604020202020204" pitchFamily="34" charset="0"/>
              <a:cs typeface="Arial" panose="020B0604020202020204" pitchFamily="34" charset="0"/>
            </a:endParaRPr>
          </a:p>
          <a:p>
            <a:pPr>
              <a:lnSpc>
                <a:spcPct val="170000"/>
              </a:lnSpc>
            </a:pPr>
            <a:endParaRPr lang="en-AU"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 name="Rectangle 3"/>
          <p:cNvSpPr/>
          <p:nvPr/>
        </p:nvSpPr>
        <p:spPr>
          <a:xfrm>
            <a:off x="1088571" y="1886857"/>
            <a:ext cx="9710058" cy="31786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2000" dirty="0"/>
              <a:t>Video of </a:t>
            </a:r>
            <a:r>
              <a:rPr lang="en-AU" sz="2000" dirty="0" smtClean="0"/>
              <a:t>person’s health </a:t>
            </a:r>
            <a:r>
              <a:rPr lang="en-AU" sz="2000" dirty="0"/>
              <a:t>story following an annual health assessment goes here</a:t>
            </a:r>
          </a:p>
        </p:txBody>
      </p:sp>
    </p:spTree>
    <p:extLst>
      <p:ext uri="{BB962C8B-B14F-4D97-AF65-F5344CB8AC3E}">
        <p14:creationId xmlns:p14="http://schemas.microsoft.com/office/powerpoint/2010/main" val="1772786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we are</a:t>
            </a:r>
            <a:endParaRPr lang="en-AU" dirty="0"/>
          </a:p>
        </p:txBody>
      </p:sp>
      <p:sp>
        <p:nvSpPr>
          <p:cNvPr id="5" name="Content Placeholder 4"/>
          <p:cNvSpPr>
            <a:spLocks noGrp="1"/>
          </p:cNvSpPr>
          <p:nvPr>
            <p:ph sz="half" idx="1"/>
          </p:nvPr>
        </p:nvSpPr>
        <p:spPr>
          <a:xfrm>
            <a:off x="6107961" y="1903610"/>
            <a:ext cx="4937760" cy="4497193"/>
          </a:xfrm>
        </p:spPr>
        <p:txBody>
          <a:bodyPr>
            <a:normAutofit/>
          </a:bodyPr>
          <a:lstStyle/>
          <a:p>
            <a:endParaRPr lang="en-US" dirty="0"/>
          </a:p>
          <a:p>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pPr marL="0" indent="0" algn="ctr">
              <a:buNone/>
            </a:pPr>
            <a:r>
              <a:rPr lang="en-US" dirty="0"/>
              <a:t>This is [person’s name]</a:t>
            </a:r>
          </a:p>
        </p:txBody>
      </p:sp>
      <p:sp>
        <p:nvSpPr>
          <p:cNvPr id="7" name="Rectangle 6"/>
          <p:cNvSpPr/>
          <p:nvPr/>
        </p:nvSpPr>
        <p:spPr>
          <a:xfrm>
            <a:off x="1765852" y="2230739"/>
            <a:ext cx="3326296" cy="3591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Insert picture here</a:t>
            </a:r>
            <a:endParaRPr lang="en-AU" dirty="0"/>
          </a:p>
        </p:txBody>
      </p:sp>
      <p:sp>
        <p:nvSpPr>
          <p:cNvPr id="9" name="Rectangle 8"/>
          <p:cNvSpPr/>
          <p:nvPr/>
        </p:nvSpPr>
        <p:spPr>
          <a:xfrm>
            <a:off x="7099852" y="2230739"/>
            <a:ext cx="3326296" cy="3591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Insert picture here</a:t>
            </a:r>
            <a:endParaRPr lang="en-AU" dirty="0"/>
          </a:p>
        </p:txBody>
      </p:sp>
      <p:sp>
        <p:nvSpPr>
          <p:cNvPr id="8" name="Content Placeholder 4"/>
          <p:cNvSpPr txBox="1">
            <a:spLocks/>
          </p:cNvSpPr>
          <p:nvPr/>
        </p:nvSpPr>
        <p:spPr>
          <a:xfrm>
            <a:off x="1249680" y="1905534"/>
            <a:ext cx="4937760" cy="449719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a:p>
            <a:endParaRPr lang="en-US" dirty="0"/>
          </a:p>
          <a:p>
            <a:pPr marL="0" indent="0">
              <a:buFont typeface="Calibri" panose="020F0502020204030204" pitchFamily="34" charset="0"/>
              <a:buNone/>
            </a:pPr>
            <a:endParaRPr lang="en-US" dirty="0"/>
          </a:p>
          <a:p>
            <a:endParaRPr lang="en-US" dirty="0"/>
          </a:p>
          <a:p>
            <a:endParaRPr lang="en-US" dirty="0"/>
          </a:p>
          <a:p>
            <a:endParaRPr lang="en-US" dirty="0"/>
          </a:p>
          <a:p>
            <a:endParaRPr lang="en-US" dirty="0"/>
          </a:p>
          <a:p>
            <a:endParaRPr lang="en-US" dirty="0"/>
          </a:p>
          <a:p>
            <a:endParaRPr lang="en-US" dirty="0"/>
          </a:p>
          <a:p>
            <a:pPr marL="0" indent="0" algn="ctr">
              <a:buFont typeface="Calibri" panose="020F0502020204030204" pitchFamily="34" charset="0"/>
              <a:buNone/>
            </a:pPr>
            <a:r>
              <a:rPr lang="en-US" dirty="0"/>
              <a:t>This is [person’s name]</a:t>
            </a:r>
          </a:p>
        </p:txBody>
      </p:sp>
      <p:sp>
        <p:nvSpPr>
          <p:cNvPr id="3" name="Content Placeholder 2"/>
          <p:cNvSpPr>
            <a:spLocks noGrp="1"/>
          </p:cNvSpPr>
          <p:nvPr>
            <p:ph sz="half" idx="2"/>
          </p:nvPr>
        </p:nvSpPr>
        <p:spPr/>
        <p:txBody>
          <a:bodyPr/>
          <a:lstStyle/>
          <a:p>
            <a:endParaRPr lang="en-AU" dirty="0"/>
          </a:p>
        </p:txBody>
      </p:sp>
    </p:spTree>
    <p:custDataLst>
      <p:tags r:id="rId1"/>
    </p:custDataLst>
    <p:extLst>
      <p:ext uri="{BB962C8B-B14F-4D97-AF65-F5344CB8AC3E}">
        <p14:creationId xmlns:p14="http://schemas.microsoft.com/office/powerpoint/2010/main" val="3413253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a:t>Case study slides</a:t>
            </a:r>
          </a:p>
        </p:txBody>
      </p:sp>
      <p:sp>
        <p:nvSpPr>
          <p:cNvPr id="5" name="Subtitle 4"/>
          <p:cNvSpPr>
            <a:spLocks noGrp="1"/>
          </p:cNvSpPr>
          <p:nvPr>
            <p:ph type="subTitle" idx="1"/>
          </p:nvPr>
        </p:nvSpPr>
        <p:spPr/>
        <p:txBody>
          <a:bodyPr/>
          <a:lstStyle/>
          <a:p>
            <a:endParaRPr lang="en-AU" dirty="0"/>
          </a:p>
        </p:txBody>
      </p:sp>
      <p:pic>
        <p:nvPicPr>
          <p:cNvPr id="6" name="Picture 5">
            <a:extLst>
              <a:ext uri="{FF2B5EF4-FFF2-40B4-BE49-F238E27FC236}">
                <a16:creationId xmlns:a16="http://schemas.microsoft.com/office/drawing/2014/main" id="{E1A90E79-6A07-764D-A70E-302CFCFFD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80" y="520228"/>
            <a:ext cx="2980704" cy="1490773"/>
          </a:xfrm>
          <a:prstGeom prst="rect">
            <a:avLst/>
          </a:prstGeom>
        </p:spPr>
      </p:pic>
    </p:spTree>
    <p:extLst>
      <p:ext uri="{BB962C8B-B14F-4D97-AF65-F5344CB8AC3E}">
        <p14:creationId xmlns:p14="http://schemas.microsoft.com/office/powerpoint/2010/main" val="3153763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Case examples</a:t>
            </a:r>
          </a:p>
        </p:txBody>
      </p:sp>
      <p:sp>
        <p:nvSpPr>
          <p:cNvPr id="3" name="Text Placeholder 2"/>
          <p:cNvSpPr>
            <a:spLocks noGrp="1"/>
          </p:cNvSpPr>
          <p:nvPr>
            <p:ph type="subTitle" idx="1"/>
          </p:nvPr>
        </p:nvSpPr>
        <p:spPr/>
        <p:txBody>
          <a:bodyPr/>
          <a:lstStyle/>
          <a:p>
            <a:r>
              <a:rPr lang="en-AU" dirty="0"/>
              <a:t>For GPs and Practice Nurses – 1.5 or 2 hour Workshop</a:t>
            </a:r>
          </a:p>
        </p:txBody>
      </p:sp>
      <p:pic>
        <p:nvPicPr>
          <p:cNvPr id="4" name="Picture 3">
            <a:extLst>
              <a:ext uri="{FF2B5EF4-FFF2-40B4-BE49-F238E27FC236}">
                <a16:creationId xmlns:a16="http://schemas.microsoft.com/office/drawing/2014/main" id="{E1A90E79-6A07-764D-A70E-302CFCFFD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231" y="628443"/>
            <a:ext cx="2980704" cy="1490773"/>
          </a:xfrm>
          <a:prstGeom prst="rect">
            <a:avLst/>
          </a:prstGeom>
        </p:spPr>
      </p:pic>
    </p:spTree>
    <p:extLst>
      <p:ext uri="{BB962C8B-B14F-4D97-AF65-F5344CB8AC3E}">
        <p14:creationId xmlns:p14="http://schemas.microsoft.com/office/powerpoint/2010/main" val="2107828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Kit</a:t>
            </a:r>
          </a:p>
        </p:txBody>
      </p:sp>
      <p:sp>
        <p:nvSpPr>
          <p:cNvPr id="3" name="Subtitle 2"/>
          <p:cNvSpPr>
            <a:spLocks noGrp="1"/>
          </p:cNvSpPr>
          <p:nvPr>
            <p:ph type="body" idx="1"/>
          </p:nvPr>
        </p:nvSpPr>
        <p:spPr/>
        <p:txBody>
          <a:bodyPr/>
          <a:lstStyle/>
          <a:p>
            <a:r>
              <a:rPr lang="en-AU" dirty="0"/>
              <a:t>For GPs and Practice Nurses in a longer workshop</a:t>
            </a:r>
          </a:p>
        </p:txBody>
      </p:sp>
    </p:spTree>
    <p:extLst>
      <p:ext uri="{BB962C8B-B14F-4D97-AF65-F5344CB8AC3E}">
        <p14:creationId xmlns:p14="http://schemas.microsoft.com/office/powerpoint/2010/main" val="3939422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224" y="365125"/>
            <a:ext cx="10891576" cy="1325563"/>
          </a:xfrm>
        </p:spPr>
        <p:txBody>
          <a:bodyPr/>
          <a:lstStyle/>
          <a:p>
            <a:r>
              <a:rPr lang="en-AU" dirty="0"/>
              <a:t>Kit</a:t>
            </a:r>
          </a:p>
        </p:txBody>
      </p:sp>
      <p:sp>
        <p:nvSpPr>
          <p:cNvPr id="3" name="Content Placeholder 2"/>
          <p:cNvSpPr>
            <a:spLocks noGrp="1"/>
          </p:cNvSpPr>
          <p:nvPr>
            <p:ph idx="1"/>
          </p:nvPr>
        </p:nvSpPr>
        <p:spPr>
          <a:xfrm>
            <a:off x="6829063" y="1860350"/>
            <a:ext cx="4685507" cy="4351338"/>
          </a:xfrm>
        </p:spPr>
        <p:txBody>
          <a:bodyPr>
            <a:normAutofit/>
          </a:bodyPr>
          <a:lstStyle/>
          <a:p>
            <a:r>
              <a:rPr lang="en-AU" dirty="0"/>
              <a:t>51 year old man</a:t>
            </a:r>
          </a:p>
          <a:p>
            <a:r>
              <a:rPr lang="en-AU" dirty="0"/>
              <a:t>Enjoys gardening and </a:t>
            </a:r>
            <a:r>
              <a:rPr lang="en-AU" i="1" dirty="0"/>
              <a:t>Star Wars</a:t>
            </a:r>
            <a:endParaRPr lang="en-AU" dirty="0"/>
          </a:p>
          <a:p>
            <a:r>
              <a:rPr lang="en-AU" dirty="0"/>
              <a:t>Mild intellectual disability; speaks</a:t>
            </a:r>
          </a:p>
          <a:p>
            <a:r>
              <a:rPr lang="en-AU" dirty="0"/>
              <a:t>Lives with mother, Sherrie</a:t>
            </a:r>
          </a:p>
          <a:p>
            <a:r>
              <a:rPr lang="en-AU" dirty="0"/>
              <a:t>Recently lost father; lost job</a:t>
            </a:r>
          </a:p>
          <a:p>
            <a:r>
              <a:rPr lang="en-AU" dirty="0"/>
              <a:t>Mental health history – SSRI anti-depressant</a:t>
            </a:r>
          </a:p>
          <a:p>
            <a:r>
              <a:rPr lang="en-AU" dirty="0">
                <a:sym typeface="Symbol" panose="05050102010706020507" pitchFamily="18" charset="2"/>
              </a:rPr>
              <a:t> irritable – aggression to Mum</a:t>
            </a:r>
          </a:p>
          <a:p>
            <a:endParaRPr lang="en-AU"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224" y="1860350"/>
            <a:ext cx="5854734" cy="3895200"/>
          </a:xfrm>
          <a:prstGeom prst="rect">
            <a:avLst/>
          </a:prstGeom>
        </p:spPr>
      </p:pic>
    </p:spTree>
    <p:extLst>
      <p:ext uri="{BB962C8B-B14F-4D97-AF65-F5344CB8AC3E}">
        <p14:creationId xmlns:p14="http://schemas.microsoft.com/office/powerpoint/2010/main" val="316438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Kit – your turn</a:t>
            </a:r>
          </a:p>
        </p:txBody>
      </p:sp>
      <p:sp>
        <p:nvSpPr>
          <p:cNvPr id="3" name="Content Placeholder 2"/>
          <p:cNvSpPr>
            <a:spLocks noGrp="1"/>
          </p:cNvSpPr>
          <p:nvPr>
            <p:ph idx="1"/>
          </p:nvPr>
        </p:nvSpPr>
        <p:spPr>
          <a:xfrm>
            <a:off x="6610289" y="1825625"/>
            <a:ext cx="4731936" cy="2838972"/>
          </a:xfrm>
        </p:spPr>
        <p:txBody>
          <a:bodyPr>
            <a:normAutofit/>
          </a:bodyPr>
          <a:lstStyle/>
          <a:p>
            <a:r>
              <a:rPr lang="en-AU" dirty="0"/>
              <a:t>What could be going on for Kit?</a:t>
            </a:r>
          </a:p>
          <a:p>
            <a:r>
              <a:rPr lang="en-AU" dirty="0"/>
              <a:t>- Differentials?</a:t>
            </a:r>
          </a:p>
          <a:p>
            <a:endParaRPr lang="en-AU" dirty="0"/>
          </a:p>
          <a:p>
            <a:endParaRPr lang="en-AU" dirty="0"/>
          </a:p>
          <a:p>
            <a:r>
              <a:rPr lang="en-AU" dirty="0"/>
              <a:t>What is the first thing to do?</a:t>
            </a:r>
          </a:p>
          <a:p>
            <a:endParaRPr lang="en-AU" dirty="0"/>
          </a:p>
          <a:p>
            <a:endParaRPr lang="en-AU" dirty="0"/>
          </a:p>
          <a:p>
            <a:endParaRPr lang="en-AU" dirty="0"/>
          </a:p>
        </p:txBody>
      </p:sp>
      <p:sp>
        <p:nvSpPr>
          <p:cNvPr id="6" name="Content Placeholder 2"/>
          <p:cNvSpPr txBox="1">
            <a:spLocks/>
          </p:cNvSpPr>
          <p:nvPr/>
        </p:nvSpPr>
        <p:spPr>
          <a:xfrm>
            <a:off x="6610289" y="5272550"/>
            <a:ext cx="4731936" cy="89442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AU" dirty="0"/>
              <a:t>What should you do for Kit going forth?</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224" y="1860350"/>
            <a:ext cx="5854734" cy="3895200"/>
          </a:xfrm>
          <a:prstGeom prst="rect">
            <a:avLst/>
          </a:prstGeom>
        </p:spPr>
      </p:pic>
    </p:spTree>
    <p:extLst>
      <p:ext uri="{BB962C8B-B14F-4D97-AF65-F5344CB8AC3E}">
        <p14:creationId xmlns:p14="http://schemas.microsoft.com/office/powerpoint/2010/main" val="259565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reflections?</a:t>
            </a:r>
            <a:endParaRPr lang="en-AU" dirty="0"/>
          </a:p>
        </p:txBody>
      </p:sp>
      <p:sp>
        <p:nvSpPr>
          <p:cNvPr id="5" name="Content Placeholder 4"/>
          <p:cNvSpPr>
            <a:spLocks noGrp="1"/>
          </p:cNvSpPr>
          <p:nvPr>
            <p:ph idx="1"/>
          </p:nvPr>
        </p:nvSpPr>
        <p:spPr/>
        <p:txBody>
          <a:bodyPr/>
          <a:lstStyle/>
          <a:p>
            <a:pPr marL="0" indent="0">
              <a:buNone/>
            </a:pPr>
            <a:endParaRPr lang="en-AU" dirty="0"/>
          </a:p>
        </p:txBody>
      </p:sp>
    </p:spTree>
    <p:custDataLst>
      <p:tags r:id="rId1"/>
    </p:custDataLst>
    <p:extLst>
      <p:ext uri="{BB962C8B-B14F-4D97-AF65-F5344CB8AC3E}">
        <p14:creationId xmlns:p14="http://schemas.microsoft.com/office/powerpoint/2010/main" val="1734925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Further reflections?</a:t>
            </a:r>
          </a:p>
        </p:txBody>
      </p:sp>
      <p:sp>
        <p:nvSpPr>
          <p:cNvPr id="3" name="Content Placeholder 2"/>
          <p:cNvSpPr>
            <a:spLocks noGrp="1"/>
          </p:cNvSpPr>
          <p:nvPr>
            <p:ph idx="1"/>
          </p:nvPr>
        </p:nvSpPr>
        <p:spPr/>
        <p:txBody>
          <a:bodyPr/>
          <a:lstStyle/>
          <a:p>
            <a:endParaRPr lang="en-AU" dirty="0"/>
          </a:p>
          <a:p>
            <a:r>
              <a:rPr lang="en-AU" dirty="0"/>
              <a:t>Missed health conditions are common</a:t>
            </a:r>
          </a:p>
          <a:p>
            <a:r>
              <a:rPr lang="en-AU" dirty="0"/>
              <a:t>Reliance on supporters for health care</a:t>
            </a:r>
          </a:p>
          <a:p>
            <a:r>
              <a:rPr lang="en-AU" dirty="0"/>
              <a:t>Role of GP to encourage families to plan future care needs</a:t>
            </a:r>
          </a:p>
          <a:p>
            <a:r>
              <a:rPr lang="en-AU" dirty="0"/>
              <a:t>Role of being </a:t>
            </a:r>
            <a:r>
              <a:rPr lang="en-AU" i="1" dirty="0"/>
              <a:t>prepared</a:t>
            </a:r>
            <a:r>
              <a:rPr lang="en-AU" dirty="0"/>
              <a:t> for communication</a:t>
            </a:r>
          </a:p>
          <a:p>
            <a:r>
              <a:rPr lang="en-AU" dirty="0"/>
              <a:t>Value of annual health checks</a:t>
            </a:r>
          </a:p>
          <a:p>
            <a:endParaRPr lang="en-AU" dirty="0"/>
          </a:p>
        </p:txBody>
      </p:sp>
      <p:pic>
        <p:nvPicPr>
          <p:cNvPr id="1026" name="Picture 2" descr="Comprehensive Health Assessments for adults with Intellectual Disability in  Manitoba CCDDA, ppt download"/>
          <p:cNvPicPr>
            <a:picLocks noChangeAspect="1" noChangeArrowheads="1"/>
          </p:cNvPicPr>
          <p:nvPr/>
        </p:nvPicPr>
        <p:blipFill rotWithShape="1">
          <a:blip r:embed="rId4">
            <a:extLst>
              <a:ext uri="{28A0092B-C50C-407E-A947-70E740481C1C}">
                <a14:useLocalDpi xmlns:a14="http://schemas.microsoft.com/office/drawing/2010/main" val="0"/>
              </a:ext>
            </a:extLst>
          </a:blip>
          <a:srcRect l="37919" t="24189" r="37271" b="26529"/>
          <a:stretch/>
        </p:blipFill>
        <p:spPr bwMode="auto">
          <a:xfrm>
            <a:off x="8470352" y="1737360"/>
            <a:ext cx="2685328" cy="40005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47957" y="5620616"/>
            <a:ext cx="3886200" cy="369332"/>
          </a:xfrm>
          <a:prstGeom prst="rect">
            <a:avLst/>
          </a:prstGeom>
          <a:noFill/>
        </p:spPr>
        <p:txBody>
          <a:bodyPr wrap="square" rtlCol="0">
            <a:spAutoFit/>
          </a:bodyPr>
          <a:lstStyle/>
          <a:p>
            <a:r>
              <a:rPr lang="en-AU" b="1" dirty="0">
                <a:solidFill>
                  <a:srgbClr val="1C6294"/>
                </a:solidFill>
              </a:rPr>
              <a:t>https://eshop.uniquest.com.au/chap/</a:t>
            </a:r>
          </a:p>
        </p:txBody>
      </p:sp>
    </p:spTree>
    <p:custDataLst>
      <p:tags r:id="rId1"/>
    </p:custDataLst>
    <p:extLst>
      <p:ext uri="{BB962C8B-B14F-4D97-AF65-F5344CB8AC3E}">
        <p14:creationId xmlns:p14="http://schemas.microsoft.com/office/powerpoint/2010/main" val="2173739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Diagnostic overshadowing</a:t>
            </a:r>
            <a:endParaRPr lang="en-AU" dirty="0"/>
          </a:p>
        </p:txBody>
      </p:sp>
      <p:sp>
        <p:nvSpPr>
          <p:cNvPr id="3" name="Content Placeholder 2"/>
          <p:cNvSpPr>
            <a:spLocks noGrp="1"/>
          </p:cNvSpPr>
          <p:nvPr>
            <p:ph idx="1"/>
          </p:nvPr>
        </p:nvSpPr>
        <p:spPr/>
        <p:txBody>
          <a:bodyPr/>
          <a:lstStyle/>
          <a:p>
            <a:pPr marL="0" indent="0">
              <a:buNone/>
            </a:pPr>
            <a:endParaRPr lang="en-US" i="1" dirty="0"/>
          </a:p>
          <a:p>
            <a:pPr marL="0" indent="0">
              <a:buNone/>
            </a:pPr>
            <a:r>
              <a:rPr lang="en-US" i="1" dirty="0"/>
              <a:t>Mistakenly attributing a person’s symptoms to their disability </a:t>
            </a:r>
          </a:p>
          <a:p>
            <a:pPr marL="0" indent="0">
              <a:buNone/>
            </a:pPr>
            <a:r>
              <a:rPr lang="en-US" i="1" dirty="0"/>
              <a:t>- or to a mental health or behavioural problem. </a:t>
            </a:r>
          </a:p>
          <a:p>
            <a:endParaRPr lang="en-AU" dirty="0"/>
          </a:p>
          <a:p>
            <a:endParaRPr lang="en-AU" dirty="0"/>
          </a:p>
        </p:txBody>
      </p:sp>
    </p:spTree>
    <p:custDataLst>
      <p:tags r:id="rId1"/>
    </p:custDataLst>
    <p:extLst>
      <p:ext uri="{BB962C8B-B14F-4D97-AF65-F5344CB8AC3E}">
        <p14:creationId xmlns:p14="http://schemas.microsoft.com/office/powerpoint/2010/main" val="3449493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Resources</a:t>
            </a:r>
          </a:p>
        </p:txBody>
      </p:sp>
      <p:sp>
        <p:nvSpPr>
          <p:cNvPr id="3" name="Content Placeholder 2"/>
          <p:cNvSpPr>
            <a:spLocks noGrp="1"/>
          </p:cNvSpPr>
          <p:nvPr>
            <p:ph idx="1"/>
          </p:nvPr>
        </p:nvSpPr>
        <p:spPr/>
        <p:txBody>
          <a:bodyPr/>
          <a:lstStyle/>
          <a:p>
            <a:endParaRPr lang="en-AU" dirty="0"/>
          </a:p>
        </p:txBody>
      </p:sp>
      <p:sp>
        <p:nvSpPr>
          <p:cNvPr id="6" name="TextBox 5"/>
          <p:cNvSpPr txBox="1"/>
          <p:nvPr/>
        </p:nvSpPr>
        <p:spPr>
          <a:xfrm>
            <a:off x="7496863" y="5918856"/>
            <a:ext cx="1453599" cy="461665"/>
          </a:xfrm>
          <a:prstGeom prst="rect">
            <a:avLst/>
          </a:prstGeom>
          <a:noFill/>
        </p:spPr>
        <p:txBody>
          <a:bodyPr wrap="square" rtlCol="0">
            <a:spAutoFit/>
          </a:bodyPr>
          <a:lstStyle/>
          <a:p>
            <a:r>
              <a:rPr lang="en-AU" sz="2400" b="1" dirty="0">
                <a:solidFill>
                  <a:schemeClr val="accent2">
                    <a:lumMod val="75000"/>
                  </a:schemeClr>
                </a:solidFill>
              </a:rPr>
              <a:t>tg.org.au</a:t>
            </a:r>
          </a:p>
        </p:txBody>
      </p:sp>
      <p:pic>
        <p:nvPicPr>
          <p:cNvPr id="7" name="Picture 6"/>
          <p:cNvPicPr>
            <a:picLocks noChangeAspect="1"/>
          </p:cNvPicPr>
          <p:nvPr/>
        </p:nvPicPr>
        <p:blipFill rotWithShape="1">
          <a:blip r:embed="rId3"/>
          <a:srcRect t="3681" b="13451"/>
          <a:stretch/>
        </p:blipFill>
        <p:spPr>
          <a:xfrm>
            <a:off x="423949" y="1891144"/>
            <a:ext cx="5378465" cy="43849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rotWithShape="1">
          <a:blip r:embed="rId4"/>
          <a:srcRect l="7431" r="2735" b="15110"/>
          <a:stretch/>
        </p:blipFill>
        <p:spPr>
          <a:xfrm>
            <a:off x="4402283" y="1845734"/>
            <a:ext cx="7642757" cy="41221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76962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Resources – HealthPathways</a:t>
            </a:r>
          </a:p>
        </p:txBody>
      </p:sp>
      <p:sp>
        <p:nvSpPr>
          <p:cNvPr id="3" name="Content Placeholder 2"/>
          <p:cNvSpPr>
            <a:spLocks noGrp="1"/>
          </p:cNvSpPr>
          <p:nvPr>
            <p:ph idx="1"/>
          </p:nvPr>
        </p:nvSpPr>
        <p:spPr/>
        <p:txBody>
          <a:bodyPr/>
          <a:lstStyle/>
          <a:p>
            <a:endParaRPr lang="en-AU" dirty="0"/>
          </a:p>
        </p:txBody>
      </p:sp>
      <p:sp>
        <p:nvSpPr>
          <p:cNvPr id="4" name="Rectangle 3"/>
          <p:cNvSpPr/>
          <p:nvPr/>
        </p:nvSpPr>
        <p:spPr>
          <a:xfrm>
            <a:off x="1097280" y="1845734"/>
            <a:ext cx="10058400" cy="402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b="1" dirty="0">
                <a:solidFill>
                  <a:schemeClr val="tx1"/>
                </a:solidFill>
              </a:rPr>
              <a:t>Insert an image of your local HealthPathways webpage here. </a:t>
            </a:r>
          </a:p>
          <a:p>
            <a:pPr algn="ctr"/>
            <a:endParaRPr lang="en-AU" b="1" dirty="0">
              <a:solidFill>
                <a:schemeClr val="tx1"/>
              </a:solidFill>
            </a:endParaRPr>
          </a:p>
          <a:p>
            <a:pPr algn="ctr"/>
            <a:r>
              <a:rPr lang="en-AU" b="1" dirty="0">
                <a:solidFill>
                  <a:schemeClr val="tx1"/>
                </a:solidFill>
              </a:rPr>
              <a:t>If the section on intellectual disability is suitable to show then use that. </a:t>
            </a:r>
            <a:endParaRPr lang="en-AU" b="1" dirty="0">
              <a:solidFill>
                <a:schemeClr val="tx1"/>
              </a:solidFill>
              <a:cs typeface="Calibri"/>
            </a:endParaRPr>
          </a:p>
        </p:txBody>
      </p:sp>
      <p:sp>
        <p:nvSpPr>
          <p:cNvPr id="6" name="TextBox 5"/>
          <p:cNvSpPr txBox="1"/>
          <p:nvPr/>
        </p:nvSpPr>
        <p:spPr>
          <a:xfrm>
            <a:off x="3244895" y="5935619"/>
            <a:ext cx="5763169" cy="369332"/>
          </a:xfrm>
          <a:prstGeom prst="rect">
            <a:avLst/>
          </a:prstGeom>
          <a:noFill/>
        </p:spPr>
        <p:txBody>
          <a:bodyPr wrap="square" rtlCol="0">
            <a:spAutoFit/>
          </a:bodyPr>
          <a:lstStyle/>
          <a:p>
            <a:r>
              <a:rPr lang="en-AU" b="1" dirty="0">
                <a:solidFill>
                  <a:schemeClr val="accent2">
                    <a:lumMod val="75000"/>
                  </a:schemeClr>
                </a:solidFill>
              </a:rPr>
              <a:t>URL for your healthpathways log in page goes here</a:t>
            </a:r>
          </a:p>
        </p:txBody>
      </p:sp>
    </p:spTree>
    <p:extLst>
      <p:ext uri="{BB962C8B-B14F-4D97-AF65-F5344CB8AC3E}">
        <p14:creationId xmlns:p14="http://schemas.microsoft.com/office/powerpoint/2010/main" val="81458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we are</a:t>
            </a:r>
            <a:endParaRPr lang="en-AU" dirty="0"/>
          </a:p>
        </p:txBody>
      </p:sp>
      <p:sp>
        <p:nvSpPr>
          <p:cNvPr id="7" name="Rectangle 6"/>
          <p:cNvSpPr/>
          <p:nvPr/>
        </p:nvSpPr>
        <p:spPr>
          <a:xfrm>
            <a:off x="1111866" y="2122362"/>
            <a:ext cx="3326296" cy="3591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Insert picture here</a:t>
            </a:r>
            <a:endParaRPr lang="en-AU" dirty="0"/>
          </a:p>
        </p:txBody>
      </p:sp>
      <p:sp>
        <p:nvSpPr>
          <p:cNvPr id="9" name="Rectangle 8"/>
          <p:cNvSpPr/>
          <p:nvPr/>
        </p:nvSpPr>
        <p:spPr>
          <a:xfrm>
            <a:off x="8100822" y="2122362"/>
            <a:ext cx="3326296" cy="3591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Insert picture here</a:t>
            </a:r>
            <a:endParaRPr lang="en-AU" dirty="0"/>
          </a:p>
        </p:txBody>
      </p:sp>
      <p:sp>
        <p:nvSpPr>
          <p:cNvPr id="8" name="Rectangle 7"/>
          <p:cNvSpPr/>
          <p:nvPr/>
        </p:nvSpPr>
        <p:spPr>
          <a:xfrm>
            <a:off x="4591646" y="2122362"/>
            <a:ext cx="3326296" cy="3591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Insert picture here</a:t>
            </a:r>
            <a:endParaRPr lang="en-AU" dirty="0"/>
          </a:p>
        </p:txBody>
      </p:sp>
      <p:sp>
        <p:nvSpPr>
          <p:cNvPr id="10" name="Content Placeholder 4"/>
          <p:cNvSpPr txBox="1">
            <a:spLocks/>
          </p:cNvSpPr>
          <p:nvPr/>
        </p:nvSpPr>
        <p:spPr>
          <a:xfrm>
            <a:off x="306134" y="1731917"/>
            <a:ext cx="4937760" cy="449719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a:p>
            <a:endParaRPr lang="en-US" dirty="0"/>
          </a:p>
          <a:p>
            <a:pPr marL="0" indent="0">
              <a:buFont typeface="Calibri" panose="020F0502020204030204" pitchFamily="34" charset="0"/>
              <a:buNone/>
            </a:pPr>
            <a:endParaRPr lang="en-US" dirty="0"/>
          </a:p>
          <a:p>
            <a:endParaRPr lang="en-US" dirty="0"/>
          </a:p>
          <a:p>
            <a:endParaRPr lang="en-US" dirty="0"/>
          </a:p>
          <a:p>
            <a:endParaRPr lang="en-US" dirty="0"/>
          </a:p>
          <a:p>
            <a:endParaRPr lang="en-US" dirty="0"/>
          </a:p>
          <a:p>
            <a:endParaRPr lang="en-US" dirty="0"/>
          </a:p>
          <a:p>
            <a:endParaRPr lang="en-US" dirty="0"/>
          </a:p>
          <a:p>
            <a:pPr marL="0" indent="0" algn="ctr">
              <a:buFont typeface="Calibri" panose="020F0502020204030204" pitchFamily="34" charset="0"/>
              <a:buNone/>
            </a:pPr>
            <a:r>
              <a:rPr lang="en-US" dirty="0"/>
              <a:t>This is [person’s name]</a:t>
            </a:r>
          </a:p>
        </p:txBody>
      </p:sp>
      <p:sp>
        <p:nvSpPr>
          <p:cNvPr id="11" name="Content Placeholder 4"/>
          <p:cNvSpPr txBox="1">
            <a:spLocks/>
          </p:cNvSpPr>
          <p:nvPr/>
        </p:nvSpPr>
        <p:spPr>
          <a:xfrm>
            <a:off x="3749040" y="1727240"/>
            <a:ext cx="4937760" cy="449719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a:p>
            <a:endParaRPr lang="en-US" dirty="0"/>
          </a:p>
          <a:p>
            <a:pPr marL="0" indent="0">
              <a:buFont typeface="Calibri" panose="020F0502020204030204" pitchFamily="34" charset="0"/>
              <a:buNone/>
            </a:pPr>
            <a:endParaRPr lang="en-US" dirty="0"/>
          </a:p>
          <a:p>
            <a:endParaRPr lang="en-US" dirty="0"/>
          </a:p>
          <a:p>
            <a:endParaRPr lang="en-US" dirty="0"/>
          </a:p>
          <a:p>
            <a:endParaRPr lang="en-US" dirty="0"/>
          </a:p>
          <a:p>
            <a:endParaRPr lang="en-US" dirty="0"/>
          </a:p>
          <a:p>
            <a:endParaRPr lang="en-US" dirty="0"/>
          </a:p>
          <a:p>
            <a:endParaRPr lang="en-US" dirty="0"/>
          </a:p>
          <a:p>
            <a:pPr marL="0" indent="0" algn="ctr">
              <a:buFont typeface="Calibri" panose="020F0502020204030204" pitchFamily="34" charset="0"/>
              <a:buNone/>
            </a:pPr>
            <a:r>
              <a:rPr lang="en-US" dirty="0"/>
              <a:t>This is [person’s name]</a:t>
            </a:r>
          </a:p>
        </p:txBody>
      </p:sp>
      <p:sp>
        <p:nvSpPr>
          <p:cNvPr id="12" name="Content Placeholder 4"/>
          <p:cNvSpPr txBox="1">
            <a:spLocks/>
          </p:cNvSpPr>
          <p:nvPr/>
        </p:nvSpPr>
        <p:spPr>
          <a:xfrm>
            <a:off x="7295090" y="1731917"/>
            <a:ext cx="4937760" cy="449719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a:p>
            <a:endParaRPr lang="en-US" dirty="0"/>
          </a:p>
          <a:p>
            <a:pPr marL="0" indent="0">
              <a:buFont typeface="Calibri" panose="020F0502020204030204" pitchFamily="34" charset="0"/>
              <a:buNone/>
            </a:pPr>
            <a:endParaRPr lang="en-US" dirty="0"/>
          </a:p>
          <a:p>
            <a:endParaRPr lang="en-US" dirty="0"/>
          </a:p>
          <a:p>
            <a:endParaRPr lang="en-US" dirty="0"/>
          </a:p>
          <a:p>
            <a:endParaRPr lang="en-US" dirty="0"/>
          </a:p>
          <a:p>
            <a:endParaRPr lang="en-US" dirty="0"/>
          </a:p>
          <a:p>
            <a:endParaRPr lang="en-US" dirty="0"/>
          </a:p>
          <a:p>
            <a:endParaRPr lang="en-US" dirty="0"/>
          </a:p>
          <a:p>
            <a:pPr marL="0" indent="0" algn="ctr">
              <a:buFont typeface="Calibri" panose="020F0502020204030204" pitchFamily="34" charset="0"/>
              <a:buNone/>
            </a:pPr>
            <a:r>
              <a:rPr lang="en-US" dirty="0"/>
              <a:t>This is [person’s name]</a:t>
            </a:r>
          </a:p>
        </p:txBody>
      </p:sp>
    </p:spTree>
    <p:custDataLst>
      <p:tags r:id="rId1"/>
    </p:custDataLst>
    <p:extLst>
      <p:ext uri="{BB962C8B-B14F-4D97-AF65-F5344CB8AC3E}">
        <p14:creationId xmlns:p14="http://schemas.microsoft.com/office/powerpoint/2010/main" val="835183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Amelia</a:t>
            </a:r>
          </a:p>
        </p:txBody>
      </p:sp>
      <p:sp>
        <p:nvSpPr>
          <p:cNvPr id="3" name="Subtitle 2"/>
          <p:cNvSpPr>
            <a:spLocks noGrp="1"/>
          </p:cNvSpPr>
          <p:nvPr>
            <p:ph type="body" idx="1"/>
          </p:nvPr>
        </p:nvSpPr>
        <p:spPr/>
        <p:txBody>
          <a:bodyPr/>
          <a:lstStyle/>
          <a:p>
            <a:r>
              <a:rPr lang="en-AU" dirty="0"/>
              <a:t>For GPs and Practice Nurses in a longer workshop</a:t>
            </a:r>
          </a:p>
        </p:txBody>
      </p:sp>
    </p:spTree>
    <p:extLst>
      <p:ext uri="{BB962C8B-B14F-4D97-AF65-F5344CB8AC3E}">
        <p14:creationId xmlns:p14="http://schemas.microsoft.com/office/powerpoint/2010/main" val="3090306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Amelia</a:t>
            </a:r>
          </a:p>
        </p:txBody>
      </p:sp>
      <p:sp>
        <p:nvSpPr>
          <p:cNvPr id="3" name="Content Placeholder 2"/>
          <p:cNvSpPr>
            <a:spLocks noGrp="1"/>
          </p:cNvSpPr>
          <p:nvPr>
            <p:ph idx="1"/>
          </p:nvPr>
        </p:nvSpPr>
        <p:spPr/>
        <p:txBody>
          <a:bodyPr/>
          <a:lstStyle/>
          <a:p>
            <a:r>
              <a:rPr lang="en-AU" dirty="0"/>
              <a:t>Early 20’s</a:t>
            </a:r>
          </a:p>
          <a:p>
            <a:r>
              <a:rPr lang="en-AU" dirty="0"/>
              <a:t>Loves cats, cooking shows</a:t>
            </a:r>
          </a:p>
          <a:p>
            <a:r>
              <a:rPr lang="en-AU" dirty="0"/>
              <a:t>Intellectual disability &amp; cerebral palsy</a:t>
            </a:r>
          </a:p>
          <a:p>
            <a:r>
              <a:rPr lang="en-AU" dirty="0"/>
              <a:t>Group home</a:t>
            </a:r>
          </a:p>
          <a:p>
            <a:r>
              <a:rPr lang="en-AU" dirty="0"/>
              <a:t>Social day program 5 days a week</a:t>
            </a:r>
          </a:p>
          <a:p>
            <a:endParaRPr lang="en-AU" dirty="0"/>
          </a:p>
          <a:p>
            <a:r>
              <a:rPr lang="en-AU" dirty="0"/>
              <a:t>History of abuse and mental health problems</a:t>
            </a:r>
          </a:p>
          <a:p>
            <a:r>
              <a:rPr lang="en-AU" dirty="0"/>
              <a:t>Staff report recent history of ‘sexualised behaviours’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2650" y="1344490"/>
            <a:ext cx="5265000" cy="3510000"/>
          </a:xfrm>
          <a:prstGeom prst="rect">
            <a:avLst/>
          </a:prstGeom>
        </p:spPr>
      </p:pic>
    </p:spTree>
    <p:extLst>
      <p:ext uri="{BB962C8B-B14F-4D97-AF65-F5344CB8AC3E}">
        <p14:creationId xmlns:p14="http://schemas.microsoft.com/office/powerpoint/2010/main" val="2313594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Amelia – Your turn</a:t>
            </a:r>
            <a:endParaRPr lang="en-AU" dirty="0"/>
          </a:p>
        </p:txBody>
      </p:sp>
      <p:sp>
        <p:nvSpPr>
          <p:cNvPr id="3" name="Content Placeholder 2"/>
          <p:cNvSpPr>
            <a:spLocks noGrp="1"/>
          </p:cNvSpPr>
          <p:nvPr>
            <p:ph idx="1"/>
          </p:nvPr>
        </p:nvSpPr>
        <p:spPr/>
        <p:txBody>
          <a:bodyPr>
            <a:normAutofit/>
          </a:bodyPr>
          <a:lstStyle/>
          <a:p>
            <a:endParaRPr lang="en-AU" dirty="0"/>
          </a:p>
          <a:p>
            <a:r>
              <a:rPr lang="en-AU" dirty="0"/>
              <a:t>What could be contributing?</a:t>
            </a:r>
          </a:p>
          <a:p>
            <a:endParaRPr lang="en-AU" dirty="0"/>
          </a:p>
          <a:p>
            <a:endParaRPr lang="en-AU" dirty="0"/>
          </a:p>
          <a:p>
            <a:r>
              <a:rPr lang="en-AU" dirty="0"/>
              <a:t>First steps?</a:t>
            </a:r>
          </a:p>
          <a:p>
            <a:pPr marL="0" indent="0">
              <a:buNone/>
            </a:pPr>
            <a:endParaRPr lang="en-AU" dirty="0"/>
          </a:p>
          <a:p>
            <a:pPr marL="0" indent="0">
              <a:buNone/>
            </a:pPr>
            <a:endParaRPr lang="en-AU" dirty="0"/>
          </a:p>
          <a:p>
            <a:r>
              <a:rPr lang="en-AU" dirty="0"/>
              <a:t>Next steps?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3559" y="2359094"/>
            <a:ext cx="5265000" cy="3510000"/>
          </a:xfrm>
          <a:prstGeom prst="rect">
            <a:avLst/>
          </a:prstGeom>
        </p:spPr>
      </p:pic>
    </p:spTree>
    <p:extLst>
      <p:ext uri="{BB962C8B-B14F-4D97-AF65-F5344CB8AC3E}">
        <p14:creationId xmlns:p14="http://schemas.microsoft.com/office/powerpoint/2010/main" val="138996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Amelia – your turn</a:t>
            </a:r>
            <a:endParaRPr lang="en-AU" dirty="0"/>
          </a:p>
        </p:txBody>
      </p:sp>
      <p:sp>
        <p:nvSpPr>
          <p:cNvPr id="3" name="Content Placeholder 2"/>
          <p:cNvSpPr>
            <a:spLocks noGrp="1"/>
          </p:cNvSpPr>
          <p:nvPr>
            <p:ph idx="1"/>
          </p:nvPr>
        </p:nvSpPr>
        <p:spPr/>
        <p:txBody>
          <a:bodyPr>
            <a:normAutofit/>
          </a:bodyPr>
          <a:lstStyle/>
          <a:p>
            <a:r>
              <a:rPr lang="en-AU" dirty="0"/>
              <a:t>Comprehensive assessment?  </a:t>
            </a:r>
          </a:p>
          <a:p>
            <a:pPr lvl="1"/>
            <a:endParaRPr lang="en-AU" dirty="0"/>
          </a:p>
          <a:p>
            <a:pPr lvl="1"/>
            <a:r>
              <a:rPr lang="en-AU" dirty="0"/>
              <a:t>How?</a:t>
            </a:r>
          </a:p>
          <a:p>
            <a:pPr lvl="1"/>
            <a:endParaRPr lang="en-AU" dirty="0"/>
          </a:p>
          <a:p>
            <a:pPr lvl="1"/>
            <a:r>
              <a:rPr lang="en-AU" dirty="0"/>
              <a:t>When?</a:t>
            </a:r>
          </a:p>
          <a:p>
            <a:endParaRPr lang="en-AU" dirty="0"/>
          </a:p>
        </p:txBody>
      </p:sp>
    </p:spTree>
    <p:extLst>
      <p:ext uri="{BB962C8B-B14F-4D97-AF65-F5344CB8AC3E}">
        <p14:creationId xmlns:p14="http://schemas.microsoft.com/office/powerpoint/2010/main" val="2602392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Amelia – further reflections</a:t>
            </a:r>
          </a:p>
        </p:txBody>
      </p:sp>
      <p:sp>
        <p:nvSpPr>
          <p:cNvPr id="7" name="Content Placeholder 6"/>
          <p:cNvSpPr>
            <a:spLocks noGrp="1"/>
          </p:cNvSpPr>
          <p:nvPr>
            <p:ph sz="half" idx="2"/>
          </p:nvPr>
        </p:nvSpPr>
        <p:spPr>
          <a:xfrm>
            <a:off x="1097279" y="1956122"/>
            <a:ext cx="9759773" cy="3912973"/>
          </a:xfrm>
        </p:spPr>
        <p:txBody>
          <a:bodyPr>
            <a:normAutofit/>
          </a:bodyPr>
          <a:lstStyle/>
          <a:p>
            <a:r>
              <a:rPr lang="en-AU" dirty="0"/>
              <a:t>Recognising:</a:t>
            </a:r>
          </a:p>
          <a:p>
            <a:pPr marL="914400" lvl="1" indent="-457200">
              <a:buFont typeface="Arial" panose="020B0604020202020204" pitchFamily="34" charset="0"/>
              <a:buChar char="•"/>
            </a:pPr>
            <a:r>
              <a:rPr lang="en-AU" sz="2000" dirty="0"/>
              <a:t>Complexity</a:t>
            </a:r>
          </a:p>
          <a:p>
            <a:pPr marL="914400" lvl="1" indent="-457200">
              <a:buFont typeface="Arial" panose="020B0604020202020204" pitchFamily="34" charset="0"/>
              <a:buChar char="•"/>
            </a:pPr>
            <a:r>
              <a:rPr lang="en-AU" sz="2000" dirty="0"/>
              <a:t>Trauma</a:t>
            </a:r>
          </a:p>
          <a:p>
            <a:r>
              <a:rPr lang="en-AU" dirty="0"/>
              <a:t>Adjustment to standard practice</a:t>
            </a:r>
          </a:p>
          <a:p>
            <a:pPr lvl="1"/>
            <a:r>
              <a:rPr lang="en-AU" dirty="0"/>
              <a:t>Opportunistic investigations</a:t>
            </a:r>
          </a:p>
          <a:p>
            <a:endParaRPr lang="en-AU" dirty="0"/>
          </a:p>
          <a:p>
            <a:r>
              <a:rPr lang="en-AU" dirty="0"/>
              <a:t>Any change in behaviour:</a:t>
            </a:r>
          </a:p>
          <a:p>
            <a:endParaRPr lang="en-AU" sz="1600"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729194417"/>
              </p:ext>
            </p:extLst>
          </p:nvPr>
        </p:nvGraphicFramePr>
        <p:xfrm>
          <a:off x="798652" y="3616707"/>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1733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Amir</a:t>
            </a:r>
          </a:p>
        </p:txBody>
      </p:sp>
      <p:sp>
        <p:nvSpPr>
          <p:cNvPr id="3" name="Subtitle 2"/>
          <p:cNvSpPr>
            <a:spLocks noGrp="1"/>
          </p:cNvSpPr>
          <p:nvPr>
            <p:ph type="body" idx="1"/>
          </p:nvPr>
        </p:nvSpPr>
        <p:spPr/>
        <p:txBody>
          <a:bodyPr/>
          <a:lstStyle/>
          <a:p>
            <a:r>
              <a:rPr lang="en-AU" dirty="0"/>
              <a:t>For GPs and Practice Nurses in a longer workshop</a:t>
            </a:r>
          </a:p>
        </p:txBody>
      </p:sp>
    </p:spTree>
    <p:extLst>
      <p:ext uri="{BB962C8B-B14F-4D97-AF65-F5344CB8AC3E}">
        <p14:creationId xmlns:p14="http://schemas.microsoft.com/office/powerpoint/2010/main" val="4024499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Amir</a:t>
            </a:r>
          </a:p>
        </p:txBody>
      </p:sp>
      <p:sp>
        <p:nvSpPr>
          <p:cNvPr id="3" name="Content Placeholder 2"/>
          <p:cNvSpPr>
            <a:spLocks noGrp="1"/>
          </p:cNvSpPr>
          <p:nvPr>
            <p:ph idx="1"/>
          </p:nvPr>
        </p:nvSpPr>
        <p:spPr/>
        <p:txBody>
          <a:bodyPr>
            <a:normAutofit/>
          </a:bodyPr>
          <a:lstStyle/>
          <a:p>
            <a:r>
              <a:rPr lang="en-AU" dirty="0"/>
              <a:t>19 years old</a:t>
            </a:r>
          </a:p>
          <a:p>
            <a:pPr lvl="1"/>
            <a:r>
              <a:rPr lang="en-AU" dirty="0"/>
              <a:t>Enjoys bush walking, time with family, visiting family farm</a:t>
            </a:r>
          </a:p>
          <a:p>
            <a:pPr lvl="1"/>
            <a:r>
              <a:rPr lang="en-AU" dirty="0"/>
              <a:t>Moderate intellectual disability; some sign language</a:t>
            </a:r>
          </a:p>
          <a:p>
            <a:pPr marL="457200" lvl="1" indent="0">
              <a:buNone/>
            </a:pPr>
            <a:endParaRPr lang="en-AU" dirty="0"/>
          </a:p>
          <a:p>
            <a:pPr marL="80963" lvl="1" indent="0">
              <a:buNone/>
            </a:pPr>
            <a:r>
              <a:rPr lang="en-AU" dirty="0"/>
              <a:t>Epilepsy – Tegretol 8+ years</a:t>
            </a:r>
          </a:p>
          <a:p>
            <a:r>
              <a:rPr lang="en-AU" dirty="0"/>
              <a:t>Stopped eating past 3 weeks</a:t>
            </a:r>
          </a:p>
          <a:p>
            <a:pPr lvl="1"/>
            <a:r>
              <a:rPr lang="en-AU" dirty="0"/>
              <a:t>5 – 6 months increasingly ‘picky’ eater</a:t>
            </a:r>
          </a:p>
          <a:p>
            <a:pPr lvl="1"/>
            <a:r>
              <a:rPr lang="en-AU" dirty="0"/>
              <a:t>Food avoidance</a:t>
            </a:r>
          </a:p>
          <a:p>
            <a:pPr lvl="1"/>
            <a:r>
              <a:rPr lang="en-AU" dirty="0"/>
              <a:t>Medication – worse</a:t>
            </a:r>
          </a:p>
          <a:p>
            <a:pPr lvl="1"/>
            <a:r>
              <a:rPr lang="en-AU" dirty="0"/>
              <a:t>1 - 2 banana smoothies a day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5690" y="2673928"/>
            <a:ext cx="5262853" cy="3510000"/>
          </a:xfrm>
          <a:prstGeom prst="rect">
            <a:avLst/>
          </a:prstGeom>
        </p:spPr>
      </p:pic>
    </p:spTree>
    <p:extLst>
      <p:ext uri="{BB962C8B-B14F-4D97-AF65-F5344CB8AC3E}">
        <p14:creationId xmlns:p14="http://schemas.microsoft.com/office/powerpoint/2010/main" val="786284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Amir – first steps, and beyond</a:t>
            </a:r>
          </a:p>
        </p:txBody>
      </p:sp>
      <p:sp>
        <p:nvSpPr>
          <p:cNvPr id="3" name="Content Placeholder 2"/>
          <p:cNvSpPr>
            <a:spLocks noGrp="1"/>
          </p:cNvSpPr>
          <p:nvPr>
            <p:ph idx="1"/>
          </p:nvPr>
        </p:nvSpPr>
        <p:spPr/>
        <p:txBody>
          <a:bodyPr/>
          <a:lstStyle/>
          <a:p>
            <a:r>
              <a:rPr lang="en-AU" dirty="0"/>
              <a:t>What are some possible contributors to Amir’s food refusal?</a:t>
            </a:r>
          </a:p>
          <a:p>
            <a:endParaRPr lang="en-AU" dirty="0"/>
          </a:p>
          <a:p>
            <a:r>
              <a:rPr lang="en-AU" dirty="0"/>
              <a:t>is the first thing you would do?</a:t>
            </a:r>
          </a:p>
          <a:p>
            <a:endParaRPr lang="en-AU" dirty="0"/>
          </a:p>
          <a:p>
            <a:r>
              <a:rPr lang="en-AU" dirty="0"/>
              <a:t>What can be done longer term?</a:t>
            </a:r>
          </a:p>
          <a:p>
            <a:endParaRPr lang="en-AU" dirty="0"/>
          </a:p>
          <a:p>
            <a:r>
              <a:rPr lang="en-AU" dirty="0"/>
              <a:t>Annual health assessment</a:t>
            </a:r>
          </a:p>
          <a:p>
            <a:endParaRPr lang="en-AU" dirty="0"/>
          </a:p>
          <a:p>
            <a:r>
              <a:rPr lang="en-AU" dirty="0"/>
              <a:t>Care co-ordination: Transitions, allied health</a:t>
            </a:r>
          </a:p>
          <a:p>
            <a:endParaRPr lang="en-AU"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5690" y="2673928"/>
            <a:ext cx="5262853" cy="3510000"/>
          </a:xfrm>
          <a:prstGeom prst="rect">
            <a:avLst/>
          </a:prstGeom>
        </p:spPr>
      </p:pic>
    </p:spTree>
    <p:extLst>
      <p:ext uri="{BB962C8B-B14F-4D97-AF65-F5344CB8AC3E}">
        <p14:creationId xmlns:p14="http://schemas.microsoft.com/office/powerpoint/2010/main" val="19196219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Polypharmacy and restrictive practices</a:t>
            </a:r>
          </a:p>
        </p:txBody>
      </p:sp>
      <p:sp>
        <p:nvSpPr>
          <p:cNvPr id="3" name="Content Placeholder 2"/>
          <p:cNvSpPr>
            <a:spLocks noGrp="1"/>
          </p:cNvSpPr>
          <p:nvPr>
            <p:ph idx="1"/>
          </p:nvPr>
        </p:nvSpPr>
        <p:spPr/>
        <p:txBody>
          <a:bodyPr>
            <a:normAutofit/>
          </a:bodyPr>
          <a:lstStyle/>
          <a:p>
            <a:r>
              <a:rPr lang="en-AU" dirty="0"/>
              <a:t>Common in people with intellectual disability</a:t>
            </a:r>
          </a:p>
          <a:p>
            <a:endParaRPr lang="en-AU" dirty="0"/>
          </a:p>
          <a:p>
            <a:r>
              <a:rPr lang="en-AU" dirty="0"/>
              <a:t>Consider anti-cholinergic burden:</a:t>
            </a:r>
          </a:p>
          <a:p>
            <a:pPr lvl="1"/>
            <a:r>
              <a:rPr lang="en-AU" dirty="0"/>
              <a:t>Especially people with Down syndrome</a:t>
            </a:r>
          </a:p>
          <a:p>
            <a:endParaRPr lang="en-AU" dirty="0"/>
          </a:p>
          <a:p>
            <a:endParaRPr lang="en-AU" dirty="0"/>
          </a:p>
          <a:p>
            <a:r>
              <a:rPr lang="en-AU" sz="4800" dirty="0"/>
              <a:t>What do you do?</a:t>
            </a:r>
          </a:p>
        </p:txBody>
      </p:sp>
      <p:sp>
        <p:nvSpPr>
          <p:cNvPr id="5" name="TextBox 4"/>
          <p:cNvSpPr txBox="1"/>
          <p:nvPr/>
        </p:nvSpPr>
        <p:spPr>
          <a:xfrm>
            <a:off x="620485" y="5337386"/>
            <a:ext cx="10956471" cy="400110"/>
          </a:xfrm>
          <a:prstGeom prst="rect">
            <a:avLst/>
          </a:prstGeom>
          <a:noFill/>
        </p:spPr>
        <p:txBody>
          <a:bodyPr wrap="square" rtlCol="0">
            <a:spAutoFit/>
          </a:bodyPr>
          <a:lstStyle/>
          <a:p>
            <a:r>
              <a:rPr lang="en-US" sz="2000" b="1" dirty="0">
                <a:solidFill>
                  <a:schemeClr val="accent2">
                    <a:lumMod val="75000"/>
                  </a:schemeClr>
                </a:solidFill>
                <a:hlinkClick r:id="rId3"/>
              </a:rPr>
              <a:t>NHS England » Stopping over medication of people with a learning disability, autism or both (STOMP)</a:t>
            </a:r>
            <a:r>
              <a:rPr lang="en-US" sz="2000" b="1" dirty="0">
                <a:solidFill>
                  <a:schemeClr val="accent2">
                    <a:lumMod val="75000"/>
                  </a:schemeClr>
                </a:solidFill>
              </a:rPr>
              <a:t> </a:t>
            </a:r>
            <a:endParaRPr lang="en-AU" sz="2000" b="1" dirty="0">
              <a:solidFill>
                <a:schemeClr val="accent2">
                  <a:lumMod val="75000"/>
                </a:schemeClr>
              </a:solidFill>
            </a:endParaRPr>
          </a:p>
        </p:txBody>
      </p:sp>
    </p:spTree>
    <p:extLst>
      <p:ext uri="{BB962C8B-B14F-4D97-AF65-F5344CB8AC3E}">
        <p14:creationId xmlns:p14="http://schemas.microsoft.com/office/powerpoint/2010/main" val="677836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Amir – </a:t>
            </a:r>
            <a:r>
              <a:rPr lang="en-AU" dirty="0"/>
              <a:t>further reflections</a:t>
            </a:r>
          </a:p>
        </p:txBody>
      </p:sp>
      <p:sp>
        <p:nvSpPr>
          <p:cNvPr id="3" name="Content Placeholder 2"/>
          <p:cNvSpPr>
            <a:spLocks noGrp="1"/>
          </p:cNvSpPr>
          <p:nvPr>
            <p:ph idx="1"/>
          </p:nvPr>
        </p:nvSpPr>
        <p:spPr/>
        <p:txBody>
          <a:bodyPr>
            <a:normAutofit/>
          </a:bodyPr>
          <a:lstStyle/>
          <a:p>
            <a:r>
              <a:rPr lang="en-AU" dirty="0"/>
              <a:t>Communication</a:t>
            </a:r>
          </a:p>
          <a:p>
            <a:endParaRPr lang="en-AU" dirty="0"/>
          </a:p>
          <a:p>
            <a:r>
              <a:rPr lang="en-AU" dirty="0"/>
              <a:t>What do you hope is different at Amir’s next visit? </a:t>
            </a:r>
          </a:p>
          <a:p>
            <a:endParaRPr lang="en-AU" dirty="0"/>
          </a:p>
          <a:p>
            <a:r>
              <a:rPr lang="en-AU" dirty="0"/>
              <a:t>Scheduling:</a:t>
            </a:r>
          </a:p>
          <a:p>
            <a:pPr lvl="1"/>
            <a:r>
              <a:rPr lang="en-AU" dirty="0"/>
              <a:t>Waiting?</a:t>
            </a:r>
          </a:p>
          <a:p>
            <a:pPr lvl="1"/>
            <a:r>
              <a:rPr lang="en-AU" dirty="0"/>
              <a:t>Liaising with the group home</a:t>
            </a:r>
          </a:p>
          <a:p>
            <a:pPr lvl="1"/>
            <a:endParaRPr lang="en-AU" dirty="0"/>
          </a:p>
          <a:p>
            <a:pPr lvl="1"/>
            <a:endParaRPr lang="en-AU" dirty="0"/>
          </a:p>
          <a:p>
            <a:r>
              <a:rPr lang="en-AU" dirty="0"/>
              <a:t>Transition to adult services</a:t>
            </a:r>
          </a:p>
        </p:txBody>
      </p:sp>
      <p:pic>
        <p:nvPicPr>
          <p:cNvPr id="4" name="Picture 2" descr="Man feeding a hor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6459" y="2956560"/>
            <a:ext cx="5270051" cy="35161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33224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5641" y="64313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sz="4000" b="1" dirty="0">
              <a:latin typeface="Arial" panose="020B0604020202020204" pitchFamily="34" charset="0"/>
              <a:cs typeface="Arial" panose="020B0604020202020204" pitchFamily="34" charset="0"/>
            </a:endParaRPr>
          </a:p>
        </p:txBody>
      </p:sp>
      <p:sp>
        <p:nvSpPr>
          <p:cNvPr id="3" name="Rectangle 2"/>
          <p:cNvSpPr/>
          <p:nvPr/>
        </p:nvSpPr>
        <p:spPr>
          <a:xfrm>
            <a:off x="494363" y="76917"/>
            <a:ext cx="3951723" cy="1236429"/>
          </a:xfrm>
          <a:prstGeom prst="rect">
            <a:avLst/>
          </a:prstGeom>
        </p:spPr>
        <p:txBody>
          <a:bodyPr wrap="none">
            <a:spAutoFit/>
          </a:bodyPr>
          <a:lstStyle/>
          <a:p>
            <a:pPr>
              <a:lnSpc>
                <a:spcPct val="200000"/>
              </a:lnSpc>
              <a:spcAft>
                <a:spcPts val="800"/>
              </a:spcAft>
            </a:pPr>
            <a:r>
              <a:rPr lang="en-US" sz="4400" dirty="0">
                <a:latin typeface="Arial" panose="020B0604020202020204" pitchFamily="34" charset="0"/>
                <a:ea typeface="Calibri" panose="020F0502020204030204" pitchFamily="34" charset="0"/>
                <a:cs typeface="Times New Roman" panose="02020603050405020304" pitchFamily="18" charset="0"/>
              </a:rPr>
              <a:t>House keeping</a:t>
            </a:r>
          </a:p>
        </p:txBody>
      </p:sp>
      <p:sp>
        <p:nvSpPr>
          <p:cNvPr id="5" name="Rectangle 4"/>
          <p:cNvSpPr/>
          <p:nvPr/>
        </p:nvSpPr>
        <p:spPr>
          <a:xfrm>
            <a:off x="4142975" y="1972188"/>
            <a:ext cx="7870934" cy="2369880"/>
          </a:xfrm>
          <a:prstGeom prst="rect">
            <a:avLst/>
          </a:prstGeom>
        </p:spPr>
        <p:txBody>
          <a:bodyPr wrap="square">
            <a:spAutoFit/>
          </a:bodyPr>
          <a:lstStyle/>
          <a:p>
            <a:pPr marL="457200" indent="-457200">
              <a:spcAft>
                <a:spcPts val="800"/>
              </a:spcAft>
              <a:buFont typeface="Arial" panose="020B0604020202020204" pitchFamily="34" charset="0"/>
              <a:buChar char="•"/>
            </a:pPr>
            <a:r>
              <a:rPr lang="en-US" sz="3200" dirty="0">
                <a:effectLst/>
                <a:latin typeface="Arial" panose="020B0604020202020204" pitchFamily="34" charset="0"/>
                <a:ea typeface="Calibri" panose="020F0502020204030204" pitchFamily="34" charset="0"/>
                <a:cs typeface="Arial" panose="020B0604020202020204" pitchFamily="34" charset="0"/>
              </a:rPr>
              <a:t>Please </a:t>
            </a:r>
            <a:r>
              <a:rPr lang="en-US" sz="3200" dirty="0">
                <a:latin typeface="Arial" panose="020B0604020202020204" pitchFamily="34" charset="0"/>
                <a:ea typeface="Calibri" panose="020F0502020204030204" pitchFamily="34" charset="0"/>
                <a:cs typeface="Arial" panose="020B0604020202020204" pitchFamily="34" charset="0"/>
              </a:rPr>
              <a:t>do not use</a:t>
            </a:r>
            <a:r>
              <a:rPr lang="en-US" sz="3200" dirty="0">
                <a:effectLst/>
                <a:latin typeface="Arial" panose="020B0604020202020204" pitchFamily="34" charset="0"/>
                <a:ea typeface="Calibri" panose="020F0502020204030204" pitchFamily="34" charset="0"/>
                <a:cs typeface="Arial" panose="020B0604020202020204" pitchFamily="34" charset="0"/>
              </a:rPr>
              <a:t> jargon or acronyms</a:t>
            </a:r>
          </a:p>
          <a:p>
            <a:pPr marL="457200" indent="-457200">
              <a:spcAft>
                <a:spcPts val="800"/>
              </a:spcAft>
              <a:buFont typeface="Arial" panose="020B0604020202020204" pitchFamily="34" charset="0"/>
              <a:buChar char="•"/>
            </a:pPr>
            <a:endParaRPr lang="en-US" sz="3200" dirty="0">
              <a:latin typeface="Arial" panose="020B0604020202020204" pitchFamily="34" charset="0"/>
              <a:ea typeface="Calibri" panose="020F0502020204030204" pitchFamily="34" charset="0"/>
              <a:cs typeface="Arial" panose="020B0604020202020204" pitchFamily="34" charset="0"/>
            </a:endParaRPr>
          </a:p>
          <a:p>
            <a:pPr marL="457200" indent="-457200">
              <a:spcAft>
                <a:spcPts val="80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Arial" panose="020B0604020202020204" pitchFamily="34" charset="0"/>
              </a:rPr>
              <a:t>Speak slowly</a:t>
            </a:r>
          </a:p>
          <a:p>
            <a:pPr marL="457200" indent="-457200">
              <a:spcAft>
                <a:spcPts val="800"/>
              </a:spcAft>
              <a:buFont typeface="Arial" panose="020B0604020202020204" pitchFamily="34" charset="0"/>
              <a:buChar char="•"/>
            </a:pPr>
            <a:endParaRPr lang="en-US" sz="3200" dirty="0">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Every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63" y="1710968"/>
            <a:ext cx="3377334" cy="33773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spTree>
    <p:custDataLst>
      <p:tags r:id="rId1"/>
    </p:custDataLst>
    <p:extLst>
      <p:ext uri="{BB962C8B-B14F-4D97-AF65-F5344CB8AC3E}">
        <p14:creationId xmlns:p14="http://schemas.microsoft.com/office/powerpoint/2010/main" val="3341467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Resources – Medicare item numbers</a:t>
            </a:r>
          </a:p>
        </p:txBody>
      </p:sp>
      <p:sp>
        <p:nvSpPr>
          <p:cNvPr id="8" name="Content Placeholder 7"/>
          <p:cNvSpPr>
            <a:spLocks noGrp="1"/>
          </p:cNvSpPr>
          <p:nvPr>
            <p:ph idx="1"/>
          </p:nvPr>
        </p:nvSpPr>
        <p:spPr/>
        <p:txBody>
          <a:bodyPr/>
          <a:lstStyle/>
          <a:p>
            <a:endParaRPr lang="en-AU" dirty="0"/>
          </a:p>
        </p:txBody>
      </p:sp>
      <p:pic>
        <p:nvPicPr>
          <p:cNvPr id="9" name="Picture 8"/>
          <p:cNvPicPr>
            <a:picLocks noChangeAspect="1"/>
          </p:cNvPicPr>
          <p:nvPr/>
        </p:nvPicPr>
        <p:blipFill rotWithShape="1">
          <a:blip r:embed="rId3"/>
          <a:srcRect b="51242"/>
          <a:stretch/>
        </p:blipFill>
        <p:spPr>
          <a:xfrm>
            <a:off x="1390578" y="1845734"/>
            <a:ext cx="8581558" cy="4399791"/>
          </a:xfrm>
          <a:prstGeom prst="rect">
            <a:avLst/>
          </a:prstGeom>
        </p:spPr>
      </p:pic>
    </p:spTree>
    <p:extLst>
      <p:ext uri="{BB962C8B-B14F-4D97-AF65-F5344CB8AC3E}">
        <p14:creationId xmlns:p14="http://schemas.microsoft.com/office/powerpoint/2010/main" val="3670536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Case examples</a:t>
            </a:r>
          </a:p>
        </p:txBody>
      </p:sp>
      <p:sp>
        <p:nvSpPr>
          <p:cNvPr id="3" name="Text Placeholder 2"/>
          <p:cNvSpPr>
            <a:spLocks noGrp="1"/>
          </p:cNvSpPr>
          <p:nvPr>
            <p:ph type="body" idx="1"/>
          </p:nvPr>
        </p:nvSpPr>
        <p:spPr/>
        <p:txBody>
          <a:bodyPr/>
          <a:lstStyle/>
          <a:p>
            <a:r>
              <a:rPr lang="en-AU" dirty="0"/>
              <a:t>For GPs and Practice Nurses – 1 hour Express workshop</a:t>
            </a:r>
          </a:p>
        </p:txBody>
      </p:sp>
      <p:pic>
        <p:nvPicPr>
          <p:cNvPr id="4" name="Picture 3">
            <a:extLst>
              <a:ext uri="{FF2B5EF4-FFF2-40B4-BE49-F238E27FC236}">
                <a16:creationId xmlns:a16="http://schemas.microsoft.com/office/drawing/2014/main" id="{E1A90E79-6A07-764D-A70E-302CFCFFD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80" y="520228"/>
            <a:ext cx="2980704" cy="1490773"/>
          </a:xfrm>
          <a:prstGeom prst="rect">
            <a:avLst/>
          </a:prstGeom>
        </p:spPr>
      </p:pic>
    </p:spTree>
    <p:extLst>
      <p:ext uri="{BB962C8B-B14F-4D97-AF65-F5344CB8AC3E}">
        <p14:creationId xmlns:p14="http://schemas.microsoft.com/office/powerpoint/2010/main" val="2215958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Amelia</a:t>
            </a:r>
          </a:p>
        </p:txBody>
      </p:sp>
      <p:sp>
        <p:nvSpPr>
          <p:cNvPr id="3" name="Subtitle 2"/>
          <p:cNvSpPr>
            <a:spLocks noGrp="1"/>
          </p:cNvSpPr>
          <p:nvPr>
            <p:ph type="body" idx="1"/>
          </p:nvPr>
        </p:nvSpPr>
        <p:spPr/>
        <p:txBody>
          <a:bodyPr/>
          <a:lstStyle/>
          <a:p>
            <a:r>
              <a:rPr lang="en-AU" dirty="0"/>
              <a:t>For GPs and Practice Nurses in a shorter workshop, or a longer workshop with a supplementary case added</a:t>
            </a:r>
          </a:p>
        </p:txBody>
      </p:sp>
    </p:spTree>
    <p:extLst>
      <p:ext uri="{BB962C8B-B14F-4D97-AF65-F5344CB8AC3E}">
        <p14:creationId xmlns:p14="http://schemas.microsoft.com/office/powerpoint/2010/main" val="2229587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Amelia</a:t>
            </a:r>
          </a:p>
        </p:txBody>
      </p:sp>
      <p:sp>
        <p:nvSpPr>
          <p:cNvPr id="3" name="Content Placeholder 2"/>
          <p:cNvSpPr>
            <a:spLocks noGrp="1"/>
          </p:cNvSpPr>
          <p:nvPr>
            <p:ph idx="1"/>
          </p:nvPr>
        </p:nvSpPr>
        <p:spPr/>
        <p:txBody>
          <a:bodyPr/>
          <a:lstStyle/>
          <a:p>
            <a:r>
              <a:rPr lang="en-AU" dirty="0"/>
              <a:t>Early 20’s</a:t>
            </a:r>
          </a:p>
          <a:p>
            <a:r>
              <a:rPr lang="en-AU" dirty="0"/>
              <a:t>Loves cats, cooking shows</a:t>
            </a:r>
          </a:p>
          <a:p>
            <a:r>
              <a:rPr lang="en-AU" dirty="0"/>
              <a:t>Intellectual disability &amp; cerebral palsy</a:t>
            </a:r>
          </a:p>
          <a:p>
            <a:r>
              <a:rPr lang="en-AU" dirty="0"/>
              <a:t>Group home</a:t>
            </a:r>
          </a:p>
          <a:p>
            <a:r>
              <a:rPr lang="en-AU" dirty="0"/>
              <a:t>Social day program 5 days a week</a:t>
            </a:r>
          </a:p>
          <a:p>
            <a:endParaRPr lang="en-AU" dirty="0"/>
          </a:p>
          <a:p>
            <a:r>
              <a:rPr lang="en-AU" dirty="0"/>
              <a:t>History of abuse and mental health problems</a:t>
            </a:r>
          </a:p>
          <a:p>
            <a:r>
              <a:rPr lang="en-AU" dirty="0"/>
              <a:t>Staff report recent history of ‘sexualised behaviours’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3378" y="613421"/>
            <a:ext cx="5265000" cy="3510000"/>
          </a:xfrm>
          <a:prstGeom prst="rect">
            <a:avLst/>
          </a:prstGeom>
        </p:spPr>
      </p:pic>
    </p:spTree>
    <p:extLst>
      <p:ext uri="{BB962C8B-B14F-4D97-AF65-F5344CB8AC3E}">
        <p14:creationId xmlns:p14="http://schemas.microsoft.com/office/powerpoint/2010/main" val="2243646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Amelia – Your turn</a:t>
            </a:r>
            <a:endParaRPr lang="en-AU" dirty="0"/>
          </a:p>
        </p:txBody>
      </p:sp>
      <p:sp>
        <p:nvSpPr>
          <p:cNvPr id="3" name="Content Placeholder 2"/>
          <p:cNvSpPr>
            <a:spLocks noGrp="1"/>
          </p:cNvSpPr>
          <p:nvPr>
            <p:ph idx="1"/>
          </p:nvPr>
        </p:nvSpPr>
        <p:spPr/>
        <p:txBody>
          <a:bodyPr>
            <a:normAutofit/>
          </a:bodyPr>
          <a:lstStyle/>
          <a:p>
            <a:endParaRPr lang="en-AU" dirty="0"/>
          </a:p>
          <a:p>
            <a:r>
              <a:rPr lang="en-AU" dirty="0"/>
              <a:t>What could be contributing?</a:t>
            </a:r>
          </a:p>
          <a:p>
            <a:endParaRPr lang="en-AU" dirty="0"/>
          </a:p>
          <a:p>
            <a:endParaRPr lang="en-AU" dirty="0"/>
          </a:p>
          <a:p>
            <a:r>
              <a:rPr lang="en-AU" dirty="0"/>
              <a:t>First steps?</a:t>
            </a:r>
          </a:p>
          <a:p>
            <a:pPr marL="0" indent="0">
              <a:buNone/>
            </a:pPr>
            <a:endParaRPr lang="en-AU" dirty="0"/>
          </a:p>
          <a:p>
            <a:pPr marL="0" indent="0">
              <a:buNone/>
            </a:pPr>
            <a:endParaRPr lang="en-AU" dirty="0"/>
          </a:p>
          <a:p>
            <a:r>
              <a:rPr lang="en-AU" dirty="0"/>
              <a:t>Next steps?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3559" y="2359094"/>
            <a:ext cx="5265000" cy="3510000"/>
          </a:xfrm>
          <a:prstGeom prst="rect">
            <a:avLst/>
          </a:prstGeom>
        </p:spPr>
      </p:pic>
    </p:spTree>
    <p:extLst>
      <p:ext uri="{BB962C8B-B14F-4D97-AF65-F5344CB8AC3E}">
        <p14:creationId xmlns:p14="http://schemas.microsoft.com/office/powerpoint/2010/main" val="1870954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Amelia – Your turn</a:t>
            </a:r>
            <a:endParaRPr lang="en-AU" dirty="0"/>
          </a:p>
        </p:txBody>
      </p:sp>
      <p:sp>
        <p:nvSpPr>
          <p:cNvPr id="3" name="Content Placeholder 2"/>
          <p:cNvSpPr>
            <a:spLocks noGrp="1"/>
          </p:cNvSpPr>
          <p:nvPr>
            <p:ph idx="1"/>
          </p:nvPr>
        </p:nvSpPr>
        <p:spPr/>
        <p:txBody>
          <a:bodyPr>
            <a:normAutofit/>
          </a:bodyPr>
          <a:lstStyle/>
          <a:p>
            <a:r>
              <a:rPr lang="en-AU" dirty="0"/>
              <a:t>Comprehensive assessment?  </a:t>
            </a:r>
          </a:p>
          <a:p>
            <a:pPr lvl="1"/>
            <a:endParaRPr lang="en-AU" dirty="0"/>
          </a:p>
          <a:p>
            <a:pPr lvl="1"/>
            <a:r>
              <a:rPr lang="en-AU" dirty="0"/>
              <a:t>How?</a:t>
            </a:r>
          </a:p>
          <a:p>
            <a:pPr lvl="1"/>
            <a:endParaRPr lang="en-AU" dirty="0"/>
          </a:p>
          <a:p>
            <a:pPr lvl="1"/>
            <a:r>
              <a:rPr lang="en-AU" dirty="0"/>
              <a:t>When?</a:t>
            </a:r>
          </a:p>
          <a:p>
            <a:endParaRPr lang="en-AU"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3559" y="2359094"/>
            <a:ext cx="5265000" cy="3510000"/>
          </a:xfrm>
          <a:prstGeom prst="rect">
            <a:avLst/>
          </a:prstGeom>
        </p:spPr>
      </p:pic>
    </p:spTree>
    <p:extLst>
      <p:ext uri="{BB962C8B-B14F-4D97-AF65-F5344CB8AC3E}">
        <p14:creationId xmlns:p14="http://schemas.microsoft.com/office/powerpoint/2010/main" val="3444947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Further reflections?</a:t>
            </a:r>
          </a:p>
        </p:txBody>
      </p:sp>
      <p:sp>
        <p:nvSpPr>
          <p:cNvPr id="3" name="Content Placeholder 2"/>
          <p:cNvSpPr>
            <a:spLocks noGrp="1"/>
          </p:cNvSpPr>
          <p:nvPr>
            <p:ph idx="1"/>
          </p:nvPr>
        </p:nvSpPr>
        <p:spPr/>
        <p:txBody>
          <a:bodyPr>
            <a:normAutofit/>
          </a:bodyPr>
          <a:lstStyle/>
          <a:p>
            <a:r>
              <a:rPr lang="en-AU" dirty="0"/>
              <a:t>Recognising:</a:t>
            </a:r>
          </a:p>
          <a:p>
            <a:pPr marL="914400" lvl="1" indent="-457200">
              <a:buFont typeface="Arial" panose="020B0604020202020204" pitchFamily="34" charset="0"/>
              <a:buChar char="•"/>
            </a:pPr>
            <a:r>
              <a:rPr lang="en-AU" sz="2000" dirty="0"/>
              <a:t>Complexity</a:t>
            </a:r>
          </a:p>
          <a:p>
            <a:pPr marL="914400" lvl="1" indent="-457200">
              <a:buFont typeface="Arial" panose="020B0604020202020204" pitchFamily="34" charset="0"/>
              <a:buChar char="•"/>
            </a:pPr>
            <a:r>
              <a:rPr lang="en-AU" sz="2000" dirty="0"/>
              <a:t>Trauma</a:t>
            </a:r>
          </a:p>
          <a:p>
            <a:endParaRPr lang="en-AU" dirty="0"/>
          </a:p>
          <a:p>
            <a:r>
              <a:rPr lang="en-AU" dirty="0"/>
              <a:t>Reliance on supporters for health care</a:t>
            </a:r>
          </a:p>
          <a:p>
            <a:endParaRPr lang="en-AU" dirty="0"/>
          </a:p>
          <a:p>
            <a:r>
              <a:rPr lang="en-AU" dirty="0"/>
              <a:t>Missed health conditions are common</a:t>
            </a:r>
          </a:p>
          <a:p>
            <a:endParaRPr lang="en-AU" dirty="0"/>
          </a:p>
          <a:p>
            <a:endParaRPr lang="en-AU" dirty="0"/>
          </a:p>
          <a:p>
            <a:endParaRPr lang="en-AU" dirty="0"/>
          </a:p>
          <a:p>
            <a:endParaRPr lang="en-AU" dirty="0"/>
          </a:p>
        </p:txBody>
      </p:sp>
      <p:pic>
        <p:nvPicPr>
          <p:cNvPr id="5" name="Picture 4"/>
          <p:cNvPicPr>
            <a:picLocks noChangeAspect="1"/>
          </p:cNvPicPr>
          <p:nvPr/>
        </p:nvPicPr>
        <p:blipFill rotWithShape="1">
          <a:blip r:embed="rId4"/>
          <a:srcRect t="3681" b="13451"/>
          <a:stretch/>
        </p:blipFill>
        <p:spPr>
          <a:xfrm>
            <a:off x="6033876" y="1097586"/>
            <a:ext cx="6428288" cy="52408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2555515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Diagnostic overshadowing</a:t>
            </a:r>
            <a:endParaRPr lang="en-AU" dirty="0"/>
          </a:p>
        </p:txBody>
      </p:sp>
      <p:sp>
        <p:nvSpPr>
          <p:cNvPr id="3" name="Content Placeholder 2"/>
          <p:cNvSpPr>
            <a:spLocks noGrp="1"/>
          </p:cNvSpPr>
          <p:nvPr>
            <p:ph idx="1"/>
          </p:nvPr>
        </p:nvSpPr>
        <p:spPr/>
        <p:txBody>
          <a:bodyPr vert="horz" lIns="0" tIns="45720" rIns="0" bIns="45720" rtlCol="0" anchor="t">
            <a:normAutofit/>
          </a:bodyPr>
          <a:lstStyle/>
          <a:p>
            <a:pPr marL="0" indent="0">
              <a:buNone/>
            </a:pPr>
            <a:endParaRPr lang="en-US" i="1" dirty="0"/>
          </a:p>
          <a:p>
            <a:pPr marL="0" indent="0">
              <a:buNone/>
            </a:pPr>
            <a:r>
              <a:rPr lang="en-US" i="1" dirty="0"/>
              <a:t>Mistakenly attributing a person’s symptoms to their disability </a:t>
            </a:r>
            <a:endParaRPr lang="en-US" i="1" dirty="0">
              <a:cs typeface="Calibri"/>
            </a:endParaRPr>
          </a:p>
          <a:p>
            <a:pPr>
              <a:buFontTx/>
              <a:buChar char="-"/>
            </a:pPr>
            <a:r>
              <a:rPr lang="en-US" i="1" dirty="0"/>
              <a:t>or to a mental health or behavioural problem. </a:t>
            </a:r>
          </a:p>
          <a:p>
            <a:pPr>
              <a:buFontTx/>
              <a:buChar char="-"/>
            </a:pPr>
            <a:endParaRPr lang="en-US" dirty="0"/>
          </a:p>
          <a:p>
            <a:pPr>
              <a:buFontTx/>
              <a:buChar char="-"/>
            </a:pPr>
            <a:endParaRPr lang="en-US" dirty="0"/>
          </a:p>
          <a:p>
            <a:pPr>
              <a:buFontTx/>
              <a:buChar char="-"/>
            </a:pPr>
            <a:endParaRPr lang="en-US" dirty="0"/>
          </a:p>
          <a:p>
            <a:pPr>
              <a:buFontTx/>
              <a:buChar char="-"/>
            </a:pPr>
            <a:r>
              <a:rPr lang="en-US" dirty="0"/>
              <a:t>For any change in behaviour:</a:t>
            </a:r>
          </a:p>
          <a:p>
            <a:endParaRPr lang="en-AU" dirty="0"/>
          </a:p>
          <a:p>
            <a:endParaRPr lang="en-AU" dirty="0"/>
          </a:p>
        </p:txBody>
      </p:sp>
      <p:graphicFrame>
        <p:nvGraphicFramePr>
          <p:cNvPr id="4" name="Content Placeholder 3"/>
          <p:cNvGraphicFramePr>
            <a:graphicFrameLocks/>
          </p:cNvGraphicFramePr>
          <p:nvPr/>
        </p:nvGraphicFramePr>
        <p:xfrm>
          <a:off x="798652" y="3616707"/>
          <a:ext cx="10058400" cy="4022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41729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Further reflections?</a:t>
            </a:r>
          </a:p>
        </p:txBody>
      </p:sp>
      <p:sp>
        <p:nvSpPr>
          <p:cNvPr id="3" name="Content Placeholder 2"/>
          <p:cNvSpPr>
            <a:spLocks noGrp="1"/>
          </p:cNvSpPr>
          <p:nvPr>
            <p:ph idx="1"/>
          </p:nvPr>
        </p:nvSpPr>
        <p:spPr/>
        <p:txBody>
          <a:bodyPr>
            <a:normAutofit/>
          </a:bodyPr>
          <a:lstStyle/>
          <a:p>
            <a:endParaRPr lang="en-AU" dirty="0"/>
          </a:p>
          <a:p>
            <a:endParaRPr lang="en-AU" dirty="0"/>
          </a:p>
          <a:p>
            <a:r>
              <a:rPr lang="en-AU" dirty="0"/>
              <a:t>Value of annual health checks</a:t>
            </a:r>
          </a:p>
          <a:p>
            <a:endParaRPr lang="en-AU" dirty="0"/>
          </a:p>
          <a:p>
            <a:r>
              <a:rPr lang="en-AU" dirty="0"/>
              <a:t>Adjustments to practice</a:t>
            </a:r>
          </a:p>
          <a:p>
            <a:endParaRPr lang="en-AU" dirty="0"/>
          </a:p>
          <a:p>
            <a:r>
              <a:rPr lang="en-AU" dirty="0"/>
              <a:t>Opportunistic investigations</a:t>
            </a:r>
          </a:p>
          <a:p>
            <a:endParaRPr lang="en-AU" dirty="0"/>
          </a:p>
          <a:p>
            <a:endParaRPr lang="en-AU" dirty="0"/>
          </a:p>
        </p:txBody>
      </p:sp>
      <p:pic>
        <p:nvPicPr>
          <p:cNvPr id="1026" name="Picture 2" descr="Comprehensive Health Assessments for adults with Intellectual Disability in  Manitoba CCDDA, ppt download"/>
          <p:cNvPicPr>
            <a:picLocks noChangeAspect="1" noChangeArrowheads="1"/>
          </p:cNvPicPr>
          <p:nvPr/>
        </p:nvPicPr>
        <p:blipFill rotWithShape="1">
          <a:blip r:embed="rId4">
            <a:extLst>
              <a:ext uri="{28A0092B-C50C-407E-A947-70E740481C1C}">
                <a14:useLocalDpi xmlns:a14="http://schemas.microsoft.com/office/drawing/2010/main" val="0"/>
              </a:ext>
            </a:extLst>
          </a:blip>
          <a:srcRect l="37919" t="24189" r="37271" b="26529"/>
          <a:stretch/>
        </p:blipFill>
        <p:spPr bwMode="auto">
          <a:xfrm>
            <a:off x="8470352" y="1737360"/>
            <a:ext cx="2685328" cy="40005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47957" y="5620616"/>
            <a:ext cx="3886200" cy="369332"/>
          </a:xfrm>
          <a:prstGeom prst="rect">
            <a:avLst/>
          </a:prstGeom>
          <a:noFill/>
        </p:spPr>
        <p:txBody>
          <a:bodyPr wrap="square" rtlCol="0">
            <a:spAutoFit/>
          </a:bodyPr>
          <a:lstStyle/>
          <a:p>
            <a:r>
              <a:rPr lang="en-AU" b="1" dirty="0">
                <a:solidFill>
                  <a:srgbClr val="1C6294"/>
                </a:solidFill>
              </a:rPr>
              <a:t>https://eshop.uniquest.com.au/chap/</a:t>
            </a:r>
          </a:p>
        </p:txBody>
      </p:sp>
    </p:spTree>
    <p:custDataLst>
      <p:tags r:id="rId1"/>
    </p:custDataLst>
    <p:extLst>
      <p:ext uri="{BB962C8B-B14F-4D97-AF65-F5344CB8AC3E}">
        <p14:creationId xmlns:p14="http://schemas.microsoft.com/office/powerpoint/2010/main" val="1156908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Resources</a:t>
            </a:r>
          </a:p>
        </p:txBody>
      </p:sp>
      <p:sp>
        <p:nvSpPr>
          <p:cNvPr id="3" name="Content Placeholder 2"/>
          <p:cNvSpPr>
            <a:spLocks noGrp="1"/>
          </p:cNvSpPr>
          <p:nvPr>
            <p:ph idx="1"/>
          </p:nvPr>
        </p:nvSpPr>
        <p:spPr/>
        <p:txBody>
          <a:bodyPr/>
          <a:lstStyle/>
          <a:p>
            <a:endParaRPr lang="en-AU" dirty="0"/>
          </a:p>
        </p:txBody>
      </p:sp>
      <p:pic>
        <p:nvPicPr>
          <p:cNvPr id="5" name="Picture 4"/>
          <p:cNvPicPr>
            <a:picLocks noChangeAspect="1"/>
          </p:cNvPicPr>
          <p:nvPr/>
        </p:nvPicPr>
        <p:blipFill rotWithShape="1">
          <a:blip r:embed="rId3"/>
          <a:srcRect l="7431" r="2735" b="15110"/>
          <a:stretch/>
        </p:blipFill>
        <p:spPr>
          <a:xfrm>
            <a:off x="1097280" y="1855357"/>
            <a:ext cx="7642757" cy="4122111"/>
          </a:xfrm>
          <a:prstGeom prst="rect">
            <a:avLst/>
          </a:prstGeom>
          <a:ln>
            <a:noFill/>
          </a:ln>
          <a:effectLst>
            <a:outerShdw blurRad="190500" algn="tl" rotWithShape="0">
              <a:srgbClr val="000000">
                <a:alpha val="70000"/>
              </a:srgbClr>
            </a:outerShdw>
          </a:effectLst>
        </p:spPr>
      </p:pic>
      <p:sp>
        <p:nvSpPr>
          <p:cNvPr id="6" name="TextBox 5"/>
          <p:cNvSpPr txBox="1"/>
          <p:nvPr/>
        </p:nvSpPr>
        <p:spPr>
          <a:xfrm>
            <a:off x="7496863" y="5918856"/>
            <a:ext cx="1453599" cy="461665"/>
          </a:xfrm>
          <a:prstGeom prst="rect">
            <a:avLst/>
          </a:prstGeom>
          <a:noFill/>
        </p:spPr>
        <p:txBody>
          <a:bodyPr wrap="square" rtlCol="0">
            <a:spAutoFit/>
          </a:bodyPr>
          <a:lstStyle/>
          <a:p>
            <a:r>
              <a:rPr lang="en-AU" sz="2400" b="1" dirty="0">
                <a:solidFill>
                  <a:schemeClr val="accent2">
                    <a:lumMod val="75000"/>
                  </a:schemeClr>
                </a:solidFill>
              </a:rPr>
              <a:t>tg.org.au</a:t>
            </a:r>
          </a:p>
        </p:txBody>
      </p:sp>
    </p:spTree>
    <p:extLst>
      <p:ext uri="{BB962C8B-B14F-4D97-AF65-F5344CB8AC3E}">
        <p14:creationId xmlns:p14="http://schemas.microsoft.com/office/powerpoint/2010/main" val="2872525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5641" y="64313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sz="4000" b="1" dirty="0">
              <a:latin typeface="Arial" panose="020B0604020202020204" pitchFamily="34" charset="0"/>
              <a:cs typeface="Arial" panose="020B0604020202020204" pitchFamily="34" charset="0"/>
            </a:endParaRPr>
          </a:p>
        </p:txBody>
      </p:sp>
      <p:sp>
        <p:nvSpPr>
          <p:cNvPr id="3" name="Rectangle 2"/>
          <p:cNvSpPr/>
          <p:nvPr/>
        </p:nvSpPr>
        <p:spPr>
          <a:xfrm>
            <a:off x="494363" y="76917"/>
            <a:ext cx="3951723" cy="1236429"/>
          </a:xfrm>
          <a:prstGeom prst="rect">
            <a:avLst/>
          </a:prstGeom>
        </p:spPr>
        <p:txBody>
          <a:bodyPr wrap="none">
            <a:spAutoFit/>
          </a:bodyPr>
          <a:lstStyle/>
          <a:p>
            <a:pPr>
              <a:lnSpc>
                <a:spcPct val="200000"/>
              </a:lnSpc>
              <a:spcAft>
                <a:spcPts val="800"/>
              </a:spcAft>
            </a:pPr>
            <a:r>
              <a:rPr lang="en-US" sz="4400" dirty="0">
                <a:latin typeface="Arial" panose="020B0604020202020204" pitchFamily="34" charset="0"/>
                <a:ea typeface="Calibri" panose="020F0502020204030204" pitchFamily="34" charset="0"/>
                <a:cs typeface="Times New Roman" panose="02020603050405020304" pitchFamily="18" charset="0"/>
              </a:rPr>
              <a:t>House keeping</a:t>
            </a:r>
          </a:p>
        </p:txBody>
      </p:sp>
      <p:sp>
        <p:nvSpPr>
          <p:cNvPr id="5" name="Rectangle 4"/>
          <p:cNvSpPr/>
          <p:nvPr/>
        </p:nvSpPr>
        <p:spPr>
          <a:xfrm>
            <a:off x="4142975" y="1972188"/>
            <a:ext cx="7870934" cy="2369880"/>
          </a:xfrm>
          <a:prstGeom prst="rect">
            <a:avLst/>
          </a:prstGeom>
        </p:spPr>
        <p:txBody>
          <a:bodyPr wrap="square">
            <a:spAutoFit/>
          </a:bodyPr>
          <a:lstStyle/>
          <a:p>
            <a:pPr marL="457200" indent="-457200">
              <a:spcAft>
                <a:spcPts val="800"/>
              </a:spcAft>
              <a:buFont typeface="Arial" panose="020B0604020202020204" pitchFamily="34" charset="0"/>
              <a:buChar char="•"/>
            </a:pPr>
            <a:r>
              <a:rPr lang="en-US" sz="3200" dirty="0">
                <a:effectLst/>
                <a:latin typeface="Arial" panose="020B0604020202020204" pitchFamily="34" charset="0"/>
                <a:ea typeface="Calibri" panose="020F0502020204030204" pitchFamily="34" charset="0"/>
                <a:cs typeface="Arial" panose="020B0604020202020204" pitchFamily="34" charset="0"/>
              </a:rPr>
              <a:t>Please </a:t>
            </a:r>
            <a:r>
              <a:rPr lang="en-US" sz="3200" dirty="0">
                <a:latin typeface="Arial" panose="020B0604020202020204" pitchFamily="34" charset="0"/>
                <a:ea typeface="Calibri" panose="020F0502020204030204" pitchFamily="34" charset="0"/>
                <a:cs typeface="Arial" panose="020B0604020202020204" pitchFamily="34" charset="0"/>
              </a:rPr>
              <a:t>do not use</a:t>
            </a:r>
            <a:r>
              <a:rPr lang="en-US" sz="3200" dirty="0">
                <a:effectLst/>
                <a:latin typeface="Arial" panose="020B0604020202020204" pitchFamily="34" charset="0"/>
                <a:ea typeface="Calibri" panose="020F0502020204030204" pitchFamily="34" charset="0"/>
                <a:cs typeface="Arial" panose="020B0604020202020204" pitchFamily="34" charset="0"/>
              </a:rPr>
              <a:t> jargon or acronyms</a:t>
            </a:r>
          </a:p>
          <a:p>
            <a:pPr marL="457200" indent="-457200">
              <a:spcAft>
                <a:spcPts val="800"/>
              </a:spcAft>
              <a:buFont typeface="Arial" panose="020B0604020202020204" pitchFamily="34" charset="0"/>
              <a:buChar char="•"/>
            </a:pPr>
            <a:endParaRPr lang="en-US" sz="3200" dirty="0">
              <a:latin typeface="Arial" panose="020B0604020202020204" pitchFamily="34" charset="0"/>
              <a:ea typeface="Calibri" panose="020F0502020204030204" pitchFamily="34" charset="0"/>
              <a:cs typeface="Arial" panose="020B0604020202020204" pitchFamily="34" charset="0"/>
            </a:endParaRPr>
          </a:p>
          <a:p>
            <a:pPr marL="457200" indent="-457200">
              <a:spcAft>
                <a:spcPts val="80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Arial" panose="020B0604020202020204" pitchFamily="34" charset="0"/>
              </a:rPr>
              <a:t>Speak slowly</a:t>
            </a:r>
          </a:p>
          <a:p>
            <a:pPr marL="457200" indent="-457200">
              <a:spcAft>
                <a:spcPts val="800"/>
              </a:spcAft>
              <a:buFont typeface="Arial" panose="020B0604020202020204" pitchFamily="34" charset="0"/>
              <a:buChar char="•"/>
            </a:pPr>
            <a:endParaRPr lang="en-US" sz="3200" dirty="0">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Every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63" y="1710968"/>
            <a:ext cx="3377334" cy="33773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spTree>
    <p:custDataLst>
      <p:tags r:id="rId1"/>
    </p:custDataLst>
    <p:extLst>
      <p:ext uri="{BB962C8B-B14F-4D97-AF65-F5344CB8AC3E}">
        <p14:creationId xmlns:p14="http://schemas.microsoft.com/office/powerpoint/2010/main" val="3895077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Resources – HealthPathways</a:t>
            </a:r>
          </a:p>
        </p:txBody>
      </p:sp>
      <p:sp>
        <p:nvSpPr>
          <p:cNvPr id="3" name="Content Placeholder 2"/>
          <p:cNvSpPr>
            <a:spLocks noGrp="1"/>
          </p:cNvSpPr>
          <p:nvPr>
            <p:ph idx="1"/>
          </p:nvPr>
        </p:nvSpPr>
        <p:spPr/>
        <p:txBody>
          <a:bodyPr/>
          <a:lstStyle/>
          <a:p>
            <a:endParaRPr lang="en-AU" dirty="0"/>
          </a:p>
        </p:txBody>
      </p:sp>
      <p:sp>
        <p:nvSpPr>
          <p:cNvPr id="4" name="Rectangle 3"/>
          <p:cNvSpPr/>
          <p:nvPr/>
        </p:nvSpPr>
        <p:spPr>
          <a:xfrm>
            <a:off x="1097280" y="1845734"/>
            <a:ext cx="10058400" cy="402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tx1"/>
                </a:solidFill>
              </a:rPr>
              <a:t>Insert an image of your local HealthPathways webpage here. </a:t>
            </a:r>
          </a:p>
          <a:p>
            <a:pPr algn="ctr"/>
            <a:endParaRPr lang="en-AU" b="1" dirty="0">
              <a:solidFill>
                <a:schemeClr val="tx1"/>
              </a:solidFill>
            </a:endParaRPr>
          </a:p>
          <a:p>
            <a:pPr algn="ctr"/>
            <a:r>
              <a:rPr lang="en-AU" b="1" dirty="0">
                <a:solidFill>
                  <a:schemeClr val="tx1"/>
                </a:solidFill>
              </a:rPr>
              <a:t>If the section on intellectual disability is suitable to show then use that. </a:t>
            </a:r>
          </a:p>
        </p:txBody>
      </p:sp>
      <p:sp>
        <p:nvSpPr>
          <p:cNvPr id="6" name="TextBox 5"/>
          <p:cNvSpPr txBox="1"/>
          <p:nvPr/>
        </p:nvSpPr>
        <p:spPr>
          <a:xfrm>
            <a:off x="3244895" y="5935619"/>
            <a:ext cx="5763169" cy="369332"/>
          </a:xfrm>
          <a:prstGeom prst="rect">
            <a:avLst/>
          </a:prstGeom>
          <a:noFill/>
        </p:spPr>
        <p:txBody>
          <a:bodyPr wrap="square" rtlCol="0">
            <a:spAutoFit/>
          </a:bodyPr>
          <a:lstStyle/>
          <a:p>
            <a:r>
              <a:rPr lang="en-AU" b="1" dirty="0">
                <a:solidFill>
                  <a:schemeClr val="accent2">
                    <a:lumMod val="75000"/>
                  </a:schemeClr>
                </a:solidFill>
              </a:rPr>
              <a:t>URL for your healthpathways log in page goes here</a:t>
            </a:r>
          </a:p>
        </p:txBody>
      </p:sp>
    </p:spTree>
    <p:extLst>
      <p:ext uri="{BB962C8B-B14F-4D97-AF65-F5344CB8AC3E}">
        <p14:creationId xmlns:p14="http://schemas.microsoft.com/office/powerpoint/2010/main" val="207624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Amir</a:t>
            </a:r>
          </a:p>
        </p:txBody>
      </p:sp>
      <p:sp>
        <p:nvSpPr>
          <p:cNvPr id="3" name="Subtitle 2"/>
          <p:cNvSpPr>
            <a:spLocks noGrp="1"/>
          </p:cNvSpPr>
          <p:nvPr>
            <p:ph type="body" idx="1"/>
          </p:nvPr>
        </p:nvSpPr>
        <p:spPr/>
        <p:txBody>
          <a:bodyPr/>
          <a:lstStyle/>
          <a:p>
            <a:r>
              <a:rPr lang="en-AU" dirty="0"/>
              <a:t>For GPs and Practice Nurses in a shorter workshop, or a longer workshop with a supplementary case added</a:t>
            </a:r>
          </a:p>
        </p:txBody>
      </p:sp>
    </p:spTree>
    <p:extLst>
      <p:ext uri="{BB962C8B-B14F-4D97-AF65-F5344CB8AC3E}">
        <p14:creationId xmlns:p14="http://schemas.microsoft.com/office/powerpoint/2010/main" val="3049761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Amir</a:t>
            </a:r>
          </a:p>
        </p:txBody>
      </p:sp>
      <p:sp>
        <p:nvSpPr>
          <p:cNvPr id="3" name="Content Placeholder 2"/>
          <p:cNvSpPr>
            <a:spLocks noGrp="1"/>
          </p:cNvSpPr>
          <p:nvPr>
            <p:ph idx="1"/>
          </p:nvPr>
        </p:nvSpPr>
        <p:spPr/>
        <p:txBody>
          <a:bodyPr>
            <a:normAutofit/>
          </a:bodyPr>
          <a:lstStyle/>
          <a:p>
            <a:r>
              <a:rPr lang="en-AU" dirty="0"/>
              <a:t>19 years old</a:t>
            </a:r>
          </a:p>
          <a:p>
            <a:pPr lvl="1"/>
            <a:r>
              <a:rPr lang="en-AU" dirty="0"/>
              <a:t>Enjoys bush walking, time with family, visiting family farm</a:t>
            </a:r>
          </a:p>
          <a:p>
            <a:pPr lvl="1"/>
            <a:r>
              <a:rPr lang="en-AU" dirty="0"/>
              <a:t>Moderate intellectual disability; some sign language</a:t>
            </a:r>
          </a:p>
          <a:p>
            <a:pPr marL="457200" lvl="1" indent="0">
              <a:buNone/>
            </a:pPr>
            <a:endParaRPr lang="en-AU" dirty="0"/>
          </a:p>
          <a:p>
            <a:pPr marL="80963" lvl="1" indent="0">
              <a:buNone/>
            </a:pPr>
            <a:r>
              <a:rPr lang="en-AU" dirty="0"/>
              <a:t>Epilepsy – Tegretol 8+ years</a:t>
            </a:r>
          </a:p>
          <a:p>
            <a:r>
              <a:rPr lang="en-AU" dirty="0"/>
              <a:t>Stopped eating past 3 weeks</a:t>
            </a:r>
          </a:p>
          <a:p>
            <a:pPr lvl="1"/>
            <a:r>
              <a:rPr lang="en-AU" dirty="0"/>
              <a:t>5 – 6 months increasingly ‘picky’ eater</a:t>
            </a:r>
          </a:p>
          <a:p>
            <a:pPr lvl="1"/>
            <a:r>
              <a:rPr lang="en-AU" dirty="0"/>
              <a:t>Food avoidance</a:t>
            </a:r>
          </a:p>
          <a:p>
            <a:pPr lvl="1"/>
            <a:r>
              <a:rPr lang="en-AU" dirty="0"/>
              <a:t>Medication – worse</a:t>
            </a:r>
          </a:p>
          <a:p>
            <a:pPr lvl="1"/>
            <a:r>
              <a:rPr lang="en-AU" dirty="0"/>
              <a:t>1 - 2 banana smoothies a day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5690" y="2673928"/>
            <a:ext cx="5262853" cy="3510000"/>
          </a:xfrm>
          <a:prstGeom prst="rect">
            <a:avLst/>
          </a:prstGeom>
        </p:spPr>
      </p:pic>
    </p:spTree>
    <p:extLst>
      <p:ext uri="{BB962C8B-B14F-4D97-AF65-F5344CB8AC3E}">
        <p14:creationId xmlns:p14="http://schemas.microsoft.com/office/powerpoint/2010/main" val="290215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Amir – first steps, and beyond</a:t>
            </a:r>
          </a:p>
        </p:txBody>
      </p:sp>
      <p:sp>
        <p:nvSpPr>
          <p:cNvPr id="3" name="Content Placeholder 2"/>
          <p:cNvSpPr>
            <a:spLocks noGrp="1"/>
          </p:cNvSpPr>
          <p:nvPr>
            <p:ph idx="1"/>
          </p:nvPr>
        </p:nvSpPr>
        <p:spPr/>
        <p:txBody>
          <a:bodyPr/>
          <a:lstStyle/>
          <a:p>
            <a:r>
              <a:rPr lang="en-AU" dirty="0"/>
              <a:t>What are some possible contributors to Amir’s food refusal?</a:t>
            </a:r>
          </a:p>
          <a:p>
            <a:endParaRPr lang="en-AU" dirty="0"/>
          </a:p>
          <a:p>
            <a:r>
              <a:rPr lang="en-AU" dirty="0"/>
              <a:t>is the first thing you would do?</a:t>
            </a:r>
          </a:p>
          <a:p>
            <a:endParaRPr lang="en-AU" dirty="0"/>
          </a:p>
          <a:p>
            <a:r>
              <a:rPr lang="en-AU" dirty="0"/>
              <a:t>What can be done longer term?</a:t>
            </a:r>
          </a:p>
          <a:p>
            <a:endParaRPr lang="en-AU" dirty="0"/>
          </a:p>
          <a:p>
            <a:r>
              <a:rPr lang="en-AU" dirty="0"/>
              <a:t>Annual health assessment</a:t>
            </a:r>
          </a:p>
          <a:p>
            <a:endParaRPr lang="en-AU" dirty="0"/>
          </a:p>
          <a:p>
            <a:r>
              <a:rPr lang="en-AU" dirty="0"/>
              <a:t>Care co-ordination: Transitions, allied health</a:t>
            </a:r>
          </a:p>
          <a:p>
            <a:endParaRPr lang="en-AU"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5690" y="2673928"/>
            <a:ext cx="5262853" cy="3510000"/>
          </a:xfrm>
          <a:prstGeom prst="rect">
            <a:avLst/>
          </a:prstGeom>
        </p:spPr>
      </p:pic>
    </p:spTree>
    <p:extLst>
      <p:ext uri="{BB962C8B-B14F-4D97-AF65-F5344CB8AC3E}">
        <p14:creationId xmlns:p14="http://schemas.microsoft.com/office/powerpoint/2010/main" val="251489680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Amir – </a:t>
            </a:r>
            <a:r>
              <a:rPr lang="en-AU" dirty="0"/>
              <a:t>further reflections</a:t>
            </a:r>
          </a:p>
        </p:txBody>
      </p:sp>
      <p:sp>
        <p:nvSpPr>
          <p:cNvPr id="3" name="Content Placeholder 2"/>
          <p:cNvSpPr>
            <a:spLocks noGrp="1"/>
          </p:cNvSpPr>
          <p:nvPr>
            <p:ph idx="1"/>
          </p:nvPr>
        </p:nvSpPr>
        <p:spPr/>
        <p:txBody>
          <a:bodyPr>
            <a:normAutofit/>
          </a:bodyPr>
          <a:lstStyle/>
          <a:p>
            <a:r>
              <a:rPr lang="en-AU" dirty="0"/>
              <a:t>Communication</a:t>
            </a:r>
          </a:p>
          <a:p>
            <a:endParaRPr lang="en-AU" dirty="0"/>
          </a:p>
          <a:p>
            <a:r>
              <a:rPr lang="en-AU" dirty="0"/>
              <a:t>What do you hope is different at Amir’s next visit? </a:t>
            </a:r>
          </a:p>
          <a:p>
            <a:endParaRPr lang="en-AU" dirty="0"/>
          </a:p>
          <a:p>
            <a:r>
              <a:rPr lang="en-AU" dirty="0"/>
              <a:t>Scheduling:</a:t>
            </a:r>
          </a:p>
          <a:p>
            <a:pPr lvl="1"/>
            <a:r>
              <a:rPr lang="en-AU" dirty="0"/>
              <a:t>Waiting?</a:t>
            </a:r>
          </a:p>
          <a:p>
            <a:pPr lvl="1"/>
            <a:r>
              <a:rPr lang="en-AU" dirty="0"/>
              <a:t>Liaising with the group home</a:t>
            </a:r>
          </a:p>
          <a:p>
            <a:pPr lvl="1"/>
            <a:endParaRPr lang="en-AU" dirty="0"/>
          </a:p>
          <a:p>
            <a:pPr lvl="1"/>
            <a:endParaRPr lang="en-AU" dirty="0"/>
          </a:p>
          <a:p>
            <a:r>
              <a:rPr lang="en-AU" dirty="0"/>
              <a:t>Transition to adult services</a:t>
            </a:r>
          </a:p>
        </p:txBody>
      </p:sp>
      <p:pic>
        <p:nvPicPr>
          <p:cNvPr id="4" name="Picture 2" descr="Man feeding a hor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6459" y="2956560"/>
            <a:ext cx="5270051" cy="35161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37763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Polypharmacy and restrictive practices</a:t>
            </a:r>
          </a:p>
        </p:txBody>
      </p:sp>
      <p:sp>
        <p:nvSpPr>
          <p:cNvPr id="3" name="Content Placeholder 2"/>
          <p:cNvSpPr>
            <a:spLocks noGrp="1"/>
          </p:cNvSpPr>
          <p:nvPr>
            <p:ph idx="1"/>
          </p:nvPr>
        </p:nvSpPr>
        <p:spPr/>
        <p:txBody>
          <a:bodyPr>
            <a:normAutofit/>
          </a:bodyPr>
          <a:lstStyle/>
          <a:p>
            <a:r>
              <a:rPr lang="en-AU" dirty="0"/>
              <a:t>Common in people with intellectual disability</a:t>
            </a:r>
          </a:p>
          <a:p>
            <a:endParaRPr lang="en-AU" dirty="0"/>
          </a:p>
          <a:p>
            <a:r>
              <a:rPr lang="en-AU" dirty="0"/>
              <a:t>Consider anti-cholinergic burden:</a:t>
            </a:r>
          </a:p>
          <a:p>
            <a:pPr lvl="1"/>
            <a:r>
              <a:rPr lang="en-AU" dirty="0"/>
              <a:t>Especially people with Down syndrome</a:t>
            </a:r>
          </a:p>
          <a:p>
            <a:endParaRPr lang="en-AU" dirty="0"/>
          </a:p>
          <a:p>
            <a:endParaRPr lang="en-AU" dirty="0"/>
          </a:p>
          <a:p>
            <a:r>
              <a:rPr lang="en-AU" sz="4800" dirty="0"/>
              <a:t>What do you do?</a:t>
            </a:r>
          </a:p>
        </p:txBody>
      </p:sp>
      <p:sp>
        <p:nvSpPr>
          <p:cNvPr id="5" name="TextBox 4"/>
          <p:cNvSpPr txBox="1"/>
          <p:nvPr/>
        </p:nvSpPr>
        <p:spPr>
          <a:xfrm>
            <a:off x="620485" y="5337386"/>
            <a:ext cx="10956471" cy="400110"/>
          </a:xfrm>
          <a:prstGeom prst="rect">
            <a:avLst/>
          </a:prstGeom>
          <a:noFill/>
        </p:spPr>
        <p:txBody>
          <a:bodyPr wrap="square" rtlCol="0">
            <a:spAutoFit/>
          </a:bodyPr>
          <a:lstStyle/>
          <a:p>
            <a:r>
              <a:rPr lang="en-US" sz="2000" b="1" dirty="0">
                <a:solidFill>
                  <a:schemeClr val="accent2">
                    <a:lumMod val="75000"/>
                  </a:schemeClr>
                </a:solidFill>
                <a:hlinkClick r:id="rId3"/>
              </a:rPr>
              <a:t>NHS England » Stopping over medication of people with a learning disability, autism or both (STOMP)</a:t>
            </a:r>
            <a:r>
              <a:rPr lang="en-US" sz="2000" b="1" dirty="0">
                <a:solidFill>
                  <a:schemeClr val="accent2">
                    <a:lumMod val="75000"/>
                  </a:schemeClr>
                </a:solidFill>
              </a:rPr>
              <a:t> </a:t>
            </a:r>
            <a:endParaRPr lang="en-AU" sz="2000" b="1" dirty="0">
              <a:solidFill>
                <a:schemeClr val="accent2">
                  <a:lumMod val="75000"/>
                </a:schemeClr>
              </a:solidFill>
            </a:endParaRPr>
          </a:p>
        </p:txBody>
      </p:sp>
    </p:spTree>
    <p:extLst>
      <p:ext uri="{BB962C8B-B14F-4D97-AF65-F5344CB8AC3E}">
        <p14:creationId xmlns:p14="http://schemas.microsoft.com/office/powerpoint/2010/main" val="1074298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Case examples</a:t>
            </a:r>
          </a:p>
        </p:txBody>
      </p:sp>
      <p:sp>
        <p:nvSpPr>
          <p:cNvPr id="3" name="Text Placeholder 2"/>
          <p:cNvSpPr>
            <a:spLocks noGrp="1"/>
          </p:cNvSpPr>
          <p:nvPr>
            <p:ph type="body" idx="1"/>
          </p:nvPr>
        </p:nvSpPr>
        <p:spPr/>
        <p:txBody>
          <a:bodyPr/>
          <a:lstStyle/>
          <a:p>
            <a:r>
              <a:rPr lang="en-AU" dirty="0"/>
              <a:t>For Allied Health Workers</a:t>
            </a:r>
          </a:p>
        </p:txBody>
      </p:sp>
      <p:pic>
        <p:nvPicPr>
          <p:cNvPr id="4" name="Picture 3">
            <a:extLst>
              <a:ext uri="{FF2B5EF4-FFF2-40B4-BE49-F238E27FC236}">
                <a16:creationId xmlns:a16="http://schemas.microsoft.com/office/drawing/2014/main" id="{E1A90E79-6A07-764D-A70E-302CFCFFD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80" y="520228"/>
            <a:ext cx="2980704" cy="1490773"/>
          </a:xfrm>
          <a:prstGeom prst="rect">
            <a:avLst/>
          </a:prstGeom>
        </p:spPr>
      </p:pic>
    </p:spTree>
    <p:extLst>
      <p:ext uri="{BB962C8B-B14F-4D97-AF65-F5344CB8AC3E}">
        <p14:creationId xmlns:p14="http://schemas.microsoft.com/office/powerpoint/2010/main" val="2017982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Kit</a:t>
            </a:r>
          </a:p>
        </p:txBody>
      </p:sp>
      <p:sp>
        <p:nvSpPr>
          <p:cNvPr id="3" name="Text Placeholder 2"/>
          <p:cNvSpPr>
            <a:spLocks noGrp="1"/>
          </p:cNvSpPr>
          <p:nvPr>
            <p:ph type="body" idx="1"/>
          </p:nvPr>
        </p:nvSpPr>
        <p:spPr/>
        <p:txBody>
          <a:bodyPr/>
          <a:lstStyle/>
          <a:p>
            <a:r>
              <a:rPr lang="en-AU" dirty="0"/>
              <a:t>For Behaviour Support Specialists, Counsellors, and Psychologists</a:t>
            </a:r>
          </a:p>
        </p:txBody>
      </p:sp>
    </p:spTree>
    <p:extLst>
      <p:ext uri="{BB962C8B-B14F-4D97-AF65-F5344CB8AC3E}">
        <p14:creationId xmlns:p14="http://schemas.microsoft.com/office/powerpoint/2010/main" val="3808130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224" y="365125"/>
            <a:ext cx="10891576" cy="1325563"/>
          </a:xfrm>
        </p:spPr>
        <p:txBody>
          <a:bodyPr/>
          <a:lstStyle/>
          <a:p>
            <a:r>
              <a:rPr lang="en-AU" dirty="0"/>
              <a:t>Kit</a:t>
            </a:r>
          </a:p>
        </p:txBody>
      </p:sp>
      <p:sp>
        <p:nvSpPr>
          <p:cNvPr id="3" name="Content Placeholder 2"/>
          <p:cNvSpPr>
            <a:spLocks noGrp="1"/>
          </p:cNvSpPr>
          <p:nvPr>
            <p:ph idx="1"/>
          </p:nvPr>
        </p:nvSpPr>
        <p:spPr>
          <a:xfrm>
            <a:off x="6829063" y="1860350"/>
            <a:ext cx="4685507" cy="4351338"/>
          </a:xfrm>
        </p:spPr>
        <p:txBody>
          <a:bodyPr>
            <a:normAutofit/>
          </a:bodyPr>
          <a:lstStyle/>
          <a:p>
            <a:r>
              <a:rPr lang="en-AU" dirty="0"/>
              <a:t>51 year old man</a:t>
            </a:r>
          </a:p>
          <a:p>
            <a:r>
              <a:rPr lang="en-AU" dirty="0"/>
              <a:t>Enjoys gardening and </a:t>
            </a:r>
            <a:r>
              <a:rPr lang="en-AU" i="1" dirty="0"/>
              <a:t>Star Wars</a:t>
            </a:r>
            <a:endParaRPr lang="en-AU" dirty="0"/>
          </a:p>
          <a:p>
            <a:r>
              <a:rPr lang="en-AU" dirty="0"/>
              <a:t>Mild intellectual disability; speaks</a:t>
            </a:r>
          </a:p>
          <a:p>
            <a:r>
              <a:rPr lang="en-AU" dirty="0"/>
              <a:t>Lives with mother, Sherrie</a:t>
            </a:r>
          </a:p>
          <a:p>
            <a:r>
              <a:rPr lang="en-AU" dirty="0"/>
              <a:t>Recently lost father; lost job</a:t>
            </a:r>
          </a:p>
          <a:p>
            <a:r>
              <a:rPr lang="en-AU" dirty="0"/>
              <a:t>Mental health history – SSRI anti-depressant</a:t>
            </a:r>
          </a:p>
          <a:p>
            <a:r>
              <a:rPr lang="en-AU" dirty="0">
                <a:sym typeface="Symbol" panose="05050102010706020507" pitchFamily="18" charset="2"/>
              </a:rPr>
              <a:t> irritable – aggression to Mum</a:t>
            </a:r>
          </a:p>
          <a:p>
            <a:endParaRPr lang="en-AU"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224" y="1860350"/>
            <a:ext cx="5854734" cy="3895200"/>
          </a:xfrm>
          <a:prstGeom prst="rect">
            <a:avLst/>
          </a:prstGeom>
        </p:spPr>
      </p:pic>
    </p:spTree>
    <p:extLst>
      <p:ext uri="{BB962C8B-B14F-4D97-AF65-F5344CB8AC3E}">
        <p14:creationId xmlns:p14="http://schemas.microsoft.com/office/powerpoint/2010/main" val="3852951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Kit</a:t>
            </a:r>
          </a:p>
        </p:txBody>
      </p:sp>
      <p:sp>
        <p:nvSpPr>
          <p:cNvPr id="3" name="Content Placeholder 2"/>
          <p:cNvSpPr>
            <a:spLocks noGrp="1"/>
          </p:cNvSpPr>
          <p:nvPr>
            <p:ph idx="1"/>
          </p:nvPr>
        </p:nvSpPr>
        <p:spPr>
          <a:xfrm>
            <a:off x="6621864" y="1825625"/>
            <a:ext cx="4731936" cy="4351338"/>
          </a:xfrm>
        </p:spPr>
        <p:txBody>
          <a:bodyPr/>
          <a:lstStyle/>
          <a:p>
            <a:r>
              <a:rPr lang="en-AU" dirty="0"/>
              <a:t>What is going on?</a:t>
            </a:r>
          </a:p>
          <a:p>
            <a:endParaRPr lang="en-AU" dirty="0"/>
          </a:p>
          <a:p>
            <a:endParaRPr lang="en-AU" dirty="0"/>
          </a:p>
          <a:p>
            <a:r>
              <a:rPr lang="en-AU" dirty="0"/>
              <a:t>First steps?</a:t>
            </a:r>
          </a:p>
          <a:p>
            <a:endParaRPr lang="en-AU" dirty="0"/>
          </a:p>
          <a:p>
            <a:endParaRPr lang="en-AU" dirty="0"/>
          </a:p>
          <a:p>
            <a:r>
              <a:rPr lang="en-AU" dirty="0"/>
              <a:t>Ongoing?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224" y="1860350"/>
            <a:ext cx="5854734" cy="3895200"/>
          </a:xfrm>
          <a:prstGeom prst="rect">
            <a:avLst/>
          </a:prstGeom>
        </p:spPr>
      </p:pic>
    </p:spTree>
    <p:extLst>
      <p:ext uri="{BB962C8B-B14F-4D97-AF65-F5344CB8AC3E}">
        <p14:creationId xmlns:p14="http://schemas.microsoft.com/office/powerpoint/2010/main" val="1890473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do you hope to learn?</a:t>
            </a:r>
          </a:p>
        </p:txBody>
      </p:sp>
      <p:sp>
        <p:nvSpPr>
          <p:cNvPr id="3" name="Content Placeholder 2"/>
          <p:cNvSpPr>
            <a:spLocks noGrp="1"/>
          </p:cNvSpPr>
          <p:nvPr>
            <p:ph idx="1"/>
          </p:nvPr>
        </p:nvSpPr>
        <p:spPr/>
        <p:txBody>
          <a:bodyPr/>
          <a:lstStyle/>
          <a:p>
            <a:endParaRPr lang="en-AU" dirty="0"/>
          </a:p>
        </p:txBody>
      </p:sp>
      <p:sp>
        <p:nvSpPr>
          <p:cNvPr id="4" name="Rectangle 3"/>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spTree>
    <p:extLst>
      <p:ext uri="{BB962C8B-B14F-4D97-AF65-F5344CB8AC3E}">
        <p14:creationId xmlns:p14="http://schemas.microsoft.com/office/powerpoint/2010/main" val="2251578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Further reflections</a:t>
            </a:r>
            <a:r>
              <a:rPr lang="en-US" dirty="0"/>
              <a:t>?</a:t>
            </a:r>
            <a:endParaRPr lang="en-AU" dirty="0"/>
          </a:p>
        </p:txBody>
      </p:sp>
      <p:sp>
        <p:nvSpPr>
          <p:cNvPr id="3" name="Content Placeholder 2"/>
          <p:cNvSpPr>
            <a:spLocks noGrp="1"/>
          </p:cNvSpPr>
          <p:nvPr>
            <p:ph idx="1"/>
          </p:nvPr>
        </p:nvSpPr>
        <p:spPr/>
        <p:txBody>
          <a:bodyPr/>
          <a:lstStyle/>
          <a:p>
            <a:pPr>
              <a:spcAft>
                <a:spcPts val="1200"/>
              </a:spcAft>
            </a:pPr>
            <a:r>
              <a:rPr lang="en-AU" dirty="0"/>
              <a:t>Reliance on supporters for health care</a:t>
            </a:r>
          </a:p>
          <a:p>
            <a:pPr>
              <a:spcAft>
                <a:spcPts val="1200"/>
              </a:spcAft>
            </a:pPr>
            <a:endParaRPr lang="en-AU" dirty="0"/>
          </a:p>
          <a:p>
            <a:pPr>
              <a:spcAft>
                <a:spcPts val="1200"/>
              </a:spcAft>
            </a:pPr>
            <a:r>
              <a:rPr lang="en-AU" dirty="0"/>
              <a:t>Role of allied health workers to encourage families to plan future care needs</a:t>
            </a:r>
          </a:p>
          <a:p>
            <a:pPr>
              <a:spcAft>
                <a:spcPts val="1200"/>
              </a:spcAft>
            </a:pPr>
            <a:endParaRPr lang="en-AU" dirty="0"/>
          </a:p>
          <a:p>
            <a:pPr>
              <a:spcAft>
                <a:spcPts val="1200"/>
              </a:spcAft>
            </a:pPr>
            <a:r>
              <a:rPr lang="en-AU" dirty="0"/>
              <a:t>Value of annual health checks</a:t>
            </a:r>
          </a:p>
          <a:p>
            <a:pPr>
              <a:spcAft>
                <a:spcPts val="1200"/>
              </a:spcAft>
            </a:pPr>
            <a:endParaRPr lang="en-AU" dirty="0"/>
          </a:p>
          <a:p>
            <a:pPr>
              <a:spcAft>
                <a:spcPts val="1200"/>
              </a:spcAft>
            </a:pPr>
            <a:r>
              <a:rPr lang="en-AU" dirty="0"/>
              <a:t>Missed health conditions common</a:t>
            </a:r>
          </a:p>
          <a:p>
            <a:endParaRPr lang="en-AU" dirty="0"/>
          </a:p>
        </p:txBody>
      </p:sp>
    </p:spTree>
    <p:custDataLst>
      <p:tags r:id="rId1"/>
    </p:custDataLst>
    <p:extLst>
      <p:ext uri="{BB962C8B-B14F-4D97-AF65-F5344CB8AC3E}">
        <p14:creationId xmlns:p14="http://schemas.microsoft.com/office/powerpoint/2010/main" val="3858477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key points</a:t>
            </a:r>
            <a:endParaRPr lang="en-AU" dirty="0"/>
          </a:p>
        </p:txBody>
      </p:sp>
      <p:sp>
        <p:nvSpPr>
          <p:cNvPr id="3" name="Content Placeholder 2"/>
          <p:cNvSpPr>
            <a:spLocks noGrp="1"/>
          </p:cNvSpPr>
          <p:nvPr>
            <p:ph idx="1"/>
          </p:nvPr>
        </p:nvSpPr>
        <p:spPr/>
        <p:txBody>
          <a:bodyPr>
            <a:normAutofit/>
          </a:bodyPr>
          <a:lstStyle/>
          <a:p>
            <a:r>
              <a:rPr lang="en-AU" dirty="0"/>
              <a:t>Missed health conditions common.</a:t>
            </a:r>
          </a:p>
          <a:p>
            <a:r>
              <a:rPr lang="en-AU" dirty="0"/>
              <a:t>Any change in behaviour:</a:t>
            </a:r>
          </a:p>
          <a:p>
            <a:endParaRPr lang="en-AU" dirty="0"/>
          </a:p>
          <a:p>
            <a:endParaRPr lang="en-AU" dirty="0"/>
          </a:p>
          <a:p>
            <a:endParaRPr lang="en-AU" dirty="0"/>
          </a:p>
          <a:p>
            <a:endParaRPr lang="en-AU" dirty="0"/>
          </a:p>
          <a:p>
            <a:r>
              <a:rPr lang="en-AU" dirty="0"/>
              <a:t>Reliance on supporters for health care</a:t>
            </a:r>
          </a:p>
          <a:p>
            <a:r>
              <a:rPr lang="en-AU" dirty="0"/>
              <a:t>Role of allied health workers to encourage families to plan future care needs</a:t>
            </a:r>
          </a:p>
          <a:p>
            <a:r>
              <a:rPr lang="en-AU" dirty="0"/>
              <a:t>Value of annual health checks</a:t>
            </a:r>
          </a:p>
          <a:p>
            <a:pPr marL="0" indent="0">
              <a:buNone/>
            </a:pPr>
            <a:endParaRPr lang="en-AU" dirty="0"/>
          </a:p>
          <a:p>
            <a:endParaRPr lang="en-AU" dirty="0"/>
          </a:p>
        </p:txBody>
      </p:sp>
      <p:graphicFrame>
        <p:nvGraphicFramePr>
          <p:cNvPr id="5" name="Content Placeholder 3"/>
          <p:cNvGraphicFramePr>
            <a:graphicFrameLocks/>
          </p:cNvGraphicFramePr>
          <p:nvPr>
            <p:extLst>
              <p:ext uri="{D42A27DB-BD31-4B8C-83A1-F6EECF244321}">
                <p14:modId xmlns:p14="http://schemas.microsoft.com/office/powerpoint/2010/main" val="1240836168"/>
              </p:ext>
            </p:extLst>
          </p:nvPr>
        </p:nvGraphicFramePr>
        <p:xfrm>
          <a:off x="958309" y="2068293"/>
          <a:ext cx="10058400" cy="28703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869192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Amelia</a:t>
            </a:r>
          </a:p>
        </p:txBody>
      </p:sp>
      <p:sp>
        <p:nvSpPr>
          <p:cNvPr id="3" name="Subtitle 2"/>
          <p:cNvSpPr>
            <a:spLocks noGrp="1"/>
          </p:cNvSpPr>
          <p:nvPr>
            <p:ph type="body" idx="1"/>
          </p:nvPr>
        </p:nvSpPr>
        <p:spPr/>
        <p:txBody>
          <a:bodyPr/>
          <a:lstStyle/>
          <a:p>
            <a:r>
              <a:rPr lang="en-AU" dirty="0"/>
              <a:t>For Behaviour Support Specialists, Counsellors, Psychologists, Speech Therapists</a:t>
            </a:r>
          </a:p>
        </p:txBody>
      </p:sp>
    </p:spTree>
    <p:extLst>
      <p:ext uri="{BB962C8B-B14F-4D97-AF65-F5344CB8AC3E}">
        <p14:creationId xmlns:p14="http://schemas.microsoft.com/office/powerpoint/2010/main" val="1278299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Amelia</a:t>
            </a:r>
          </a:p>
        </p:txBody>
      </p:sp>
      <p:sp>
        <p:nvSpPr>
          <p:cNvPr id="3" name="Content Placeholder 2"/>
          <p:cNvSpPr>
            <a:spLocks noGrp="1"/>
          </p:cNvSpPr>
          <p:nvPr>
            <p:ph idx="1"/>
          </p:nvPr>
        </p:nvSpPr>
        <p:spPr/>
        <p:txBody>
          <a:bodyPr/>
          <a:lstStyle/>
          <a:p>
            <a:r>
              <a:rPr lang="en-AU" dirty="0"/>
              <a:t>Early 20’s</a:t>
            </a:r>
          </a:p>
          <a:p>
            <a:r>
              <a:rPr lang="en-AU" dirty="0"/>
              <a:t>Loves cats, cooking shows</a:t>
            </a:r>
          </a:p>
          <a:p>
            <a:r>
              <a:rPr lang="en-AU" dirty="0"/>
              <a:t>Intellectual disability &amp; cerebral palsy</a:t>
            </a:r>
          </a:p>
          <a:p>
            <a:r>
              <a:rPr lang="en-AU" dirty="0"/>
              <a:t>Group home</a:t>
            </a:r>
          </a:p>
          <a:p>
            <a:r>
              <a:rPr lang="en-AU" dirty="0"/>
              <a:t>Social day program 5 days a week</a:t>
            </a:r>
          </a:p>
          <a:p>
            <a:endParaRPr lang="en-AU" dirty="0"/>
          </a:p>
          <a:p>
            <a:r>
              <a:rPr lang="en-AU" dirty="0"/>
              <a:t>History of abuse and mental health problems</a:t>
            </a:r>
          </a:p>
          <a:p>
            <a:r>
              <a:rPr lang="en-AU" dirty="0"/>
              <a:t>Staff report recent history of ‘sexualised behaviours’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5777" y="347414"/>
            <a:ext cx="5265000" cy="3510000"/>
          </a:xfrm>
          <a:prstGeom prst="rect">
            <a:avLst/>
          </a:prstGeom>
        </p:spPr>
      </p:pic>
    </p:spTree>
    <p:extLst>
      <p:ext uri="{BB962C8B-B14F-4D97-AF65-F5344CB8AC3E}">
        <p14:creationId xmlns:p14="http://schemas.microsoft.com/office/powerpoint/2010/main" val="3138676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Amelia – Your turn</a:t>
            </a:r>
            <a:endParaRPr lang="en-AU" dirty="0"/>
          </a:p>
        </p:txBody>
      </p:sp>
      <p:sp>
        <p:nvSpPr>
          <p:cNvPr id="3" name="Content Placeholder 2"/>
          <p:cNvSpPr>
            <a:spLocks noGrp="1"/>
          </p:cNvSpPr>
          <p:nvPr>
            <p:ph idx="1"/>
          </p:nvPr>
        </p:nvSpPr>
        <p:spPr/>
        <p:txBody>
          <a:bodyPr>
            <a:normAutofit/>
          </a:bodyPr>
          <a:lstStyle/>
          <a:p>
            <a:endParaRPr lang="en-AU" dirty="0"/>
          </a:p>
          <a:p>
            <a:r>
              <a:rPr lang="en-AU" dirty="0"/>
              <a:t>What would you do?</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3559" y="2359094"/>
            <a:ext cx="5265000" cy="3510000"/>
          </a:xfrm>
          <a:prstGeom prst="rect">
            <a:avLst/>
          </a:prstGeom>
        </p:spPr>
      </p:pic>
    </p:spTree>
    <p:extLst>
      <p:ext uri="{BB962C8B-B14F-4D97-AF65-F5344CB8AC3E}">
        <p14:creationId xmlns:p14="http://schemas.microsoft.com/office/powerpoint/2010/main" val="881814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Amelia – Longer term</a:t>
            </a:r>
            <a:endParaRPr lang="en-AU" dirty="0"/>
          </a:p>
        </p:txBody>
      </p:sp>
      <p:sp>
        <p:nvSpPr>
          <p:cNvPr id="3" name="Content Placeholder 2"/>
          <p:cNvSpPr>
            <a:spLocks noGrp="1"/>
          </p:cNvSpPr>
          <p:nvPr>
            <p:ph idx="1"/>
          </p:nvPr>
        </p:nvSpPr>
        <p:spPr>
          <a:xfrm>
            <a:off x="1097280" y="1845734"/>
            <a:ext cx="10058400" cy="4023360"/>
          </a:xfrm>
        </p:spPr>
        <p:txBody>
          <a:bodyPr>
            <a:normAutofit/>
          </a:bodyPr>
          <a:lstStyle/>
          <a:p>
            <a:pPr marL="92075" lvl="1" indent="0">
              <a:buNone/>
            </a:pPr>
            <a:endParaRPr lang="en-AU" sz="2000" dirty="0">
              <a:solidFill>
                <a:schemeClr val="tx1"/>
              </a:solidFill>
            </a:endParaRPr>
          </a:p>
          <a:p>
            <a:pPr marL="92075" lvl="1" indent="0">
              <a:buNone/>
            </a:pPr>
            <a:r>
              <a:rPr lang="en-AU" sz="2000" dirty="0">
                <a:solidFill>
                  <a:schemeClr val="tx1"/>
                </a:solidFill>
              </a:rPr>
              <a:t>Redirection</a:t>
            </a:r>
          </a:p>
          <a:p>
            <a:pPr marL="457200" lvl="1" indent="0">
              <a:buNone/>
            </a:pPr>
            <a:endParaRPr lang="en-AU" sz="2000" dirty="0">
              <a:solidFill>
                <a:schemeClr val="tx1"/>
              </a:solidFill>
            </a:endParaRPr>
          </a:p>
          <a:p>
            <a:r>
              <a:rPr lang="en-AU" dirty="0">
                <a:solidFill>
                  <a:schemeClr val="tx1"/>
                </a:solidFill>
              </a:rPr>
              <a:t>Functional assessment</a:t>
            </a:r>
          </a:p>
          <a:p>
            <a:pPr lvl="1"/>
            <a:endParaRPr lang="en-AU" sz="2000" dirty="0">
              <a:solidFill>
                <a:schemeClr val="tx1"/>
              </a:solidFill>
            </a:endParaRPr>
          </a:p>
          <a:p>
            <a:r>
              <a:rPr lang="en-AU" dirty="0">
                <a:solidFill>
                  <a:schemeClr val="tx1"/>
                </a:solidFill>
              </a:rPr>
              <a:t>Education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3559" y="2359094"/>
            <a:ext cx="5265000" cy="3510000"/>
          </a:xfrm>
          <a:prstGeom prst="rect">
            <a:avLst/>
          </a:prstGeom>
        </p:spPr>
      </p:pic>
    </p:spTree>
    <p:extLst>
      <p:ext uri="{BB962C8B-B14F-4D97-AF65-F5344CB8AC3E}">
        <p14:creationId xmlns:p14="http://schemas.microsoft.com/office/powerpoint/2010/main" val="1205178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Amelia – further reflections</a:t>
            </a:r>
          </a:p>
        </p:txBody>
      </p:sp>
      <p:sp>
        <p:nvSpPr>
          <p:cNvPr id="7" name="Content Placeholder 6"/>
          <p:cNvSpPr>
            <a:spLocks noGrp="1"/>
          </p:cNvSpPr>
          <p:nvPr>
            <p:ph sz="half" idx="2"/>
          </p:nvPr>
        </p:nvSpPr>
        <p:spPr>
          <a:xfrm>
            <a:off x="1097279" y="1956122"/>
            <a:ext cx="9759773" cy="3912973"/>
          </a:xfrm>
        </p:spPr>
        <p:txBody>
          <a:bodyPr>
            <a:normAutofit/>
          </a:bodyPr>
          <a:lstStyle/>
          <a:p>
            <a:pPr marL="914400" lvl="1" indent="-457200">
              <a:buFont typeface="Arial" panose="020B0604020202020204" pitchFamily="34" charset="0"/>
              <a:buChar char="•"/>
            </a:pPr>
            <a:endParaRPr lang="en-AU" sz="3200" dirty="0"/>
          </a:p>
          <a:p>
            <a:pPr marL="92075" lvl="1" indent="0">
              <a:buNone/>
            </a:pPr>
            <a:r>
              <a:rPr lang="en-AU" sz="2800" dirty="0"/>
              <a:t>Any change in behaviour:</a:t>
            </a:r>
          </a:p>
          <a:p>
            <a:endParaRPr lang="en-AU"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71631755"/>
              </p:ext>
            </p:extLst>
          </p:nvPr>
        </p:nvGraphicFramePr>
        <p:xfrm>
          <a:off x="798652" y="3049547"/>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6511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Amir</a:t>
            </a:r>
          </a:p>
        </p:txBody>
      </p:sp>
      <p:sp>
        <p:nvSpPr>
          <p:cNvPr id="3" name="Subtitle 2"/>
          <p:cNvSpPr>
            <a:spLocks noGrp="1"/>
          </p:cNvSpPr>
          <p:nvPr>
            <p:ph type="body" idx="1"/>
          </p:nvPr>
        </p:nvSpPr>
        <p:spPr/>
        <p:txBody>
          <a:bodyPr/>
          <a:lstStyle/>
          <a:p>
            <a:r>
              <a:rPr lang="en-AU" dirty="0"/>
              <a:t>For Behaviour Support Specialists, Counsellors, and Psychologists, Speech therapists</a:t>
            </a:r>
          </a:p>
        </p:txBody>
      </p:sp>
    </p:spTree>
    <p:extLst>
      <p:ext uri="{BB962C8B-B14F-4D97-AF65-F5344CB8AC3E}">
        <p14:creationId xmlns:p14="http://schemas.microsoft.com/office/powerpoint/2010/main" val="305074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Amir</a:t>
            </a:r>
          </a:p>
        </p:txBody>
      </p:sp>
      <p:sp>
        <p:nvSpPr>
          <p:cNvPr id="3" name="Content Placeholder 2"/>
          <p:cNvSpPr>
            <a:spLocks noGrp="1"/>
          </p:cNvSpPr>
          <p:nvPr>
            <p:ph idx="1"/>
          </p:nvPr>
        </p:nvSpPr>
        <p:spPr/>
        <p:txBody>
          <a:bodyPr>
            <a:normAutofit/>
          </a:bodyPr>
          <a:lstStyle/>
          <a:p>
            <a:r>
              <a:rPr lang="en-AU" dirty="0"/>
              <a:t>19 years old</a:t>
            </a:r>
          </a:p>
          <a:p>
            <a:pPr lvl="1"/>
            <a:r>
              <a:rPr lang="en-AU" dirty="0"/>
              <a:t>Enjoys bush walking, time with family, visiting his family’s farm</a:t>
            </a:r>
          </a:p>
          <a:p>
            <a:pPr lvl="1"/>
            <a:r>
              <a:rPr lang="en-AU" dirty="0"/>
              <a:t>Moderate intellectual disability; some sign language</a:t>
            </a:r>
          </a:p>
          <a:p>
            <a:pPr lvl="1"/>
            <a:endParaRPr lang="en-AU" dirty="0"/>
          </a:p>
          <a:p>
            <a:r>
              <a:rPr lang="en-AU" dirty="0"/>
              <a:t>Epilepsy – medication 8+ years</a:t>
            </a:r>
          </a:p>
          <a:p>
            <a:pPr marL="457200" lvl="1" indent="0">
              <a:buNone/>
            </a:pPr>
            <a:endParaRPr lang="en-AU" dirty="0"/>
          </a:p>
          <a:p>
            <a:r>
              <a:rPr lang="en-AU" dirty="0"/>
              <a:t>Stopped eating past 3 weeks</a:t>
            </a:r>
          </a:p>
          <a:p>
            <a:pPr lvl="1"/>
            <a:r>
              <a:rPr lang="en-AU" dirty="0"/>
              <a:t>5 – 6 months increasingly ‘picky’ eater</a:t>
            </a:r>
          </a:p>
          <a:p>
            <a:pPr lvl="1"/>
            <a:r>
              <a:rPr lang="en-AU" dirty="0"/>
              <a:t>Food-related agitation</a:t>
            </a:r>
          </a:p>
          <a:p>
            <a:pPr lvl="1"/>
            <a:r>
              <a:rPr lang="en-AU" dirty="0"/>
              <a:t>Medication – worse</a:t>
            </a:r>
          </a:p>
          <a:p>
            <a:pPr lvl="1"/>
            <a:r>
              <a:rPr lang="en-AU" dirty="0"/>
              <a:t>1 - 2 banana smoothies a day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5690" y="2673928"/>
            <a:ext cx="5262853" cy="3510000"/>
          </a:xfrm>
          <a:prstGeom prst="rect">
            <a:avLst/>
          </a:prstGeom>
        </p:spPr>
      </p:pic>
    </p:spTree>
    <p:extLst>
      <p:ext uri="{BB962C8B-B14F-4D97-AF65-F5344CB8AC3E}">
        <p14:creationId xmlns:p14="http://schemas.microsoft.com/office/powerpoint/2010/main" val="2956435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Amir – your turn</a:t>
            </a:r>
          </a:p>
        </p:txBody>
      </p:sp>
      <p:sp>
        <p:nvSpPr>
          <p:cNvPr id="3" name="Content Placeholder 2"/>
          <p:cNvSpPr>
            <a:spLocks noGrp="1"/>
          </p:cNvSpPr>
          <p:nvPr>
            <p:ph idx="1"/>
          </p:nvPr>
        </p:nvSpPr>
        <p:spPr/>
        <p:txBody>
          <a:bodyPr/>
          <a:lstStyle/>
          <a:p>
            <a:pPr marL="0" indent="0">
              <a:buNone/>
            </a:pPr>
            <a:endParaRPr lang="en-AU" dirty="0"/>
          </a:p>
          <a:p>
            <a:r>
              <a:rPr lang="en-AU" dirty="0"/>
              <a:t>What is the first thing you would do?</a:t>
            </a:r>
          </a:p>
          <a:p>
            <a:pPr marL="0" indent="0">
              <a:buNone/>
            </a:pPr>
            <a:endParaRPr lang="en-AU" dirty="0"/>
          </a:p>
          <a:p>
            <a:pPr marL="0" indent="0">
              <a:buNone/>
            </a:pPr>
            <a:endParaRPr lang="en-AU" dirty="0"/>
          </a:p>
          <a:p>
            <a:r>
              <a:rPr lang="en-AU" dirty="0"/>
              <a:t>What else would you do – longer term?</a:t>
            </a:r>
          </a:p>
          <a:p>
            <a:endParaRPr lang="en-AU" dirty="0"/>
          </a:p>
          <a:p>
            <a:endParaRPr lang="en-AU"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5690" y="2673928"/>
            <a:ext cx="5262853" cy="3510000"/>
          </a:xfrm>
          <a:prstGeom prst="rect">
            <a:avLst/>
          </a:prstGeom>
        </p:spPr>
      </p:pic>
    </p:spTree>
    <p:extLst>
      <p:ext uri="{BB962C8B-B14F-4D97-AF65-F5344CB8AC3E}">
        <p14:creationId xmlns:p14="http://schemas.microsoft.com/office/powerpoint/2010/main" val="3969526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Workshop outline</a:t>
            </a:r>
            <a:endParaRPr lang="en-AU" dirty="0"/>
          </a:p>
        </p:txBody>
      </p:sp>
      <p:sp>
        <p:nvSpPr>
          <p:cNvPr id="3" name="Content Placeholder 2"/>
          <p:cNvSpPr>
            <a:spLocks noGrp="1"/>
          </p:cNvSpPr>
          <p:nvPr>
            <p:ph idx="1"/>
          </p:nvPr>
        </p:nvSpPr>
        <p:spPr>
          <a:xfrm>
            <a:off x="2582426" y="2002419"/>
            <a:ext cx="8771374" cy="4149397"/>
          </a:xfrm>
        </p:spPr>
        <p:txBody>
          <a:bodyPr>
            <a:normAutofit/>
          </a:bodyPr>
          <a:lstStyle/>
          <a:p>
            <a:pPr marL="0" indent="0">
              <a:buNone/>
            </a:pPr>
            <a:r>
              <a:rPr lang="en-AU" sz="2800" dirty="0"/>
              <a:t>Health care for people with intellectual disability</a:t>
            </a:r>
          </a:p>
          <a:p>
            <a:endParaRPr lang="en-AU" sz="2800" dirty="0"/>
          </a:p>
          <a:p>
            <a:pPr marL="0" indent="0">
              <a:buNone/>
            </a:pPr>
            <a:endParaRPr lang="en-AU" sz="2800" dirty="0"/>
          </a:p>
          <a:p>
            <a:pPr marL="0" indent="0">
              <a:buNone/>
            </a:pPr>
            <a:r>
              <a:rPr lang="en-AU" sz="2800" dirty="0"/>
              <a:t>Case examples</a:t>
            </a:r>
          </a:p>
          <a:p>
            <a:endParaRPr lang="en-AU" sz="2800" dirty="0"/>
          </a:p>
          <a:p>
            <a:endParaRPr lang="en-AU" sz="2800" dirty="0"/>
          </a:p>
          <a:p>
            <a:r>
              <a:rPr lang="en-AU" sz="2800" dirty="0"/>
              <a:t>What we can learn</a:t>
            </a:r>
          </a:p>
          <a:p>
            <a:endParaRPr lang="en-AU" dirty="0"/>
          </a:p>
        </p:txBody>
      </p:sp>
      <p:sp>
        <p:nvSpPr>
          <p:cNvPr id="4" name="Rectangle 3"/>
          <p:cNvSpPr/>
          <p:nvPr/>
        </p:nvSpPr>
        <p:spPr>
          <a:xfrm>
            <a:off x="10651253" y="241160"/>
            <a:ext cx="1115367"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Photo of co-facilitator</a:t>
            </a:r>
          </a:p>
        </p:txBody>
      </p:sp>
      <p:sp>
        <p:nvSpPr>
          <p:cNvPr id="5" name="Rectangle 4"/>
          <p:cNvSpPr/>
          <p:nvPr/>
        </p:nvSpPr>
        <p:spPr>
          <a:xfrm>
            <a:off x="1398396" y="1990843"/>
            <a:ext cx="850758" cy="969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t>Photo of co-facilitator</a:t>
            </a:r>
          </a:p>
        </p:txBody>
      </p:sp>
      <p:sp>
        <p:nvSpPr>
          <p:cNvPr id="6" name="Rectangle 5"/>
          <p:cNvSpPr/>
          <p:nvPr/>
        </p:nvSpPr>
        <p:spPr>
          <a:xfrm>
            <a:off x="1398396" y="3586497"/>
            <a:ext cx="850758" cy="969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t>Photo of physician or facilitator</a:t>
            </a:r>
          </a:p>
        </p:txBody>
      </p:sp>
      <p:sp>
        <p:nvSpPr>
          <p:cNvPr id="21" name="Rectangle 20"/>
          <p:cNvSpPr/>
          <p:nvPr/>
        </p:nvSpPr>
        <p:spPr>
          <a:xfrm>
            <a:off x="1398396" y="5182151"/>
            <a:ext cx="850758" cy="969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1200" dirty="0"/>
              <a:t>Photo of co</a:t>
            </a:r>
            <a:r>
              <a:rPr lang="en-AU" sz="1400" dirty="0"/>
              <a:t>-</a:t>
            </a:r>
            <a:r>
              <a:rPr lang="en-AU" sz="1200" dirty="0"/>
              <a:t>facilitator</a:t>
            </a:r>
          </a:p>
        </p:txBody>
      </p:sp>
    </p:spTree>
    <p:custDataLst>
      <p:tags r:id="rId1"/>
    </p:custDataLst>
    <p:extLst>
      <p:ext uri="{BB962C8B-B14F-4D97-AF65-F5344CB8AC3E}">
        <p14:creationId xmlns:p14="http://schemas.microsoft.com/office/powerpoint/2010/main" val="4084327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Resources</a:t>
            </a:r>
          </a:p>
        </p:txBody>
      </p:sp>
      <p:sp>
        <p:nvSpPr>
          <p:cNvPr id="3" name="Content Placeholder 2"/>
          <p:cNvSpPr>
            <a:spLocks noGrp="1"/>
          </p:cNvSpPr>
          <p:nvPr>
            <p:ph idx="1"/>
          </p:nvPr>
        </p:nvSpPr>
        <p:spPr/>
        <p:txBody>
          <a:bodyPr/>
          <a:lstStyle/>
          <a:p>
            <a:endParaRPr lang="en-AU" dirty="0"/>
          </a:p>
        </p:txBody>
      </p:sp>
      <p:pic>
        <p:nvPicPr>
          <p:cNvPr id="5" name="Picture 4"/>
          <p:cNvPicPr>
            <a:picLocks noChangeAspect="1"/>
          </p:cNvPicPr>
          <p:nvPr/>
        </p:nvPicPr>
        <p:blipFill rotWithShape="1">
          <a:blip r:embed="rId3"/>
          <a:srcRect l="7431" r="2735" b="15110"/>
          <a:stretch/>
        </p:blipFill>
        <p:spPr>
          <a:xfrm>
            <a:off x="4402285" y="1845734"/>
            <a:ext cx="7642757" cy="4122111"/>
          </a:xfrm>
          <a:prstGeom prst="rect">
            <a:avLst/>
          </a:prstGeom>
          <a:ln>
            <a:noFill/>
          </a:ln>
          <a:effectLst>
            <a:outerShdw blurRad="190500" algn="tl" rotWithShape="0">
              <a:srgbClr val="000000">
                <a:alpha val="70000"/>
              </a:srgbClr>
            </a:outerShdw>
          </a:effectLst>
        </p:spPr>
      </p:pic>
      <p:sp>
        <p:nvSpPr>
          <p:cNvPr id="6" name="TextBox 5"/>
          <p:cNvSpPr txBox="1"/>
          <p:nvPr/>
        </p:nvSpPr>
        <p:spPr>
          <a:xfrm>
            <a:off x="7496863" y="5918856"/>
            <a:ext cx="1453599" cy="461665"/>
          </a:xfrm>
          <a:prstGeom prst="rect">
            <a:avLst/>
          </a:prstGeom>
          <a:noFill/>
        </p:spPr>
        <p:txBody>
          <a:bodyPr wrap="square" rtlCol="0">
            <a:spAutoFit/>
          </a:bodyPr>
          <a:lstStyle/>
          <a:p>
            <a:r>
              <a:rPr lang="en-AU" sz="2400" b="1" dirty="0">
                <a:solidFill>
                  <a:schemeClr val="accent2">
                    <a:lumMod val="75000"/>
                  </a:schemeClr>
                </a:solidFill>
              </a:rPr>
              <a:t>tg.org.au</a:t>
            </a:r>
          </a:p>
        </p:txBody>
      </p:sp>
      <p:pic>
        <p:nvPicPr>
          <p:cNvPr id="7" name="Picture 6"/>
          <p:cNvPicPr>
            <a:picLocks noChangeAspect="1"/>
          </p:cNvPicPr>
          <p:nvPr/>
        </p:nvPicPr>
        <p:blipFill rotWithShape="1">
          <a:blip r:embed="rId4"/>
          <a:srcRect t="3681" b="13451"/>
          <a:stretch/>
        </p:blipFill>
        <p:spPr>
          <a:xfrm>
            <a:off x="423949" y="1891144"/>
            <a:ext cx="5378465" cy="43849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59486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Case examples</a:t>
            </a:r>
          </a:p>
        </p:txBody>
      </p:sp>
      <p:sp>
        <p:nvSpPr>
          <p:cNvPr id="3" name="Text Placeholder 2"/>
          <p:cNvSpPr>
            <a:spLocks noGrp="1"/>
          </p:cNvSpPr>
          <p:nvPr>
            <p:ph type="body" idx="1"/>
          </p:nvPr>
        </p:nvSpPr>
        <p:spPr/>
        <p:txBody>
          <a:bodyPr/>
          <a:lstStyle/>
          <a:p>
            <a:r>
              <a:rPr lang="en-AU" dirty="0"/>
              <a:t>Dentists</a:t>
            </a:r>
          </a:p>
        </p:txBody>
      </p:sp>
      <p:pic>
        <p:nvPicPr>
          <p:cNvPr id="4" name="Picture 3">
            <a:extLst>
              <a:ext uri="{FF2B5EF4-FFF2-40B4-BE49-F238E27FC236}">
                <a16:creationId xmlns:a16="http://schemas.microsoft.com/office/drawing/2014/main" id="{E1A90E79-6A07-764D-A70E-302CFCFFD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80" y="520228"/>
            <a:ext cx="2980704" cy="1490773"/>
          </a:xfrm>
          <a:prstGeom prst="rect">
            <a:avLst/>
          </a:prstGeom>
        </p:spPr>
      </p:pic>
    </p:spTree>
    <p:extLst>
      <p:ext uri="{BB962C8B-B14F-4D97-AF65-F5344CB8AC3E}">
        <p14:creationId xmlns:p14="http://schemas.microsoft.com/office/powerpoint/2010/main" val="2999611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Stacey</a:t>
            </a:r>
          </a:p>
        </p:txBody>
      </p:sp>
      <p:sp>
        <p:nvSpPr>
          <p:cNvPr id="3" name="Subtitle 2"/>
          <p:cNvSpPr>
            <a:spLocks noGrp="1"/>
          </p:cNvSpPr>
          <p:nvPr>
            <p:ph type="body" idx="1"/>
          </p:nvPr>
        </p:nvSpPr>
        <p:spPr/>
        <p:txBody>
          <a:bodyPr/>
          <a:lstStyle/>
          <a:p>
            <a:r>
              <a:rPr lang="en-AU" dirty="0"/>
              <a:t>For Dentists</a:t>
            </a:r>
          </a:p>
        </p:txBody>
      </p:sp>
    </p:spTree>
    <p:extLst>
      <p:ext uri="{BB962C8B-B14F-4D97-AF65-F5344CB8AC3E}">
        <p14:creationId xmlns:p14="http://schemas.microsoft.com/office/powerpoint/2010/main" val="472413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Stacey</a:t>
            </a:r>
          </a:p>
        </p:txBody>
      </p:sp>
      <p:sp>
        <p:nvSpPr>
          <p:cNvPr id="3" name="Content Placeholder 2"/>
          <p:cNvSpPr>
            <a:spLocks noGrp="1"/>
          </p:cNvSpPr>
          <p:nvPr>
            <p:ph idx="1"/>
          </p:nvPr>
        </p:nvSpPr>
        <p:spPr/>
        <p:txBody>
          <a:bodyPr>
            <a:normAutofit/>
          </a:bodyPr>
          <a:lstStyle/>
          <a:p>
            <a:r>
              <a:rPr lang="en-AU" dirty="0"/>
              <a:t>Early 30’s, lives with family and dog</a:t>
            </a:r>
          </a:p>
          <a:p>
            <a:r>
              <a:rPr lang="en-AU" dirty="0"/>
              <a:t>Works as a mail clerk and actor</a:t>
            </a:r>
          </a:p>
          <a:p>
            <a:r>
              <a:rPr lang="en-AU" dirty="0" smtClean="0"/>
              <a:t>Intellectual </a:t>
            </a:r>
            <a:r>
              <a:rPr lang="en-AU" dirty="0"/>
              <a:t>disability, speaks</a:t>
            </a:r>
          </a:p>
          <a:p>
            <a:endParaRPr lang="en-AU" dirty="0"/>
          </a:p>
          <a:p>
            <a:r>
              <a:rPr lang="en-AU" dirty="0"/>
              <a:t>Mouth breathing</a:t>
            </a:r>
          </a:p>
          <a:p>
            <a:r>
              <a:rPr lang="en-AU" dirty="0"/>
              <a:t>Gagging</a:t>
            </a:r>
          </a:p>
          <a:p>
            <a:r>
              <a:rPr lang="en-AU" dirty="0"/>
              <a:t>Bruxes teeth</a:t>
            </a:r>
          </a:p>
          <a:p>
            <a:r>
              <a:rPr lang="en-AU" dirty="0"/>
              <a:t>Recent vertical root fracture of an unresolved premolar tooth</a:t>
            </a:r>
          </a:p>
          <a:p>
            <a:r>
              <a:rPr lang="en-AU" dirty="0"/>
              <a:t>Fears needles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8629" y="711014"/>
            <a:ext cx="4719163" cy="3146400"/>
          </a:xfrm>
          <a:prstGeom prst="rect">
            <a:avLst/>
          </a:prstGeom>
        </p:spPr>
      </p:pic>
    </p:spTree>
    <p:extLst>
      <p:ext uri="{BB962C8B-B14F-4D97-AF65-F5344CB8AC3E}">
        <p14:creationId xmlns:p14="http://schemas.microsoft.com/office/powerpoint/2010/main" val="2834683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Stacey – your turn</a:t>
            </a:r>
          </a:p>
        </p:txBody>
      </p:sp>
      <p:sp>
        <p:nvSpPr>
          <p:cNvPr id="3" name="Content Placeholder 2"/>
          <p:cNvSpPr>
            <a:spLocks noGrp="1"/>
          </p:cNvSpPr>
          <p:nvPr>
            <p:ph idx="1"/>
          </p:nvPr>
        </p:nvSpPr>
        <p:spPr/>
        <p:txBody>
          <a:bodyPr/>
          <a:lstStyle/>
          <a:p>
            <a:endParaRPr lang="en-AU" dirty="0"/>
          </a:p>
          <a:p>
            <a:r>
              <a:rPr lang="en-AU" dirty="0"/>
              <a:t>How would you address Stacey’s oral health needs?</a:t>
            </a:r>
          </a:p>
          <a:p>
            <a:endParaRPr lang="en-AU" dirty="0"/>
          </a:p>
          <a:p>
            <a:endParaRPr lang="en-AU" dirty="0"/>
          </a:p>
          <a:p>
            <a:endParaRPr lang="en-AU" dirty="0"/>
          </a:p>
          <a:p>
            <a:r>
              <a:rPr lang="en-AU" dirty="0"/>
              <a:t>What are some things that might help her cope with dental work?</a:t>
            </a:r>
          </a:p>
          <a:p>
            <a:endParaRPr lang="en-AU" dirty="0"/>
          </a:p>
          <a:p>
            <a:endParaRPr lang="en-AU" dirty="0"/>
          </a:p>
          <a:p>
            <a:endParaRPr lang="en-AU"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8629" y="711014"/>
            <a:ext cx="4719163" cy="3146400"/>
          </a:xfrm>
          <a:prstGeom prst="rect">
            <a:avLst/>
          </a:prstGeom>
        </p:spPr>
      </p:pic>
    </p:spTree>
    <p:extLst>
      <p:ext uri="{BB962C8B-B14F-4D97-AF65-F5344CB8AC3E}">
        <p14:creationId xmlns:p14="http://schemas.microsoft.com/office/powerpoint/2010/main" val="1735650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Stacey – further reflections</a:t>
            </a:r>
          </a:p>
        </p:txBody>
      </p:sp>
      <p:sp>
        <p:nvSpPr>
          <p:cNvPr id="3" name="Content Placeholder 2"/>
          <p:cNvSpPr>
            <a:spLocks noGrp="1"/>
          </p:cNvSpPr>
          <p:nvPr>
            <p:ph idx="1"/>
          </p:nvPr>
        </p:nvSpPr>
        <p:spPr/>
        <p:txBody>
          <a:bodyPr/>
          <a:lstStyle/>
          <a:p>
            <a:endParaRPr lang="en-AU" dirty="0"/>
          </a:p>
          <a:p>
            <a:r>
              <a:rPr lang="en-AU" dirty="0"/>
              <a:t>How would you adjust your communication with Stacey?</a:t>
            </a:r>
          </a:p>
          <a:p>
            <a:endParaRPr lang="en-AU" dirty="0"/>
          </a:p>
          <a:p>
            <a:endParaRPr lang="en-AU" dirty="0"/>
          </a:p>
          <a:p>
            <a:endParaRPr lang="en-AU" dirty="0"/>
          </a:p>
          <a:p>
            <a:r>
              <a:rPr lang="en-AU" dirty="0"/>
              <a:t>Other adjustments?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1647" y="2983159"/>
            <a:ext cx="4719163" cy="3146400"/>
          </a:xfrm>
          <a:prstGeom prst="rect">
            <a:avLst/>
          </a:prstGeom>
        </p:spPr>
      </p:pic>
    </p:spTree>
    <p:extLst>
      <p:ext uri="{BB962C8B-B14F-4D97-AF65-F5344CB8AC3E}">
        <p14:creationId xmlns:p14="http://schemas.microsoft.com/office/powerpoint/2010/main" val="594378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Leon</a:t>
            </a:r>
          </a:p>
        </p:txBody>
      </p:sp>
      <p:sp>
        <p:nvSpPr>
          <p:cNvPr id="3" name="Subtitle 2"/>
          <p:cNvSpPr>
            <a:spLocks noGrp="1"/>
          </p:cNvSpPr>
          <p:nvPr>
            <p:ph type="body" idx="1"/>
          </p:nvPr>
        </p:nvSpPr>
        <p:spPr/>
        <p:txBody>
          <a:bodyPr/>
          <a:lstStyle/>
          <a:p>
            <a:r>
              <a:rPr lang="en-AU" dirty="0"/>
              <a:t>For Dentists</a:t>
            </a:r>
          </a:p>
        </p:txBody>
      </p:sp>
    </p:spTree>
    <p:extLst>
      <p:ext uri="{BB962C8B-B14F-4D97-AF65-F5344CB8AC3E}">
        <p14:creationId xmlns:p14="http://schemas.microsoft.com/office/powerpoint/2010/main" val="303798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Leon</a:t>
            </a:r>
          </a:p>
        </p:txBody>
      </p:sp>
      <p:sp>
        <p:nvSpPr>
          <p:cNvPr id="3" name="Content Placeholder 2"/>
          <p:cNvSpPr>
            <a:spLocks noGrp="1"/>
          </p:cNvSpPr>
          <p:nvPr>
            <p:ph idx="1"/>
          </p:nvPr>
        </p:nvSpPr>
        <p:spPr/>
        <p:txBody>
          <a:bodyPr>
            <a:normAutofit fontScale="92500" lnSpcReduction="20000"/>
          </a:bodyPr>
          <a:lstStyle/>
          <a:p>
            <a:r>
              <a:rPr lang="en-AU" dirty="0"/>
              <a:t>Late 30’s</a:t>
            </a:r>
          </a:p>
          <a:p>
            <a:r>
              <a:rPr lang="en-AU" dirty="0"/>
              <a:t>Severe intellectual disability, </a:t>
            </a:r>
            <a:r>
              <a:rPr lang="en-AU" dirty="0" smtClean="0"/>
              <a:t>support for most activities</a:t>
            </a:r>
          </a:p>
          <a:p>
            <a:r>
              <a:rPr lang="en-AU" dirty="0" smtClean="0"/>
              <a:t>Non-verbal communication, </a:t>
            </a:r>
            <a:r>
              <a:rPr lang="en-AU" dirty="0"/>
              <a:t>uses wheelchair</a:t>
            </a:r>
          </a:p>
          <a:p>
            <a:r>
              <a:rPr lang="en-AU" dirty="0"/>
              <a:t>Lives in a group home, stays with dad every second weekend</a:t>
            </a:r>
          </a:p>
          <a:p>
            <a:r>
              <a:rPr lang="en-AU" dirty="0"/>
              <a:t>Enjoys watching home videos</a:t>
            </a:r>
          </a:p>
          <a:p>
            <a:pPr marL="0" indent="0">
              <a:buNone/>
            </a:pPr>
            <a:endParaRPr lang="en-AU" dirty="0"/>
          </a:p>
          <a:p>
            <a:r>
              <a:rPr lang="en-AU" dirty="0"/>
              <a:t>Dysphagia, epilepsy</a:t>
            </a:r>
          </a:p>
          <a:p>
            <a:r>
              <a:rPr lang="en-AU" dirty="0"/>
              <a:t>6 years ago: comprehensive evaluation under GA</a:t>
            </a:r>
          </a:p>
          <a:p>
            <a:r>
              <a:rPr lang="en-AU" dirty="0"/>
              <a:t>Referred by GP: – commencing bisphosphonates</a:t>
            </a:r>
          </a:p>
          <a:p>
            <a:r>
              <a:rPr lang="en-AU" dirty="0"/>
              <a:t>- may need extractions</a:t>
            </a:r>
          </a:p>
          <a:p>
            <a:endParaRPr lang="en-AU" dirty="0"/>
          </a:p>
          <a:p>
            <a:endParaRPr lang="en-AU" dirty="0"/>
          </a:p>
          <a:p>
            <a:endParaRPr lang="en-AU"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2427" y="3245526"/>
            <a:ext cx="4478830" cy="2974938"/>
          </a:xfrm>
          <a:prstGeom prst="rect">
            <a:avLst/>
          </a:prstGeom>
        </p:spPr>
      </p:pic>
    </p:spTree>
    <p:extLst>
      <p:ext uri="{BB962C8B-B14F-4D97-AF65-F5344CB8AC3E}">
        <p14:creationId xmlns:p14="http://schemas.microsoft.com/office/powerpoint/2010/main" val="2871069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Leon – your turn</a:t>
            </a:r>
          </a:p>
        </p:txBody>
      </p:sp>
      <p:sp>
        <p:nvSpPr>
          <p:cNvPr id="3" name="Content Placeholder 2"/>
          <p:cNvSpPr>
            <a:spLocks noGrp="1"/>
          </p:cNvSpPr>
          <p:nvPr>
            <p:ph idx="1"/>
          </p:nvPr>
        </p:nvSpPr>
        <p:spPr/>
        <p:txBody>
          <a:bodyPr>
            <a:normAutofit lnSpcReduction="10000"/>
          </a:bodyPr>
          <a:lstStyle/>
          <a:p>
            <a:r>
              <a:rPr lang="en-AU" dirty="0"/>
              <a:t>How would you assess Leon’s oral health?</a:t>
            </a:r>
          </a:p>
          <a:p>
            <a:endParaRPr lang="en-AU" dirty="0"/>
          </a:p>
          <a:p>
            <a:endParaRPr lang="en-AU" dirty="0"/>
          </a:p>
          <a:p>
            <a:endParaRPr lang="en-AU" dirty="0"/>
          </a:p>
          <a:p>
            <a:r>
              <a:rPr lang="en-AU" dirty="0"/>
              <a:t>How would you address his dental needs?</a:t>
            </a:r>
          </a:p>
          <a:p>
            <a:endParaRPr lang="en-AU" dirty="0"/>
          </a:p>
          <a:p>
            <a:pPr lvl="1">
              <a:buFontTx/>
              <a:buChar char="-"/>
            </a:pPr>
            <a:r>
              <a:rPr lang="en-AU" sz="2000" dirty="0"/>
              <a:t>Risks to manage?</a:t>
            </a:r>
          </a:p>
          <a:p>
            <a:pPr lvl="1">
              <a:buFontTx/>
              <a:buChar char="-"/>
            </a:pPr>
            <a:endParaRPr lang="en-AU" sz="2000" dirty="0"/>
          </a:p>
          <a:p>
            <a:pPr lvl="1">
              <a:buFontTx/>
              <a:buChar char="-"/>
            </a:pPr>
            <a:r>
              <a:rPr lang="en-AU" sz="2000" dirty="0"/>
              <a:t>Adjustments to standard practice?</a:t>
            </a:r>
          </a:p>
          <a:p>
            <a:pPr lvl="1">
              <a:buFontTx/>
              <a:buChar char="-"/>
            </a:pPr>
            <a:endParaRPr lang="en-AU" sz="2000" dirty="0"/>
          </a:p>
          <a:p>
            <a:pPr lvl="1">
              <a:buFontTx/>
              <a:buChar char="-"/>
            </a:pPr>
            <a:r>
              <a:rPr lang="en-AU" sz="2000" dirty="0"/>
              <a:t>Communication?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5436" y="2939143"/>
            <a:ext cx="4753032" cy="3157069"/>
          </a:xfrm>
          <a:prstGeom prst="rect">
            <a:avLst/>
          </a:prstGeom>
        </p:spPr>
      </p:pic>
    </p:spTree>
    <p:extLst>
      <p:ext uri="{BB962C8B-B14F-4D97-AF65-F5344CB8AC3E}">
        <p14:creationId xmlns:p14="http://schemas.microsoft.com/office/powerpoint/2010/main" val="1537679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Leon – pragmatic considerations</a:t>
            </a:r>
          </a:p>
        </p:txBody>
      </p:sp>
      <p:sp>
        <p:nvSpPr>
          <p:cNvPr id="3" name="Content Placeholder 2"/>
          <p:cNvSpPr>
            <a:spLocks noGrp="1"/>
          </p:cNvSpPr>
          <p:nvPr>
            <p:ph idx="1"/>
          </p:nvPr>
        </p:nvSpPr>
        <p:spPr/>
        <p:txBody>
          <a:bodyPr>
            <a:normAutofit lnSpcReduction="10000"/>
          </a:bodyPr>
          <a:lstStyle/>
          <a:p>
            <a:pPr marL="0" indent="0">
              <a:buNone/>
            </a:pPr>
            <a:r>
              <a:rPr lang="en-AU" dirty="0"/>
              <a:t>Liaise with GP</a:t>
            </a:r>
          </a:p>
          <a:p>
            <a:r>
              <a:rPr lang="en-AU" dirty="0"/>
              <a:t>	- Care plan summary</a:t>
            </a:r>
          </a:p>
          <a:p>
            <a:r>
              <a:rPr lang="en-AU" dirty="0"/>
              <a:t>	- Optimise general anaesthetic</a:t>
            </a:r>
          </a:p>
          <a:p>
            <a:endParaRPr lang="en-AU" dirty="0"/>
          </a:p>
          <a:p>
            <a:r>
              <a:rPr lang="en-AU" dirty="0"/>
              <a:t>Referral</a:t>
            </a:r>
          </a:p>
          <a:p>
            <a:pPr lvl="1"/>
            <a:r>
              <a:rPr lang="en-AU" dirty="0"/>
              <a:t>Public hospital</a:t>
            </a:r>
          </a:p>
          <a:p>
            <a:pPr lvl="1"/>
            <a:r>
              <a:rPr lang="en-AU" dirty="0"/>
              <a:t>Private dentist within hospital</a:t>
            </a:r>
          </a:p>
          <a:p>
            <a:pPr lvl="1"/>
            <a:r>
              <a:rPr lang="en-AU" dirty="0"/>
              <a:t>Adjustments</a:t>
            </a:r>
          </a:p>
          <a:p>
            <a:endParaRPr lang="en-AU" dirty="0"/>
          </a:p>
          <a:p>
            <a:r>
              <a:rPr lang="en-AU" dirty="0"/>
              <a:t>Consent? Payment?</a:t>
            </a:r>
          </a:p>
          <a:p>
            <a:pPr marL="0" indent="0">
              <a:buNone/>
            </a:pPr>
            <a:endParaRPr lang="en-AU"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6189" y="2809468"/>
            <a:ext cx="5062664" cy="3362732"/>
          </a:xfrm>
          <a:prstGeom prst="rect">
            <a:avLst/>
          </a:prstGeom>
        </p:spPr>
      </p:pic>
    </p:spTree>
    <p:extLst>
      <p:ext uri="{BB962C8B-B14F-4D97-AF65-F5344CB8AC3E}">
        <p14:creationId xmlns:p14="http://schemas.microsoft.com/office/powerpoint/2010/main" val="1907100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OFFICE THEME" val="rbIvX6Rm"/>
  <p:tag name="ARTICULATE_SLIDE_COUNT" val="2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etrospect">
  <a:themeElements>
    <a:clrScheme name="Custom 1">
      <a:dk1>
        <a:sysClr val="windowText" lastClr="000000"/>
      </a:dk1>
      <a:lt1>
        <a:sysClr val="window" lastClr="FFFFFF"/>
      </a:lt1>
      <a:dk2>
        <a:srgbClr val="344068"/>
      </a:dk2>
      <a:lt2>
        <a:srgbClr val="D9E0E6"/>
      </a:lt2>
      <a:accent1>
        <a:srgbClr val="A3CEED"/>
      </a:accent1>
      <a:accent2>
        <a:srgbClr val="1C6294"/>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61EBE68C6DBB45A40B506E4745860C" ma:contentTypeVersion="13" ma:contentTypeDescription="Create a new document." ma:contentTypeScope="" ma:versionID="21edbc32e59be3335c63b592df0d7da9">
  <xsd:schema xmlns:xsd="http://www.w3.org/2001/XMLSchema" xmlns:xs="http://www.w3.org/2001/XMLSchema" xmlns:p="http://schemas.microsoft.com/office/2006/metadata/properties" xmlns:ns2="e763d6ad-9d94-4d72-8839-6b731ecd4f31" xmlns:ns3="e0c623bd-c7a5-4087-ae65-09bd40da8911" targetNamespace="http://schemas.microsoft.com/office/2006/metadata/properties" ma:root="true" ma:fieldsID="cc58415726f7a1a378fb983f8ca7c748" ns2:_="" ns3:_="">
    <xsd:import namespace="e763d6ad-9d94-4d72-8839-6b731ecd4f31"/>
    <xsd:import namespace="e0c623bd-c7a5-4087-ae65-09bd40da891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63d6ad-9d94-4d72-8839-6b731ecd4f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c623bd-c7a5-4087-ae65-09bd40da891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0c623bd-c7a5-4087-ae65-09bd40da8911">
      <UserInfo>
        <DisplayName>Karen Akehurst</DisplayName>
        <AccountId>69</AccountId>
        <AccountType/>
      </UserInfo>
      <UserInfo>
        <DisplayName>Pablo Garcia</DisplayName>
        <AccountId>48</AccountId>
        <AccountType/>
      </UserInfo>
    </SharedWithUsers>
  </documentManagement>
</p:properties>
</file>

<file path=customXml/itemProps1.xml><?xml version="1.0" encoding="utf-8"?>
<ds:datastoreItem xmlns:ds="http://schemas.openxmlformats.org/officeDocument/2006/customXml" ds:itemID="{1968F1CC-0ECF-40BF-B175-4846AC036E2E}">
  <ds:schemaRefs>
    <ds:schemaRef ds:uri="http://schemas.microsoft.com/sharepoint/v3/contenttype/forms"/>
  </ds:schemaRefs>
</ds:datastoreItem>
</file>

<file path=customXml/itemProps2.xml><?xml version="1.0" encoding="utf-8"?>
<ds:datastoreItem xmlns:ds="http://schemas.openxmlformats.org/officeDocument/2006/customXml" ds:itemID="{47A55615-CCC5-49D3-A78D-8CF14B52C8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63d6ad-9d94-4d72-8839-6b731ecd4f31"/>
    <ds:schemaRef ds:uri="e0c623bd-c7a5-4087-ae65-09bd40da89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2F1C28-352C-41AF-8E33-8A6B8DE65853}">
  <ds:schemaRefs>
    <ds:schemaRef ds:uri="http://purl.org/dc/dcmitype/"/>
    <ds:schemaRef ds:uri="http://schemas.microsoft.com/office/infopath/2007/PartnerControls"/>
    <ds:schemaRef ds:uri="e763d6ad-9d94-4d72-8839-6b731ecd4f31"/>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e0c623bd-c7a5-4087-ae65-09bd40da89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Retrospect</Template>
  <TotalTime>29956</TotalTime>
  <Words>38709</Words>
  <Application>Microsoft Office PowerPoint</Application>
  <PresentationFormat>Widescreen</PresentationFormat>
  <Paragraphs>4754</Paragraphs>
  <Slides>121</Slides>
  <Notes>121</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121</vt:i4>
      </vt:variant>
    </vt:vector>
  </HeadingPairs>
  <TitlesOfParts>
    <vt:vector size="128" baseType="lpstr">
      <vt:lpstr>Arial</vt:lpstr>
      <vt:lpstr>Calibri</vt:lpstr>
      <vt:lpstr>Calibri Light</vt:lpstr>
      <vt:lpstr>Courier New</vt:lpstr>
      <vt:lpstr>Symbol</vt:lpstr>
      <vt:lpstr>Times New Roman</vt:lpstr>
      <vt:lpstr>Retrospect</vt:lpstr>
      <vt:lpstr>Primary Care Enhancement Program</vt:lpstr>
      <vt:lpstr>Primary Care Enhancement Program</vt:lpstr>
      <vt:lpstr>PowerPoint Presentation</vt:lpstr>
      <vt:lpstr>Who we are</vt:lpstr>
      <vt:lpstr>Who we are</vt:lpstr>
      <vt:lpstr>PowerPoint Presentation</vt:lpstr>
      <vt:lpstr>PowerPoint Presentation</vt:lpstr>
      <vt:lpstr>What do you hope to learn?</vt:lpstr>
      <vt:lpstr>Workshop outline</vt:lpstr>
      <vt:lpstr>Health care for people with intellectual disability</vt:lpstr>
      <vt:lpstr>Health care for people with intellectual disability</vt:lpstr>
      <vt:lpstr>Good health care</vt:lpstr>
      <vt:lpstr>Case Studies</vt:lpstr>
      <vt:lpstr>Reasonable adjustments</vt:lpstr>
      <vt:lpstr>Reasonable adjustments</vt:lpstr>
      <vt:lpstr>Before I see you</vt:lpstr>
      <vt:lpstr>After I see you</vt:lpstr>
      <vt:lpstr>When I see you</vt:lpstr>
      <vt:lpstr>Talk to me</vt:lpstr>
      <vt:lpstr>PowerPoint Presentation</vt:lpstr>
      <vt:lpstr>PowerPoint Presentation</vt:lpstr>
      <vt:lpstr>PowerPoint Presentation</vt:lpstr>
      <vt:lpstr>PowerPoint Presentation</vt:lpstr>
      <vt:lpstr>PowerPoint Presentation</vt:lpstr>
      <vt:lpstr>Panel discussion</vt:lpstr>
      <vt:lpstr>Questions?</vt:lpstr>
      <vt:lpstr>6 Key points</vt:lpstr>
      <vt:lpstr>2 Key messages</vt:lpstr>
      <vt:lpstr>Thank you</vt:lpstr>
      <vt:lpstr>Slides to use within other training</vt:lpstr>
      <vt:lpstr>What if …</vt:lpstr>
      <vt:lpstr>Changed?   The same?</vt:lpstr>
      <vt:lpstr>Further reflections</vt:lpstr>
      <vt:lpstr>Resources</vt:lpstr>
      <vt:lpstr>Easy read</vt:lpstr>
      <vt:lpstr>Resources – Medicare item numbers</vt:lpstr>
      <vt:lpstr>Polypharmacy and restrictive practices</vt:lpstr>
      <vt:lpstr>[Name of person on video]’s story</vt:lpstr>
      <vt:lpstr>PowerPoint Presentation</vt:lpstr>
      <vt:lpstr>Case study slides</vt:lpstr>
      <vt:lpstr>Case examples</vt:lpstr>
      <vt:lpstr>Kit</vt:lpstr>
      <vt:lpstr>Kit</vt:lpstr>
      <vt:lpstr>Kit – your turn</vt:lpstr>
      <vt:lpstr>Further reflections?</vt:lpstr>
      <vt:lpstr>Further reflections?</vt:lpstr>
      <vt:lpstr>Diagnostic overshadowing</vt:lpstr>
      <vt:lpstr>Resources</vt:lpstr>
      <vt:lpstr>Resources – HealthPathways</vt:lpstr>
      <vt:lpstr>Amelia</vt:lpstr>
      <vt:lpstr>Amelia</vt:lpstr>
      <vt:lpstr>Amelia – Your turn</vt:lpstr>
      <vt:lpstr>Amelia – your turn</vt:lpstr>
      <vt:lpstr>Amelia – further reflections</vt:lpstr>
      <vt:lpstr>Amir</vt:lpstr>
      <vt:lpstr>Amir</vt:lpstr>
      <vt:lpstr>Amir – first steps, and beyond</vt:lpstr>
      <vt:lpstr>Polypharmacy and restrictive practices</vt:lpstr>
      <vt:lpstr>Amir – further reflections</vt:lpstr>
      <vt:lpstr>Resources – Medicare item numbers</vt:lpstr>
      <vt:lpstr>Case examples</vt:lpstr>
      <vt:lpstr>Amelia</vt:lpstr>
      <vt:lpstr>Amelia</vt:lpstr>
      <vt:lpstr>Amelia – Your turn</vt:lpstr>
      <vt:lpstr>Amelia – Your turn</vt:lpstr>
      <vt:lpstr>Further reflections?</vt:lpstr>
      <vt:lpstr>Diagnostic overshadowing</vt:lpstr>
      <vt:lpstr>Further reflections?</vt:lpstr>
      <vt:lpstr>Resources</vt:lpstr>
      <vt:lpstr>Resources – HealthPathways</vt:lpstr>
      <vt:lpstr>Amir</vt:lpstr>
      <vt:lpstr>Amir</vt:lpstr>
      <vt:lpstr>Amir – first steps, and beyond</vt:lpstr>
      <vt:lpstr>Amir – further reflections</vt:lpstr>
      <vt:lpstr>Polypharmacy and restrictive practices</vt:lpstr>
      <vt:lpstr>Case examples</vt:lpstr>
      <vt:lpstr>Kit</vt:lpstr>
      <vt:lpstr>Kit</vt:lpstr>
      <vt:lpstr>Kit</vt:lpstr>
      <vt:lpstr>Further reflections?</vt:lpstr>
      <vt:lpstr>Some key points</vt:lpstr>
      <vt:lpstr>Amelia</vt:lpstr>
      <vt:lpstr>Amelia</vt:lpstr>
      <vt:lpstr>Amelia – Your turn</vt:lpstr>
      <vt:lpstr>Amelia – Longer term</vt:lpstr>
      <vt:lpstr>Amelia – further reflections</vt:lpstr>
      <vt:lpstr>Amir</vt:lpstr>
      <vt:lpstr>Amir</vt:lpstr>
      <vt:lpstr>Amir – your turn</vt:lpstr>
      <vt:lpstr>Resources</vt:lpstr>
      <vt:lpstr>Case examples</vt:lpstr>
      <vt:lpstr>Stacey</vt:lpstr>
      <vt:lpstr>Stacey</vt:lpstr>
      <vt:lpstr>Stacey – your turn</vt:lpstr>
      <vt:lpstr>Stacey – further reflections</vt:lpstr>
      <vt:lpstr>Leon</vt:lpstr>
      <vt:lpstr>Leon</vt:lpstr>
      <vt:lpstr>Leon – your turn</vt:lpstr>
      <vt:lpstr>Leon – pragmatic considerations</vt:lpstr>
      <vt:lpstr>Resources – Special Care Dentistry</vt:lpstr>
      <vt:lpstr>Other resources </vt:lpstr>
      <vt:lpstr>Communication aids slides</vt:lpstr>
      <vt:lpstr>PowerPoint Presentation</vt:lpstr>
      <vt:lpstr>PowerPoint Presentation</vt:lpstr>
      <vt:lpstr>Ending slides</vt:lpstr>
      <vt:lpstr>6 Key points</vt:lpstr>
      <vt:lpstr>Thank you</vt:lpstr>
      <vt:lpstr>Case examples</vt:lpstr>
      <vt:lpstr>Joe</vt:lpstr>
      <vt:lpstr>Joe</vt:lpstr>
      <vt:lpstr>Joe – your turn</vt:lpstr>
      <vt:lpstr>Joe – further considerations</vt:lpstr>
      <vt:lpstr>Joe – further considerations</vt:lpstr>
      <vt:lpstr>Resources - POMPIDA</vt:lpstr>
      <vt:lpstr>Daryan</vt:lpstr>
      <vt:lpstr>Daryan</vt:lpstr>
      <vt:lpstr>Daryan – your turn</vt:lpstr>
      <vt:lpstr>Polypharmacy and restrictive practices</vt:lpstr>
      <vt:lpstr>Ending slides</vt:lpstr>
      <vt:lpstr>6 Key points</vt:lpstr>
      <vt:lpstr>Thank you</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 Evans</dc:creator>
  <cp:lastModifiedBy>Liz Evans</cp:lastModifiedBy>
  <cp:revision>706</cp:revision>
  <dcterms:created xsi:type="dcterms:W3CDTF">2021-08-24T01:22:25Z</dcterms:created>
  <dcterms:modified xsi:type="dcterms:W3CDTF">2022-03-17T17:35:51Z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3CEFCE00-CFAE-40FA-B267-1C4091B085C4</vt:lpwstr>
  </property>
  <property fmtid="{D5CDD505-2E9C-101B-9397-08002B2CF9AE}" pid="3" name="ArticulatePath">
    <vt:lpwstr>https://nswcid-my.sharepoint.com/personal/liz_evans_cid_org_au/Documents/Presentation</vt:lpwstr>
  </property>
  <property fmtid="{D5CDD505-2E9C-101B-9397-08002B2CF9AE}" pid="4" name="ContentTypeId">
    <vt:lpwstr>0x0101006761EBE68C6DBB45A40B506E4745860C</vt:lpwstr>
  </property>
</Properties>
</file>